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4" r:id="rId1"/>
  </p:sldMasterIdLst>
  <p:notesMasterIdLst>
    <p:notesMasterId r:id="rId22"/>
  </p:notesMasterIdLst>
  <p:sldIdLst>
    <p:sldId id="267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70" r:id="rId11"/>
    <p:sldId id="271" r:id="rId12"/>
    <p:sldId id="269" r:id="rId13"/>
    <p:sldId id="272" r:id="rId14"/>
    <p:sldId id="274" r:id="rId15"/>
    <p:sldId id="273" r:id="rId16"/>
    <p:sldId id="275" r:id="rId17"/>
    <p:sldId id="276" r:id="rId18"/>
    <p:sldId id="264" r:id="rId19"/>
    <p:sldId id="265" r:id="rId20"/>
    <p:sldId id="257" r:id="rId21"/>
  </p:sldIdLst>
  <p:sldSz cx="10801350" cy="7561263"/>
  <p:notesSz cx="6858000" cy="9144000"/>
  <p:defaultTextStyle>
    <a:defPPr>
      <a:defRPr lang="ru-RU"/>
    </a:defPPr>
    <a:lvl1pPr marL="0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4529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9059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73587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98118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22647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47176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71704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96233" algn="l" defTabSz="1049059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3088" autoAdjust="0"/>
    <p:restoredTop sz="94671" autoAdjust="0"/>
  </p:normalViewPr>
  <p:slideViewPr>
    <p:cSldViewPr>
      <p:cViewPr varScale="1">
        <p:scale>
          <a:sx n="63" d="100"/>
          <a:sy n="63" d="100"/>
        </p:scale>
        <p:origin x="1668" y="42"/>
      </p:cViewPr>
      <p:guideLst>
        <p:guide orient="horz" pos="2382"/>
        <p:guide pos="34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94840-D127-4A2F-A6F5-C84DB71E287A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685800"/>
            <a:ext cx="4895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97954-A61E-4518-AB95-92D05A7FC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34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211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318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424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531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636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99743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6850" algn="l" defTabSz="91421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3459"/>
            <a:ext cx="10801350" cy="3297804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80135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4296"/>
            <a:ext cx="1080135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4295"/>
            <a:ext cx="1080135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0920" y="5570666"/>
            <a:ext cx="6658718" cy="972577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4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9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3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3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78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72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7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5768" y="3453495"/>
            <a:ext cx="8475883" cy="1977050"/>
          </a:xfrm>
          <a:effectLst/>
        </p:spPr>
        <p:txBody>
          <a:bodyPr>
            <a:noAutofit/>
          </a:bodyPr>
          <a:lstStyle>
            <a:lvl1pPr marL="734492" indent="-524637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50281" y="806534"/>
            <a:ext cx="7560945" cy="3831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2877" y="415128"/>
            <a:ext cx="2430304" cy="577551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6609" y="806534"/>
            <a:ext cx="5704595" cy="53966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50169" y="806535"/>
            <a:ext cx="7560945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олько заголовок"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270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3459"/>
            <a:ext cx="10801350" cy="329780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80135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4296"/>
            <a:ext cx="1080135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4295"/>
            <a:ext cx="1080135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1712" y="2395445"/>
            <a:ext cx="7048124" cy="2671851"/>
          </a:xfrm>
          <a:effectLst/>
        </p:spPr>
        <p:txBody>
          <a:bodyPr anchor="b"/>
          <a:lstStyle>
            <a:lvl1pPr algn="r">
              <a:defRPr sz="53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9005" y="5079995"/>
            <a:ext cx="7052646" cy="921133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46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92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739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985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231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478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724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970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50168" y="806534"/>
            <a:ext cx="3953294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87086" y="806535"/>
            <a:ext cx="3953294" cy="3831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0169" y="806535"/>
            <a:ext cx="3953294" cy="70536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4637" indent="0">
              <a:buNone/>
              <a:defRPr sz="2300" b="1"/>
            </a:lvl2pPr>
            <a:lvl3pPr marL="1049274" indent="0">
              <a:buNone/>
              <a:defRPr sz="2100" b="1"/>
            </a:lvl3pPr>
            <a:lvl4pPr marL="1573911" indent="0">
              <a:buNone/>
              <a:defRPr sz="1800" b="1"/>
            </a:lvl4pPr>
            <a:lvl5pPr marL="2098548" indent="0">
              <a:buNone/>
              <a:defRPr sz="1800" b="1"/>
            </a:lvl5pPr>
            <a:lvl6pPr marL="2623185" indent="0">
              <a:buNone/>
              <a:defRPr sz="1800" b="1"/>
            </a:lvl6pPr>
            <a:lvl7pPr marL="3147822" indent="0">
              <a:buNone/>
              <a:defRPr sz="1800" b="1"/>
            </a:lvl7pPr>
            <a:lvl8pPr marL="3672459" indent="0">
              <a:buNone/>
              <a:defRPr sz="1800" b="1"/>
            </a:lvl8pPr>
            <a:lvl9pPr marL="419709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6053" y="1543926"/>
            <a:ext cx="3953294" cy="302450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9626" y="806535"/>
            <a:ext cx="3953294" cy="70536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4637" indent="0">
              <a:buNone/>
              <a:defRPr sz="2300" b="1"/>
            </a:lvl2pPr>
            <a:lvl3pPr marL="1049274" indent="0">
              <a:buNone/>
              <a:defRPr sz="2100" b="1"/>
            </a:lvl3pPr>
            <a:lvl4pPr marL="1573911" indent="0">
              <a:buNone/>
              <a:defRPr sz="1800" b="1"/>
            </a:lvl4pPr>
            <a:lvl5pPr marL="2098548" indent="0">
              <a:buNone/>
              <a:defRPr sz="1800" b="1"/>
            </a:lvl5pPr>
            <a:lvl6pPr marL="2623185" indent="0">
              <a:buNone/>
              <a:defRPr sz="1800" b="1"/>
            </a:lvl6pPr>
            <a:lvl7pPr marL="3147822" indent="0">
              <a:buNone/>
              <a:defRPr sz="1800" b="1"/>
            </a:lvl7pPr>
            <a:lvl8pPr marL="3672459" indent="0">
              <a:buNone/>
              <a:defRPr sz="1800" b="1"/>
            </a:lvl8pPr>
            <a:lvl9pPr marL="4197096" indent="0">
              <a:buNone/>
              <a:defRPr sz="1800" b="1"/>
            </a:lvl9pPr>
          </a:lstStyle>
          <a:p>
            <a:pPr marL="0" lvl="0" indent="0" algn="ctr" defTabSz="1049274" rtl="0" eaLnBrk="1" latinLnBrk="0" hangingPunct="1">
              <a:spcBef>
                <a:spcPct val="20000"/>
              </a:spcBef>
              <a:spcAft>
                <a:spcPts val="344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936" y="1542498"/>
            <a:ext cx="3953294" cy="302450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10801350" cy="7561263"/>
          </a:xfrm>
          <a:prstGeom prst="frame">
            <a:avLst>
              <a:gd name="adj1" fmla="val 3542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03" tIns="52453" rIns="104903" bIns="524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с1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08" y="525553"/>
            <a:ext cx="7995588" cy="6708392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6506448" y="922518"/>
            <a:ext cx="3997794" cy="2937475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ctr"/>
            <a:r>
              <a:rPr lang="ru-RU" sz="4600" dirty="0" smtClean="0">
                <a:solidFill>
                  <a:srgbClr val="C00000"/>
                </a:solidFill>
                <a:latin typeface="Georgia" pitchFamily="18" charset="0"/>
              </a:rPr>
              <a:t>Проект </a:t>
            </a:r>
          </a:p>
          <a:p>
            <a:pPr algn="ctr"/>
            <a:r>
              <a:rPr lang="ru-RU" sz="4600" dirty="0" smtClean="0">
                <a:solidFill>
                  <a:srgbClr val="C00000"/>
                </a:solidFill>
                <a:latin typeface="Georgia" pitchFamily="18" charset="0"/>
              </a:rPr>
              <a:t>в </a:t>
            </a:r>
          </a:p>
          <a:p>
            <a:pPr algn="ctr"/>
            <a:r>
              <a:rPr lang="ru-RU" sz="4600" dirty="0" smtClean="0">
                <a:solidFill>
                  <a:srgbClr val="C00000"/>
                </a:solidFill>
                <a:latin typeface="Georgia" pitchFamily="18" charset="0"/>
              </a:rPr>
              <a:t>старшей группе</a:t>
            </a:r>
            <a:endParaRPr lang="ru-RU" sz="4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996095" y="3860024"/>
            <a:ext cx="4598388" cy="2368110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Автор: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Бобрицкая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Людмила Николаевна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Воспитатель МБДОУ 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«Селекционный детский сад»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Льговского района Курской области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2018 год</a:t>
            </a: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182" y="2436407"/>
            <a:ext cx="4295125" cy="1387547"/>
          </a:xfrm>
          <a:effectLst/>
        </p:spPr>
        <p:txBody>
          <a:bodyPr anchor="b">
            <a:noAutofit/>
          </a:bodyPr>
          <a:lstStyle>
            <a:lvl1pPr marL="262319" indent="-262319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6090" y="806535"/>
            <a:ext cx="4745182" cy="5396667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0747" y="3856489"/>
            <a:ext cx="4002855" cy="2358918"/>
          </a:xfrm>
        </p:spPr>
        <p:txBody>
          <a:bodyPr/>
          <a:lstStyle>
            <a:lvl1pPr marL="0" indent="0">
              <a:buNone/>
              <a:defRPr sz="1600"/>
            </a:lvl1pPr>
            <a:lvl2pPr marL="524637" indent="0">
              <a:buNone/>
              <a:defRPr sz="1400"/>
            </a:lvl2pPr>
            <a:lvl3pPr marL="1049274" indent="0">
              <a:buNone/>
              <a:defRPr sz="1100"/>
            </a:lvl3pPr>
            <a:lvl4pPr marL="1573911" indent="0">
              <a:buNone/>
              <a:defRPr sz="1000"/>
            </a:lvl4pPr>
            <a:lvl5pPr marL="2098548" indent="0">
              <a:buNone/>
              <a:defRPr sz="1000"/>
            </a:lvl5pPr>
            <a:lvl6pPr marL="2623185" indent="0">
              <a:buNone/>
              <a:defRPr sz="1000"/>
            </a:lvl6pPr>
            <a:lvl7pPr marL="3147822" indent="0">
              <a:buNone/>
              <a:defRPr sz="1000"/>
            </a:lvl7pPr>
            <a:lvl8pPr marL="3672459" indent="0">
              <a:buNone/>
              <a:defRPr sz="1000"/>
            </a:lvl8pPr>
            <a:lvl9pPr marL="419709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3459"/>
            <a:ext cx="10801350" cy="3297804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801350" cy="42634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4296"/>
            <a:ext cx="1080135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4295"/>
            <a:ext cx="1080135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6300" y="1260211"/>
            <a:ext cx="4860608" cy="3448551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4637" indent="0">
              <a:buNone/>
              <a:defRPr sz="3200"/>
            </a:lvl2pPr>
            <a:lvl3pPr marL="1049274" indent="0">
              <a:buNone/>
              <a:defRPr sz="2800"/>
            </a:lvl3pPr>
            <a:lvl4pPr marL="1573911" indent="0">
              <a:buNone/>
              <a:defRPr sz="2300"/>
            </a:lvl4pPr>
            <a:lvl5pPr marL="2098548" indent="0">
              <a:buNone/>
              <a:defRPr sz="2300"/>
            </a:lvl5pPr>
            <a:lvl6pPr marL="2623185" indent="0">
              <a:buNone/>
              <a:defRPr sz="2300"/>
            </a:lvl6pPr>
            <a:lvl7pPr marL="3147822" indent="0">
              <a:buNone/>
              <a:defRPr sz="2300"/>
            </a:lvl7pPr>
            <a:lvl8pPr marL="3672459" indent="0">
              <a:buNone/>
              <a:defRPr sz="2300"/>
            </a:lvl8pPr>
            <a:lvl9pPr marL="4197096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7004" y="1114108"/>
            <a:ext cx="4363672" cy="2384830"/>
          </a:xfrm>
        </p:spPr>
        <p:txBody>
          <a:bodyPr anchor="b"/>
          <a:lstStyle>
            <a:lvl1pPr marL="209855" indent="-209855">
              <a:buFont typeface="Georgia" pitchFamily="18" charset="0"/>
              <a:buChar char="*"/>
              <a:defRPr sz="1800"/>
            </a:lvl1pPr>
            <a:lvl2pPr marL="524637" indent="0">
              <a:buNone/>
              <a:defRPr sz="1400"/>
            </a:lvl2pPr>
            <a:lvl3pPr marL="1049274" indent="0">
              <a:buNone/>
              <a:defRPr sz="1100"/>
            </a:lvl3pPr>
            <a:lvl4pPr marL="1573911" indent="0">
              <a:buNone/>
              <a:defRPr sz="1000"/>
            </a:lvl4pPr>
            <a:lvl5pPr marL="2098548" indent="0">
              <a:buNone/>
              <a:defRPr sz="1000"/>
            </a:lvl5pPr>
            <a:lvl6pPr marL="2623185" indent="0">
              <a:buNone/>
              <a:defRPr sz="1000"/>
            </a:lvl6pPr>
            <a:lvl7pPr marL="3147822" indent="0">
              <a:buNone/>
              <a:defRPr sz="1000"/>
            </a:lvl7pPr>
            <a:lvl8pPr marL="3672459" indent="0">
              <a:buNone/>
              <a:defRPr sz="1000"/>
            </a:lvl8pPr>
            <a:lvl9pPr marL="419709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085" y="4922231"/>
            <a:ext cx="7540554" cy="1260211"/>
          </a:xfrm>
        </p:spPr>
        <p:txBody>
          <a:bodyPr anchor="b">
            <a:noAutofit/>
          </a:bodyPr>
          <a:lstStyle>
            <a:lvl1pPr algn="l">
              <a:defRPr sz="53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8940"/>
            <a:ext cx="10801350" cy="193232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801350" cy="562894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4730"/>
            <a:ext cx="10801350" cy="25204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4295"/>
            <a:ext cx="10801350" cy="562894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927" tIns="52464" rIns="104927" bIns="52464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18323" y="4820518"/>
            <a:ext cx="7692904" cy="1260211"/>
          </a:xfrm>
          <a:prstGeom prst="rect">
            <a:avLst/>
          </a:prstGeom>
          <a:effectLst/>
        </p:spPr>
        <p:txBody>
          <a:bodyPr vert="horz" lIns="104927" tIns="52464" rIns="104927" bIns="52464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0169" y="807351"/>
            <a:ext cx="7560945" cy="3831040"/>
          </a:xfrm>
          <a:prstGeom prst="rect">
            <a:avLst/>
          </a:prstGeom>
        </p:spPr>
        <p:txBody>
          <a:bodyPr vert="horz" lIns="104927" tIns="52464" rIns="104927" bIns="5246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0911" y="6805137"/>
            <a:ext cx="2970371" cy="402567"/>
          </a:xfrm>
          <a:prstGeom prst="rect">
            <a:avLst/>
          </a:prstGeom>
        </p:spPr>
        <p:txBody>
          <a:bodyPr vert="horz" lIns="104927" tIns="52464" rIns="104927" bIns="52464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0067" y="6805137"/>
            <a:ext cx="3960496" cy="402567"/>
          </a:xfrm>
          <a:prstGeom prst="rect">
            <a:avLst/>
          </a:prstGeom>
        </p:spPr>
        <p:txBody>
          <a:bodyPr vert="horz" lIns="104927" tIns="52464" rIns="104927" bIns="52464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00563" y="6805137"/>
            <a:ext cx="2160270" cy="402567"/>
          </a:xfrm>
          <a:prstGeom prst="rect">
            <a:avLst/>
          </a:prstGeom>
        </p:spPr>
        <p:txBody>
          <a:bodyPr vert="horz" lIns="104927" tIns="52464" rIns="104927" bIns="52464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  <p:sldLayoutId id="2147484047" r:id="rId13"/>
    <p:sldLayoutId id="2147484048" r:id="rId14"/>
    <p:sldLayoutId id="2147484049" r:id="rId15"/>
    <p:sldLayoutId id="2147484050" r:id="rId16"/>
    <p:sldLayoutId id="2147484051" r:id="rId17"/>
    <p:sldLayoutId id="2147484052" r:id="rId18"/>
    <p:sldLayoutId id="2147484053" r:id="rId19"/>
    <p:sldLayoutId id="2147484054" r:id="rId20"/>
    <p:sldLayoutId id="2147484055" r:id="rId21"/>
  </p:sldLayoutIdLst>
  <p:timing>
    <p:tnLst>
      <p:par>
        <p:cTn id="1" dur="indefinite" restart="never" nodeType="tmRoot"/>
      </p:par>
    </p:tnLst>
  </p:timing>
  <p:txStyles>
    <p:titleStyle>
      <a:lvl1pPr marL="367246" indent="-367246" algn="r" defTabSz="104927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2319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9564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44347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9129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94896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9679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55939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23185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69445" indent="-209855" algn="l" defTabSz="1049274" rtl="0" eaLnBrk="1" latinLnBrk="0" hangingPunct="1">
        <a:spcBef>
          <a:spcPct val="20000"/>
        </a:spcBef>
        <a:spcAft>
          <a:spcPts val="344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4637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9274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73911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8548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3185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7822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72459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97096" algn="l" defTabSz="104927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liofond.ru/" TargetMode="External"/><Relationship Id="rId7" Type="http://schemas.openxmlformats.org/officeDocument/2006/relationships/hyperlink" Target="http://vashechudo.ru/raznoe/zagadki/" TargetMode="External"/><Relationship Id="rId2" Type="http://schemas.openxmlformats.org/officeDocument/2006/relationships/hyperlink" Target="http://doshvozrast.ru/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hobobo.ru/media/audio/cat/suteev-vladimir" TargetMode="External"/><Relationship Id="rId5" Type="http://schemas.openxmlformats.org/officeDocument/2006/relationships/hyperlink" Target="http://www.hobobo.ru/media/video/item/korablik" TargetMode="External"/><Relationship Id="rId4" Type="http://schemas.openxmlformats.org/officeDocument/2006/relationships/hyperlink" Target="http://www.hobobo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C:\Users\%D0%A1%D0%B0%D0%BC%D1%83%D1%80%D0%B0%D0%99\Desktop\%D1%88%D0%B0%D0%B1%D0%BB%D0%BE%D0%BD.webp"/>
          <p:cNvSpPr>
            <a:spLocks noChangeAspect="1" noChangeArrowheads="1"/>
          </p:cNvSpPr>
          <p:nvPr/>
        </p:nvSpPr>
        <p:spPr bwMode="auto">
          <a:xfrm>
            <a:off x="155576" y="-14446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1" tIns="45710" rIns="91421" bIns="4571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08330" y="3318967"/>
            <a:ext cx="184692" cy="923309"/>
          </a:xfrm>
          <a:prstGeom prst="rect">
            <a:avLst/>
          </a:prstGeom>
          <a:noFill/>
        </p:spPr>
        <p:txBody>
          <a:bodyPr wrap="none" lIns="91421" tIns="45710" rIns="91421" bIns="45710">
            <a:spAutoFit/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08327" y="3318967"/>
            <a:ext cx="184692" cy="923309"/>
          </a:xfrm>
          <a:prstGeom prst="rect">
            <a:avLst/>
          </a:prstGeom>
          <a:noFill/>
        </p:spPr>
        <p:txBody>
          <a:bodyPr wrap="none" lIns="91421" tIns="45710" rIns="91421" bIns="45710">
            <a:spAutoFit/>
          </a:bodyPr>
          <a:lstStyle/>
          <a:p>
            <a:pPr algn="ctr"/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622" y="1044328"/>
            <a:ext cx="5133153" cy="923309"/>
          </a:xfrm>
          <a:prstGeom prst="rect">
            <a:avLst/>
          </a:prstGeom>
          <a:noFill/>
        </p:spPr>
        <p:txBody>
          <a:bodyPr wrap="square" lIns="91421" tIns="45710" rIns="91421" bIns="4571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ПРОЕКТ </a:t>
            </a:r>
          </a:p>
        </p:txBody>
      </p:sp>
      <p:pic>
        <p:nvPicPr>
          <p:cNvPr id="1026" name="Picture 2" descr="C:\Users\СамураЙ\Downloads\шаблон през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069" y="-747604"/>
            <a:ext cx="12431688" cy="905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08387" y="689804"/>
            <a:ext cx="5976664" cy="2031305"/>
          </a:xfrm>
          <a:prstGeom prst="rect">
            <a:avLst/>
          </a:prstGeom>
          <a:noFill/>
        </p:spPr>
        <p:txBody>
          <a:bodyPr wrap="square" lIns="91421" tIns="45710" rIns="91421" bIns="45710" anchor="ctr">
            <a:spAutoFit/>
          </a:bodyPr>
          <a:lstStyle/>
          <a:p>
            <a:pPr algn="ctr"/>
            <a:r>
              <a:rPr lang="ru-RU" sz="6000" b="1" i="1" spc="299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мире сказок</a:t>
            </a:r>
          </a:p>
          <a:p>
            <a:pPr algn="ctr"/>
            <a:r>
              <a:rPr lang="ru-RU" sz="6600" b="1" i="1" spc="299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В.Сутеева</a:t>
            </a:r>
            <a:r>
              <a:rPr lang="ru-RU" sz="6000" b="1" i="1" spc="299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000" b="1" i="1" spc="299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60315" y="3318966"/>
            <a:ext cx="66247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Проект в старшей группе 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выполнила воспитатель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МДОУ №27 «Берёзка»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С. Красный Октябрь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Леонова Н.В.</a:t>
            </a:r>
          </a:p>
          <a:p>
            <a:pPr algn="ctr"/>
            <a:endParaRPr lang="ru-RU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08302" y="331896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74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амураЙ\Desktop\Фото проекта\Ди\IMG-20200221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07" y="1044327"/>
            <a:ext cx="2435412" cy="32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амураЙ\Desktop\Фото проекта\Ди\IMG-20200221-WA0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539" y="4140670"/>
            <a:ext cx="3384376" cy="226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амураЙ\Desktop\Фото проекта\20.02.20пи,бабочка пазлы,ремонт\IMG_20200220_092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31" y="4140671"/>
            <a:ext cx="338437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92563" y="-488533"/>
            <a:ext cx="56886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400" b="1" dirty="0">
              <a:ln w="11430"/>
              <a:gradFill>
                <a:gsLst>
                  <a:gs pos="0">
                    <a:srgbClr val="297FD5">
                      <a:tint val="70000"/>
                      <a:satMod val="245000"/>
                    </a:srgbClr>
                  </a:gs>
                  <a:gs pos="75000">
                    <a:srgbClr val="297FD5">
                      <a:tint val="90000"/>
                      <a:shade val="60000"/>
                      <a:satMod val="240000"/>
                    </a:srgbClr>
                  </a:gs>
                  <a:gs pos="100000">
                    <a:srgbClr val="297FD5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9251" y="1260351"/>
            <a:ext cx="6503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Дидактические игры: «Отгадай сказку», «Доскажи словечко», «Литературное лото»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«Кто из какой сказки»,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«Узнай сказку по её началу»,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загадки,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пазлы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08310" y="290346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 descr="C:\Users\СамураЙ\Desktop\фото проекта 2\IMG-20200226-WA00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955" y="3365133"/>
            <a:ext cx="2376263" cy="304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3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амураЙ\Desktop\Фото проекта\20.02.20пи,бабочка пазлы,ремонт\IMG-20200219-WA0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15" y="4874714"/>
            <a:ext cx="3464906" cy="213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амураЙ\Desktop\Фото проекта\20.02.20пи,бабочка пазлы,ремонт\IMG_20200219_1018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9" y="4874713"/>
            <a:ext cx="3816424" cy="213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амураЙ\Desktop\Фото проекта\20.02.20пи,бабочка пазлы,ремонт\IMG-20200219-WA0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5" y="1908423"/>
            <a:ext cx="208823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амураЙ\Desktop\Фото проекта\20.02.20пи,бабочка пазлы,ремонт\IMG-20200219-WA0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491" y="2244655"/>
            <a:ext cx="3244620" cy="218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СамураЙ\Desktop\Фото проекта\20.02.20пи,бабочка пазлы,ремонт\IMG-20200219-WA00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939" y="1908423"/>
            <a:ext cx="216024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4211" y="1044327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    Подвижные игры: « Кто быстрее соберёт грибы», «Кто самый быстрый», «Солнышко и дождик», «Палочка-выручалочка».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0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амураЙ\Desktop\Фото проекта\IMG_20200213_0958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66" y="522974"/>
            <a:ext cx="3092211" cy="188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амураЙ\Desktop\Фото проекта\19.02.20 кораблик+ёжик\IMG_20200218_0923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66" y="5004769"/>
            <a:ext cx="3242778" cy="194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амураЙ\Desktop\Фото проекта\19.02.20 кораблик+ёжик\IMG_20200218_0944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775" y="5004768"/>
            <a:ext cx="2843626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амураЙ\Desktop\Фото проекта\20.02.20пи,бабочка пазлы,ремонт\IMG_20200219_0940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7" y="2772520"/>
            <a:ext cx="2952328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СамураЙ\Desktop\Фото проекта\20.02.20пи,бабочка пазлы,ремонт\IMG_20200219_095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775" y="2772520"/>
            <a:ext cx="2843626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СамураЙ\Desktop\Фото проекта\IMG_20200213_0932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867" y="2772519"/>
            <a:ext cx="32427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амураЙ\Desktop\Фото проекта\19.02.20 кораблик+ёжик\IMG_20200218_09185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7" y="5004767"/>
            <a:ext cx="309634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4131" y="1260350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ACCBF9">
                    <a:lumMod val="50000"/>
                  </a:srgbClr>
                </a:solidFill>
                <a:latin typeface="Georgia" pitchFamily="18" charset="0"/>
              </a:rPr>
              <a:t>Рисование «Снеговик», «Ёжик».</a:t>
            </a:r>
          </a:p>
          <a:p>
            <a:pPr lvl="0" algn="ctr"/>
            <a:r>
              <a:rPr lang="ru-RU" sz="2400" dirty="0">
                <a:solidFill>
                  <a:srgbClr val="ACCBF9">
                    <a:lumMod val="50000"/>
                  </a:srgbClr>
                </a:solidFill>
                <a:latin typeface="Georgia" pitchFamily="18" charset="0"/>
              </a:rPr>
              <a:t>Лепка «Бабочка», «Под </a:t>
            </a:r>
            <a:r>
              <a:rPr lang="ru-RU" sz="2400" dirty="0" smtClean="0">
                <a:solidFill>
                  <a:srgbClr val="ACCBF9">
                    <a:lumMod val="50000"/>
                  </a:srgbClr>
                </a:solidFill>
                <a:latin typeface="Georgia" pitchFamily="18" charset="0"/>
              </a:rPr>
              <a:t>грибом».</a:t>
            </a:r>
            <a:endParaRPr lang="ru-RU" sz="2400" dirty="0">
              <a:solidFill>
                <a:srgbClr val="ACCBF9">
                  <a:lumMod val="50000"/>
                </a:srgb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1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амураЙ\Desktop\Фото проекта\IMG_20200210_102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0" y="2736020"/>
            <a:ext cx="3312368" cy="206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амураЙ\Desktop\Фото проекта\19.02.20 кораблик+ёжик\IMG_20200217_1012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683" y="2736019"/>
            <a:ext cx="2952328" cy="206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амураЙ\Desktop\Фото проекта\IMG_20200214_0935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748" y="5304910"/>
            <a:ext cx="2448271" cy="180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амураЙ\Desktop\Фото проекта\19.02.20 кораблик+ёжик\IMG_20200217_1020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835" y="5164649"/>
            <a:ext cx="3312368" cy="194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СамураЙ\Desktop\Фото проекта\19.02.20 кораблик+ёжик\IMG_20200217_0913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915" y="2235363"/>
            <a:ext cx="2016224" cy="256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СамураЙ\Desktop\Фото проекта\IMG_20200214_092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5" y="5164650"/>
            <a:ext cx="3060341" cy="191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2338" y="1404366"/>
            <a:ext cx="5312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Аппликация «Грибы», «Кораблик»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Оригами «Парусник», «Бабочка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».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905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амураЙ\Desktop\Фото проекта\IMG_20200213_095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4533380"/>
            <a:ext cx="4248472" cy="227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амураЙ\Desktop\Фото проекта\IMG_20200212_1557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26" y="1977647"/>
            <a:ext cx="4176464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92364" y="972319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Просмотр мультфильмов.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Драматизация сказки «Под грибом».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C:\Users\СамураЙ\Desktop\фото проекта 2\IMG_20200225_093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171" y="4533380"/>
            <a:ext cx="4077919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амураЙ\Desktop\фото проекта 2\IMG_20200225_0932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696" y="1977646"/>
            <a:ext cx="4068451" cy="223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732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СамураЙ\Desktop\Фото проекта\IMG-20200212-WA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900311"/>
            <a:ext cx="3267932" cy="249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амураЙ\Desktop\Фото проекта\20.02.20пи,бабочка пазлы,ремонт\IMG_20200220_0934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15" y="4704778"/>
            <a:ext cx="3672408" cy="214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СамураЙ\Desktop\фото проекта 2\IMG_20200225_0952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235" y="4704772"/>
            <a:ext cx="3528392" cy="214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76614" y="1936819"/>
            <a:ext cx="2670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Посещение библиотеки.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2443" y="3996655"/>
            <a:ext cx="3534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«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Книжкина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больница»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7" name="Picture 3" descr="C:\Users\СамураЙ\Desktop\Фото проекта\IMG-20200212-WA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545" y="1044327"/>
            <a:ext cx="3456666" cy="23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407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амураЙ\Desktop\Фото проекта\IMG-20200210-WA0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53" y="3852639"/>
            <a:ext cx="2332782" cy="294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амураЙ\Desktop\Фото проекта\19.02.20 кораблик+ёжик\IMG-20200219-WA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55" y="3852639"/>
            <a:ext cx="2432792" cy="291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36579" y="1188343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«Читаем дома»,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памятки, буклеты.</a:t>
            </a:r>
          </a:p>
        </p:txBody>
      </p:sp>
      <p:pic>
        <p:nvPicPr>
          <p:cNvPr id="2050" name="Picture 2" descr="C:\Users\СамураЙ\Desktop\фото проекта 2\IMG-20200225-WA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515" y="3852639"/>
            <a:ext cx="2376264" cy="294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амураЙ\Desktop\IMG_20200226_1144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53" y="828303"/>
            <a:ext cx="3988966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869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амураЙ\Desktop\фото проекта 2\IMG_20200226_093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9" y="900311"/>
            <a:ext cx="424847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амураЙ\Desktop\фото проекта 2\IMG_20200226_094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9" y="4284687"/>
            <a:ext cx="424847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амураЙ\Desktop\IMG_20200226_115955_1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87" y="2772519"/>
            <a:ext cx="345638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32724" y="1260351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Выставка рисунков «Любимая сказка</a:t>
            </a:r>
          </a:p>
          <a:p>
            <a:pPr algn="ctr"/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В.Г.Сутеева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465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346" y="525553"/>
            <a:ext cx="9696777" cy="4630246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Данный проект разработан для повышения интереса к книге, любви к чтению.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Знакомство с творчеством Владимира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– один из путей формирования у детей дошкольного возраста навыков, необходимых для правильного общения с книгой.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С творчеством писателя, художника, режиссера и сценариста Владимира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(1903-1993)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знакомы все дети с самого раннего возраста. Очень часто, именно его книжки с иллюстрациями автора становятся первыми для многих малышей не только нашей страны.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Владимиру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принадлежат полюбившиеся детям сказки: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«Под грибом»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«Кто сказал мяу»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«Три котенка»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«Мешок яблок»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«Цыпленок и утенок»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 </a:t>
            </a:r>
            <a:endParaRPr lang="ru-RU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 многие другие.</a:t>
            </a:r>
          </a:p>
          <a:p>
            <a:endParaRPr lang="ru-RU" dirty="0"/>
          </a:p>
        </p:txBody>
      </p:sp>
      <p:pic>
        <p:nvPicPr>
          <p:cNvPr id="3" name="Рисунок 2" descr="у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6699" y="4336376"/>
            <a:ext cx="4717423" cy="2827926"/>
          </a:xfrm>
          <a:prstGeom prst="rect">
            <a:avLst/>
          </a:prstGeom>
        </p:spPr>
      </p:pic>
      <p:pic>
        <p:nvPicPr>
          <p:cNvPr id="4" name="Рисунок 3" descr="с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5"/>
              </a:clrFrom>
              <a:clrTo>
                <a:srgbClr val="FFF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163" y="4932758"/>
            <a:ext cx="4320480" cy="24037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347" y="525557"/>
            <a:ext cx="9441599" cy="4988267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   Чем же так нравятся детям сказки Владимира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?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Сюжеты их просты и незатейливы, они понятны даже самым маленьким читателям. Каждая из сказок несет добро и свет, учит настоящей дружбе, порицает трусость, хвастовство и жадность. Сказки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легко и ненавязчиво преподают малышам первые уроки любви к природе, доброты, борьбы со злом и прежде всего в себе.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Владимир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был необыкновенно талантливым человеком. За свою жизнь он успел подарить маленьким читателям множество своих произведений, иллюстраций, мультфильмов. До сих пор книги с его иллюстрациями особенно любимы детьми и взрослыми. Свой чрезвычайный талант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амбидекстра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– одинакового и одновременного владения правой и левой рукой,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отдал на служение детям. Именно для них было предназначено все его творчество и вся его жизнь.</a:t>
            </a:r>
          </a:p>
          <a:p>
            <a:endParaRPr lang="ru-RU" dirty="0"/>
          </a:p>
        </p:txBody>
      </p:sp>
      <p:pic>
        <p:nvPicPr>
          <p:cNvPr id="3" name="Рисунок 2" descr="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5735" y="4685704"/>
            <a:ext cx="5007974" cy="2617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09" y="227832"/>
            <a:ext cx="10122075" cy="702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154" y="684287"/>
            <a:ext cx="95770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/>
              <a:t>Список  использованной литературы</a:t>
            </a:r>
            <a:r>
              <a:rPr lang="ru-RU" sz="1800" dirty="0" smtClean="0"/>
              <a:t>:</a:t>
            </a:r>
          </a:p>
          <a:p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Вераксы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Н. Е., Комарова Т.С.. Примерная общеобразовательная программа дошкольного образования "От рождения до школы" 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Михайлова-Свирская Метод проектов в образовательной работе детского сада: пособие для педагогов ДОО/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М.Просвещение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2015.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Свирская Л., «Работа с семьей: необязательные инструкции»: -М.: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Линка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Пресс, 2007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4.Венгер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Л.А. О чем рассказывает сказка. //Дошкольное воспитание. 1991. - № 5.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Гриценко З.А. Ты детям сказку расскажи… Методика приобщения детей к чтению. – М.: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Линка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-Пресс. 2005.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Калунина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Е.Б. Воспитание сказкой. // Ребенок в детском саду. – 2002. - № 5.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Козлова А.В.,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Дешулина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Р.П. «Работа с семьей»: М.: Т.У. Сфера, 2004.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Сидловская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О.В. Сказка в развитии дошкольника //Ребёнок в детском саду, 2001.-№ 3.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Шорохова О.А. «Играем в сказку». Просвещение, 2007.</a:t>
            </a:r>
          </a:p>
          <a:p>
            <a:r>
              <a:rPr lang="ru-RU" sz="1800" dirty="0"/>
              <a:t>Интернет-ресурсы: </a:t>
            </a:r>
          </a:p>
          <a:p>
            <a:r>
              <a:rPr lang="ru-RU" sz="1800" u="sng" dirty="0">
                <a:hlinkClick r:id="rId2"/>
              </a:rPr>
              <a:t>http://doshvozrast.ru</a:t>
            </a:r>
            <a:r>
              <a:rPr lang="ru-RU" sz="1800" dirty="0"/>
              <a:t> </a:t>
            </a:r>
          </a:p>
          <a:p>
            <a:r>
              <a:rPr lang="ru-RU" sz="1800" u="sng" dirty="0">
                <a:hlinkClick r:id="rId3"/>
              </a:rPr>
              <a:t>http://www.bibliofond.ru</a:t>
            </a:r>
            <a:endParaRPr lang="ru-RU" sz="1800" dirty="0"/>
          </a:p>
          <a:p>
            <a:r>
              <a:rPr lang="ru-RU" sz="1800" dirty="0"/>
              <a:t> </a:t>
            </a:r>
            <a:r>
              <a:rPr lang="ru-RU" sz="1800" u="sng" dirty="0">
                <a:hlinkClick r:id="rId4"/>
              </a:rPr>
              <a:t>http://www.hobobo.ru</a:t>
            </a:r>
            <a:r>
              <a:rPr lang="ru-RU" sz="1800" dirty="0"/>
              <a:t> </a:t>
            </a:r>
          </a:p>
          <a:p>
            <a:r>
              <a:rPr lang="ru-RU" sz="1800" u="sng" dirty="0">
                <a:hlinkClick r:id="rId5"/>
              </a:rPr>
              <a:t>http://www.hobobo.ru/media/video/item/korablik</a:t>
            </a:r>
            <a:endParaRPr lang="ru-RU" sz="1800" dirty="0"/>
          </a:p>
          <a:p>
            <a:r>
              <a:rPr lang="ru-RU" sz="1800" u="sng" dirty="0">
                <a:hlinkClick r:id="rId6"/>
              </a:rPr>
              <a:t>http://www.hobobo.ru/media/audio/cat/suteev-vladimir</a:t>
            </a:r>
            <a:r>
              <a:rPr lang="ru-RU" sz="1800" dirty="0"/>
              <a:t> </a:t>
            </a:r>
          </a:p>
          <a:p>
            <a:r>
              <a:rPr lang="ru-RU" sz="1800" u="sng" dirty="0">
                <a:hlinkClick r:id="rId7"/>
              </a:rPr>
              <a:t>http://vashechudo.ru/raznoe/zagadki/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5735" y="4685704"/>
            <a:ext cx="5007974" cy="26176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04071" y="207988"/>
            <a:ext cx="4508151" cy="675317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ctr"/>
            <a:r>
              <a:rPr lang="ru-RU" sz="3700" dirty="0">
                <a:solidFill>
                  <a:srgbClr val="C00000"/>
                </a:solidFill>
                <a:latin typeface="Georgia" pitchFamily="18" charset="0"/>
              </a:rPr>
              <a:t>Актуальность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2287" y="763731"/>
            <a:ext cx="9526658" cy="6569238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 Книга совершенствует ум ребёнка, помогает овладеть речью, познавать окружающий мир. В последнее время чтение художественной литературы детям родителями  заменяется  просмотром мультфильмов или компьютером.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Значение приобщения детей к художественной литературе через чтение книг трудно переоценить. Именно оно открывает и объясняет ребёнку жизнь общества и природы, мир человеческих чувств и взаимоотношений.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Все дети любят книги с картинками. Иллюстрации помогают ребёнку лучше понять и представить содержание книги, дополняя слуховое восприятие яркими зрительными образами. Иллюстрация формирует у детей эстетический вкус, учит ассоциативному мышлению, восприятию образа, цвета.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Знакомство с творчеством В.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– один из путей формирования у детей дошкольного возраста навыков, необходимых для правильного общения с книгой. Это возможность познакомить детей с историей детской книги, воспитать эстетическое восприятие произведений искусства.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3237" y="604945"/>
            <a:ext cx="7910529" cy="1537091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Цель:</a:t>
            </a:r>
          </a:p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формирование у детей познавательных интересов, бережного отношения к книге</a:t>
            </a:r>
            <a:r>
              <a:rPr lang="ru-RU" sz="23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3" name="Рисунок 2" descr="с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5"/>
              </a:clrFrom>
              <a:clrTo>
                <a:srgbClr val="FFF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" y="4500712"/>
            <a:ext cx="4824607" cy="28357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98297" y="1478259"/>
            <a:ext cx="8335826" cy="6523072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ctr"/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Задачи проекта: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Вызвать интерес к творчеству художника-иллюстратора В.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 Формировать художественное восприятие, умение в речи, в рисовании передавать воспринятые  образы животных.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Развивать зрительное внимание, наблюдательность, эмоциональную отзывчивость, умение сравнивать, сопоставлять, высказывать собственные суждения, используя образные слова и выражения.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Воспитывать чувство сопереживания, дружеские взаимоотношения.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Воспитывать бережное отношение к книгам, интерес к художественным произведениям.</a:t>
            </a:r>
          </a:p>
          <a:p>
            <a:endParaRPr lang="ru-RU" sz="2300" dirty="0">
              <a:latin typeface="Georgia" pitchFamily="18" charset="0"/>
            </a:endParaRPr>
          </a:p>
          <a:p>
            <a:endParaRPr lang="ru-RU" sz="2300" dirty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2800" dirty="0">
              <a:solidFill>
                <a:srgbClr val="C00000"/>
              </a:solidFill>
              <a:latin typeface="Georgia" pitchFamily="18" charset="0"/>
            </a:endParaRPr>
          </a:p>
          <a:p>
            <a:endParaRPr lang="ru-RU" sz="2800" dirty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346" y="525554"/>
            <a:ext cx="9356540" cy="6661571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r>
              <a:rPr lang="ru-RU" sz="2300" b="1" dirty="0">
                <a:solidFill>
                  <a:srgbClr val="C00000"/>
                </a:solidFill>
                <a:latin typeface="Georgia" pitchFamily="18" charset="0"/>
              </a:rPr>
              <a:t>Тип проекта: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информационно - творческий.</a:t>
            </a:r>
          </a:p>
          <a:p>
            <a:r>
              <a:rPr lang="ru-RU" sz="2300" b="1" dirty="0">
                <a:solidFill>
                  <a:srgbClr val="C00000"/>
                </a:solidFill>
                <a:latin typeface="Georgia" pitchFamily="18" charset="0"/>
              </a:rPr>
              <a:t>Участники проекта</a:t>
            </a:r>
            <a:r>
              <a:rPr lang="ru-RU" sz="2300" dirty="0">
                <a:solidFill>
                  <a:srgbClr val="C00000"/>
                </a:solidFill>
                <a:latin typeface="Georgia" pitchFamily="18" charset="0"/>
              </a:rPr>
              <a:t>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дети старшей  группы, воспитатель и родители воспитанников.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Срок реализации проекта: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краткосрочный /2 недели/.</a:t>
            </a:r>
            <a:endParaRPr lang="ru-RU" sz="2300" b="1" dirty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sz="2300" b="1" dirty="0">
                <a:solidFill>
                  <a:srgbClr val="C00000"/>
                </a:solidFill>
                <a:latin typeface="Georgia" pitchFamily="18" charset="0"/>
              </a:rPr>
              <a:t>Этапы реализации проекта</a:t>
            </a:r>
            <a:r>
              <a:rPr lang="ru-RU" sz="2300" b="1" dirty="0" smtClean="0">
                <a:solidFill>
                  <a:srgbClr val="C00000"/>
                </a:solidFill>
                <a:latin typeface="Georgia" pitchFamily="18" charset="0"/>
              </a:rPr>
              <a:t>: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1.Подготовительный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Постановка мотивации по ознакомлению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 творчеством Владимира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 постановка цели, задач;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анкетирование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«Читаем вместе»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объявление о выставке :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«Моя любимая сказка В. 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обсуждение проекта, выяснение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возможностей, средств, необходимых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для реализации проекта;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 составление перспективного плана работы;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работа с методическим материалом,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литературой по данной теме.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6330" y="1954616"/>
            <a:ext cx="4209843" cy="532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227" y="763731"/>
            <a:ext cx="9866896" cy="8185065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2. Основной   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План мероприятий.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Рассматривание иллюстраций к сказкам В.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Беседа: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«Детский художник – писатель Владимир 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Дидактические игры: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«Доскажи словечко»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«Отгадай сказку»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«Литературное лото»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«Кто, из какой сказки»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«Собери сказку в картинках».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Чтение сказок: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«Кто сказал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мяу?»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«Палочка-выручалочка»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i="1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ешок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яблок»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«Петух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и краски»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«Про кляксу», «Под грибом», «Яблоко»…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Раскраски по сказкам В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Загадки по сказкам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В.Сутеева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Рисование любимых героев сказок  В.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Лепка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героев сказки « Под грибом». «Бабочка»</a:t>
            </a:r>
            <a:endParaRPr lang="ru-RU" sz="12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Аппликация: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Грибы»,оригами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«Бабачка», «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ораблик».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Изготовление атрибутов к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драмат-ции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«Под грибом»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Ремонт детских книг.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Подвижные игры: «Кто самый быстрый» , «Палочка-выручалочка»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«Солнышко и дождик»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«Кто быстрее соберёт грибы в корзину»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48747" y="4856262"/>
            <a:ext cx="4285376" cy="2447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2762" y="604949"/>
            <a:ext cx="8335826" cy="4445580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Работа с родителями: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Анкетирование родителей 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«Читаем вместе»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sz="2000" dirty="0">
                <a:latin typeface="Georgia" pitchFamily="18" charset="0"/>
                <a:cs typeface="Times New Roman" pitchFamily="18" charset="0"/>
              </a:rPr>
              <a:t>Привлечь родителей к оформлению выставки </a:t>
            </a:r>
            <a:r>
              <a:rPr lang="ru-RU" sz="2000" dirty="0" smtClean="0">
                <a:latin typeface="Georgia" pitchFamily="18" charset="0"/>
                <a:cs typeface="Times New Roman" pitchFamily="18" charset="0"/>
              </a:rPr>
              <a:t>книг.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Родительское собрание(круглый стол): 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«В мире добрых книг»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Консультации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 В. 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-уникальный сказочник»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«Читая книги, обогащаем речь детей» ,памятки, буклеты по привлечению детей к чтению.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3. Заключительный.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Выставка рисунков по произведениям В.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Итоговое занятие «Путешествие по сказкам Владимира Григорьевича 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».</a:t>
            </a:r>
            <a:endParaRPr lang="ru-RU" sz="1400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Выставка книг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«Удивительные сказки Владимира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»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с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5"/>
              </a:clrFrom>
              <a:clrTo>
                <a:srgbClr val="FFF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18" y="4428703"/>
            <a:ext cx="5686714" cy="289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6330" y="1954616"/>
            <a:ext cx="4209843" cy="53279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7346" y="684341"/>
            <a:ext cx="6804756" cy="4630246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Предполагаемый результат проекта: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-Участие в проектной деятельности станет  для детей способом удовлетворения познавательной активности, средством выражения и развития творческих способностей.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-Участники проекта научатся слушать и понимать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худож-ый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текст, пополнят словарный запас, получат  не только новые знания, но и приобретут навыки бережного отношения к книгам.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-Участие в проекте семей группы (в сборе информации про В.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Сутеева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в подборе книг для выставки, в распечатке картинок для 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раскрашивания).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167" y="5447868"/>
            <a:ext cx="7570291" cy="1398592"/>
          </a:xfrm>
          <a:prstGeom prst="rect">
            <a:avLst/>
          </a:prstGeom>
          <a:noFill/>
        </p:spPr>
        <p:txBody>
          <a:bodyPr wrap="square" lIns="104903" tIns="52453" rIns="104903" bIns="52453" rtlCol="0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      Владимир </a:t>
            </a:r>
            <a:r>
              <a:rPr lang="ru-RU" dirty="0" err="1" smtClean="0">
                <a:solidFill>
                  <a:srgbClr val="C00000"/>
                </a:solidFill>
                <a:latin typeface="Georgia" pitchFamily="18" charset="0"/>
              </a:rPr>
              <a:t>Сутеев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  будет раскрыт для детей как талантливейший человек, который жил и создавал для детей. Нельзя, чтобы он и его творчество было забыто.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амураЙ\Desktop\Фото проекта\IMG_20200210_100245_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7" y="4428703"/>
            <a:ext cx="34563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амураЙ\Desktop\Фото проекта\IMG_20200210_0955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571" y="3276575"/>
            <a:ext cx="208823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амураЙ\Desktop\Фото проекта\IMG_20200210_100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843" y="4428703"/>
            <a:ext cx="34563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2123" y="1188343"/>
            <a:ext cx="101531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Знакомство с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В.Г.Сутеевым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, беседы с детьми, рассматривание иллюстраций,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cs typeface="Times New Roman" pitchFamily="18" charset="0"/>
              </a:rPr>
              <a:t>Чтение сказок ежедневно, в ходе режимных моментов.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1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454</Words>
  <Application>Microsoft Office PowerPoint</Application>
  <PresentationFormat>Произвольный</PresentationFormat>
  <Paragraphs>122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Calibri</vt:lpstr>
      <vt:lpstr>Georgia</vt:lpstr>
      <vt:lpstr>Times New Roman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Notebook</cp:lastModifiedBy>
  <cp:revision>87</cp:revision>
  <dcterms:created xsi:type="dcterms:W3CDTF">2018-06-30T16:18:38Z</dcterms:created>
  <dcterms:modified xsi:type="dcterms:W3CDTF">2021-12-01T13:43:04Z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406389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