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9" r:id="rId4"/>
    <p:sldId id="259" r:id="rId5"/>
    <p:sldId id="262" r:id="rId6"/>
    <p:sldId id="260" r:id="rId7"/>
    <p:sldId id="263" r:id="rId8"/>
    <p:sldId id="264" r:id="rId9"/>
    <p:sldId id="265" r:id="rId10"/>
    <p:sldId id="266" r:id="rId11"/>
    <p:sldId id="267" r:id="rId12"/>
    <p:sldId id="271" r:id="rId13"/>
    <p:sldId id="275" r:id="rId14"/>
    <p:sldId id="276" r:id="rId15"/>
    <p:sldId id="277" r:id="rId16"/>
    <p:sldId id="278" r:id="rId17"/>
    <p:sldId id="282" r:id="rId18"/>
    <p:sldId id="26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2FAFCE-49BE-4295-8B36-167C76D175D9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3E2882-AF82-4858-96E0-28047D1ED3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7463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DB274FE-8946-4B75-ADB2-A338E7A587A3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D0D-610A-498B-A8DD-61A6E62E4A49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F2D0D-610A-498B-A8DD-61A6E62E4A49}" type="datetimeFigureOut">
              <a:rPr lang="ru-RU" smtClean="0"/>
              <a:pPr/>
              <a:t>08.02.2018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D554F-BEBF-4A01-A3FA-07B20312D8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92697"/>
            <a:ext cx="9144000" cy="2304256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Двадцать седьмое января.</a:t>
            </a:r>
            <a:br>
              <a:rPr lang="ru-RU" sz="6600" b="1" dirty="0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6600" b="1" dirty="0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Классная работа.</a:t>
            </a:r>
            <a:endParaRPr lang="ru-RU" sz="6600" b="1" dirty="0">
              <a:solidFill>
                <a:srgbClr val="0000FF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http://gymn14.minsk.edu.by/ru/sm_full.aspx?guid=132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0574" y="2780928"/>
            <a:ext cx="3003426" cy="4336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телефон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ый</a:t>
            </a:r>
            <a:endParaRPr lang="ru-RU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3348038" y="3284538"/>
            <a:ext cx="5586412" cy="296386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9218" name="Picture 2" descr="http://1.bp.blogspot.com/-dtRZW8OFKFQ/UlLr3uqP8JI/AAAAAAAAAK0/MYHkU6T2dsA/s1600/Fotolia_53644848_Subscription_Monthly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28800"/>
            <a:ext cx="6336704" cy="4792133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z="6000" b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пчел</a:t>
            </a:r>
            <a:r>
              <a:rPr lang="ru-RU" sz="6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ин</a:t>
            </a:r>
            <a:r>
              <a:rPr lang="ru-RU" sz="6000" b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sz="4400" dirty="0" smtClean="0">
                <a:latin typeface="Calibri" pitchFamily="34" charset="0"/>
              </a:rPr>
              <a:t/>
            </a:r>
            <a:br>
              <a:rPr lang="ru-RU" sz="4400" dirty="0" smtClean="0">
                <a:latin typeface="Calibri" pitchFamily="34" charset="0"/>
              </a:rPr>
            </a:br>
            <a:endParaRPr lang="ru-RU" dirty="0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2916238" y="2781300"/>
            <a:ext cx="6018212" cy="34671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8194" name="Picture 2" descr="http://fotohomka.ru/images/Jan/08/a451d8fc058aaf58fbcc3dc52388a183/mini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276872"/>
            <a:ext cx="4857750" cy="36195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ru-RU" sz="5400" b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барабан</a:t>
            </a:r>
            <a:r>
              <a:rPr lang="ru-RU" sz="5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b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ый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3276600" y="3284538"/>
            <a:ext cx="5657850" cy="2963862"/>
          </a:xfrm>
        </p:spPr>
        <p:txBody>
          <a:bodyPr/>
          <a:lstStyle/>
          <a:p>
            <a:endParaRPr lang="ru-RU" dirty="0" smtClean="0"/>
          </a:p>
        </p:txBody>
      </p:sp>
      <p:pic>
        <p:nvPicPr>
          <p:cNvPr id="7170" name="Picture 2" descr="http://zanostroy.ru/uploads/news/original/4465Barab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6556866" cy="4896544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ru-RU" sz="5400" b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мыш</a:t>
            </a:r>
            <a:r>
              <a:rPr lang="ru-RU" sz="5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ин</a:t>
            </a:r>
            <a:r>
              <a:rPr lang="ru-RU" sz="5400" b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ый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3348038" y="2565400"/>
            <a:ext cx="5586412" cy="368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6146" name="Picture 2" descr="http://smotrifotos.ru/img-q5y5x5n416b41454k474m416q5s5h4g4v2i5a4t4h4c414o4x5d434t4/wp-content/uploads/2017/07/myish-v-rubash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340768"/>
            <a:ext cx="5040559" cy="504056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1417638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Образуйте от выделенных существительных прилагательные, объясните графически выбор суффикса.</a:t>
            </a:r>
          </a:p>
        </p:txBody>
      </p:sp>
      <p:sp>
        <p:nvSpPr>
          <p:cNvPr id="3072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484784"/>
            <a:ext cx="4244280" cy="5616624"/>
          </a:xfrm>
        </p:spPr>
        <p:txBody>
          <a:bodyPr>
            <a:normAutofit lnSpcReduction="10000"/>
          </a:bodyPr>
          <a:lstStyle/>
          <a:p>
            <a:pPr algn="just">
              <a:buFont typeface="Wingdings 2" pitchFamily="18" charset="2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Пальто из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кожи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>
              <a:buFont typeface="Wingdings 2" pitchFamily="18" charset="2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кофта из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шерсти</a:t>
            </a: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 2" pitchFamily="18" charset="2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день 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без ветра</a:t>
            </a: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 2" pitchFamily="18" charset="2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хлеб из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ржи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Wingdings 2" pitchFamily="18" charset="2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ограда из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камня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Wingdings 2" pitchFamily="18" charset="2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посуда из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глины</a:t>
            </a: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 2" pitchFamily="18" charset="2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след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зверя</a:t>
            </a:r>
          </a:p>
          <a:p>
            <a:pPr algn="just">
              <a:buFont typeface="Wingdings 2" pitchFamily="18" charset="2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каша из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тыквы</a:t>
            </a: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 2" pitchFamily="18" charset="2"/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писк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комара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4784"/>
            <a:ext cx="4038600" cy="53732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Кож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ое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пальто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шерст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ян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кофта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безветр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енн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день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рж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ой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хлеб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кам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енн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ограда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глин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ян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посуда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звер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след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тыкв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енн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каша</a:t>
            </a:r>
          </a:p>
          <a:p>
            <a:pPr>
              <a:buNone/>
            </a:pP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комар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писк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sz="7300" b="1" i="1" dirty="0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Поставь товарищу оценку!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sz="3600" b="1" dirty="0" smtClean="0"/>
              <a:t> 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нет ошибок – «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5400" b="1" dirty="0" smtClean="0"/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1 - 2 ошибки – «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3 - 4 ошибки – «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5 и больше ошибок – «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i="1" dirty="0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Домашнее задание:</a:t>
            </a:r>
            <a:endParaRPr lang="ru-RU" sz="8000" b="1" i="1" dirty="0">
              <a:solidFill>
                <a:srgbClr val="0000FF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>
            <a:normAutofit/>
          </a:bodyPr>
          <a:lstStyle/>
          <a:p>
            <a:pPr marL="1143000" indent="-1143000" algn="just">
              <a:buFont typeface="+mj-lt"/>
              <a:buAutoNum type="arabicPeriod"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Выучить правило</a:t>
            </a:r>
          </a:p>
          <a:p>
            <a:pPr marL="1143000" indent="-1143000" algn="just">
              <a:buFont typeface="+mj-lt"/>
              <a:buAutoNum type="arabicPeriod"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Упражнение 365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Autofit/>
          </a:bodyPr>
          <a:lstStyle/>
          <a:p>
            <a:r>
              <a:rPr lang="ru-RU" sz="6600" b="1" i="1" dirty="0" smtClean="0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</a:rPr>
              <a:t>Сегодня на уроке…</a:t>
            </a:r>
            <a:endParaRPr lang="ru-RU" sz="66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760640"/>
          </a:xfrm>
        </p:spPr>
        <p:txBody>
          <a:bodyPr>
            <a:normAutofit/>
          </a:bodyPr>
          <a:lstStyle/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я узнал(а)…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было интересно…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было трудно…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я понял(а), что…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теперь я могу…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я научился(ась)…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мне понравилось …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я смог(</a:t>
            </a:r>
            <a:r>
              <a:rPr lang="ru-RU" sz="3500" b="1" dirty="0" err="1" smtClean="0"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)…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мне захотелось…</a:t>
            </a:r>
          </a:p>
          <a:p>
            <a:endParaRPr lang="ru-RU" dirty="0"/>
          </a:p>
        </p:txBody>
      </p:sp>
      <p:pic>
        <p:nvPicPr>
          <p:cNvPr id="2050" name="Picture 2" descr="http://gymn14.minsk.edu.by/ru/sm_full.aspx?guid=132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492896"/>
            <a:ext cx="3219450" cy="4552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Молодцы!</a:t>
            </a:r>
            <a:endParaRPr lang="ru-RU" sz="11500" b="1" dirty="0">
              <a:solidFill>
                <a:srgbClr val="0000FF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www.kinderbildungswerk.de/wp-content/uploads/2015/04/bigstock-Happy-Smiley-Emoticon-Face-40695568-e14302021847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132856"/>
            <a:ext cx="5975350" cy="394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Кожа…</a:t>
            </a:r>
            <a:r>
              <a:rPr lang="ru-RU" sz="6000" b="1" dirty="0" err="1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 куртка</a:t>
            </a:r>
          </a:p>
          <a:p>
            <a:pPr algn="r">
              <a:buNone/>
            </a:pP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Серебря…</a:t>
            </a:r>
            <a:r>
              <a:rPr lang="ru-RU" sz="6000" b="1" dirty="0" err="1">
                <a:latin typeface="Times New Roman" pitchFamily="18" charset="0"/>
                <a:cs typeface="Times New Roman" pitchFamily="18" charset="0"/>
              </a:rPr>
              <a:t>ые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 часы</a:t>
            </a:r>
          </a:p>
          <a:p>
            <a:pPr>
              <a:buNone/>
            </a:pP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Гуси…</a:t>
            </a:r>
            <a:r>
              <a:rPr lang="ru-RU" sz="6000" b="1" dirty="0" err="1">
                <a:latin typeface="Times New Roman" pitchFamily="18" charset="0"/>
                <a:cs typeface="Times New Roman" pitchFamily="18" charset="0"/>
              </a:rPr>
              <a:t>ое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 перо</a:t>
            </a:r>
          </a:p>
          <a:p>
            <a:pPr algn="r">
              <a:buNone/>
            </a:pP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Клюкве…</a:t>
            </a:r>
            <a:r>
              <a:rPr lang="ru-RU" sz="6000" b="1" dirty="0" err="1"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 сок</a:t>
            </a:r>
          </a:p>
          <a:p>
            <a:pPr>
              <a:buNone/>
            </a:pP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Тума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даль</a:t>
            </a:r>
          </a:p>
          <a:p>
            <a:pPr algn="r">
              <a:buNone/>
            </a:pP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Дивизио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ый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ru-RU" sz="8800" b="1" i="1" dirty="0" smtClean="0">
                <a:solidFill>
                  <a:srgbClr val="0000FF"/>
                </a:solidFill>
                <a:effectLst/>
                <a:latin typeface="Monotype Corsiva" pitchFamily="66" charset="0"/>
                <a:cs typeface="Times New Roman" pitchFamily="18" charset="0"/>
              </a:rPr>
              <a:t>Тема урока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52536" y="1447800"/>
            <a:ext cx="9186987" cy="48006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Н-НН</a:t>
            </a:r>
            <a:b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в суффиксах прилагательных</a:t>
            </a:r>
          </a:p>
          <a:p>
            <a:endParaRPr lang="ru-RU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388" y="172142"/>
          <a:ext cx="8929116" cy="6641235"/>
        </p:xfrm>
        <a:graphic>
          <a:graphicData uri="http://schemas.openxmlformats.org/drawingml/2006/table">
            <a:tbl>
              <a:tblPr/>
              <a:tblGrid>
                <a:gridCol w="4608636"/>
                <a:gridCol w="4320480"/>
              </a:tblGrid>
              <a:tr h="6038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-НН-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5640" marR="6564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-Н-</a:t>
                      </a: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5640" marR="6564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255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itchFamily="2" charset="2"/>
                        <a:buChar char=""/>
                        <a:tabLst>
                          <a:tab pos="457200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существительных с основой на -Н+Н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лимо</a:t>
                      </a:r>
                      <a:r>
                        <a:rPr kumimoji="0" 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НН</a:t>
                      </a:r>
                      <a:r>
                        <a:rPr kumimoji="0" 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ый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itchFamily="2" charset="2"/>
                        <a:buChar char=""/>
                        <a:tabLst>
                          <a:tab pos="457200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существительных при помощи суффиксов –ОНН- ЕНН-.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Исключение: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ВЕТР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ЕН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ЫЙ</a:t>
                      </a: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itchFamily="2" charset="2"/>
                        <a:buChar char=""/>
                        <a:tabLst>
                          <a:tab pos="457200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суффиксах –ИН-,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АН- ( ЯН-) прилагательных, образованных от существительных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Слова-исключения: 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ОЛОВ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ЯНН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ЫЙ 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ДЕРЕВ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ЯНН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ЫЙ 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СТЕКЛ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ЯНН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ЫЙ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06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5640" marR="6564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179512" y="7389440"/>
            <a:ext cx="2592288" cy="1368152"/>
          </a:xfrm>
          <a:solidFill>
            <a:srgbClr val="00B050"/>
          </a:solidFill>
        </p:spPr>
        <p:txBody>
          <a:bodyPr>
            <a:normAutofit/>
          </a:bodyPr>
          <a:lstStyle/>
          <a:p>
            <a:endParaRPr lang="ru-RU" i="1" dirty="0"/>
          </a:p>
        </p:txBody>
      </p:sp>
      <p:pic>
        <p:nvPicPr>
          <p:cNvPr id="18438" name="Picture 6" descr="https://sc.mogicons.com/share/confused-emoticon-4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85860" y="908720"/>
            <a:ext cx="10801200" cy="582136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274638"/>
            <a:ext cx="8077200" cy="108267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Слова-исключения</a:t>
            </a:r>
            <a:endParaRPr lang="ru-RU" sz="7200" b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033519" cy="516004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ОЛОВЯ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НН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ЫЙ</a:t>
            </a:r>
          </a:p>
          <a:p>
            <a:pPr algn="ctr" eaLnBrk="1" hangingPunct="1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СТЕКЛЯ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НН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ЫЙ</a:t>
            </a:r>
          </a:p>
          <a:p>
            <a:pPr algn="ctr" eaLnBrk="1" hangingPunct="1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ДЕРЕВЯ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НН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ЫЙ</a:t>
            </a:r>
          </a:p>
          <a:p>
            <a:pPr algn="ctr" eaLnBrk="1" hangingPunct="1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ВЕТРЕ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ЫЙ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54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ЗАПОМНИ!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Кожа…</a:t>
            </a:r>
            <a:r>
              <a:rPr lang="ru-RU" sz="6000" b="1" dirty="0" err="1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 куртка</a:t>
            </a:r>
          </a:p>
          <a:p>
            <a:pPr algn="r">
              <a:buNone/>
            </a:pP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Серебря…</a:t>
            </a:r>
            <a:r>
              <a:rPr lang="ru-RU" sz="6000" b="1" dirty="0" err="1">
                <a:latin typeface="Times New Roman" pitchFamily="18" charset="0"/>
                <a:cs typeface="Times New Roman" pitchFamily="18" charset="0"/>
              </a:rPr>
              <a:t>ые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 часы</a:t>
            </a:r>
          </a:p>
          <a:p>
            <a:pPr>
              <a:buNone/>
            </a:pP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Гуси…</a:t>
            </a:r>
            <a:r>
              <a:rPr lang="ru-RU" sz="6000" b="1" dirty="0" err="1">
                <a:latin typeface="Times New Roman" pitchFamily="18" charset="0"/>
                <a:cs typeface="Times New Roman" pitchFamily="18" charset="0"/>
              </a:rPr>
              <a:t>ое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 перо</a:t>
            </a:r>
          </a:p>
          <a:p>
            <a:pPr algn="r"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Клюкве……</a:t>
            </a: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сок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Тума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..…</a:t>
            </a:r>
            <a:r>
              <a:rPr lang="ru-RU" sz="6000" b="1" dirty="0" err="1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 даль</a:t>
            </a:r>
          </a:p>
          <a:p>
            <a:pPr algn="r">
              <a:buNone/>
            </a:pP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Дивизио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…..</a:t>
            </a: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ый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332656"/>
            <a:ext cx="6238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0112" y="4005064"/>
            <a:ext cx="17791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2564904"/>
            <a:ext cx="6238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76056" y="1412776"/>
            <a:ext cx="62388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3140968"/>
            <a:ext cx="1847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00192" y="5805264"/>
            <a:ext cx="12961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НН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39752" y="4653136"/>
            <a:ext cx="12241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НН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32040" y="3573016"/>
            <a:ext cx="106311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НН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 bwMode="auto">
          <a:xfrm>
            <a:off x="395536" y="274638"/>
            <a:ext cx="8538914" cy="1570037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Образуйте от существительного, называющего данный предмет, имя прилагательное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3203575" y="3644900"/>
            <a:ext cx="5730875" cy="2603500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15365" name="Прямоугольник 5"/>
          <p:cNvSpPr>
            <a:spLocks noChangeArrowheads="1"/>
          </p:cNvSpPr>
          <p:nvPr/>
        </p:nvSpPr>
        <p:spPr bwMode="auto">
          <a:xfrm>
            <a:off x="2411760" y="5733256"/>
            <a:ext cx="439226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машин</a:t>
            </a: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</a:p>
        </p:txBody>
      </p:sp>
      <p:pic>
        <p:nvPicPr>
          <p:cNvPr id="13314" name="Picture 2" descr="http://static.kinderly.ru/images/products/1/4537/33345977/617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988840"/>
            <a:ext cx="5572274" cy="401295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ru-RU" sz="5400" b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листв</a:t>
            </a:r>
            <a:r>
              <a:rPr lang="ru-RU" sz="5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енн</a:t>
            </a:r>
            <a:r>
              <a:rPr lang="ru-RU" sz="5400" b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ый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3348038" y="3357563"/>
            <a:ext cx="5586412" cy="2890837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1266" name="Picture 2" descr="http://www.playcast.ru/uploads/2014/07/07/91638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84784"/>
            <a:ext cx="4728691" cy="4734947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z="6000" b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зме</a:t>
            </a:r>
            <a:r>
              <a:rPr lang="ru-RU" sz="60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60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6000" b="1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sz="4400" dirty="0" smtClean="0">
                <a:latin typeface="Calibri" pitchFamily="34" charset="0"/>
              </a:rPr>
              <a:t/>
            </a:r>
            <a:br>
              <a:rPr lang="ru-RU" sz="4400" dirty="0" smtClean="0">
                <a:latin typeface="Calibri" pitchFamily="34" charset="0"/>
              </a:rPr>
            </a:br>
            <a:endParaRPr lang="ru-RU" dirty="0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5435600" y="3284538"/>
            <a:ext cx="3498850" cy="296386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0242" name="Picture 2" descr="http://www.yaskagu.ru/wp-content/uploads/2015/02/korolevskaya_kob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14686"/>
            <a:ext cx="7704856" cy="514513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212</Words>
  <Application>Microsoft Office PowerPoint</Application>
  <PresentationFormat>Экран (4:3)</PresentationFormat>
  <Paragraphs>88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Двадцать седьмое января. Классная работа.</vt:lpstr>
      <vt:lpstr>Слайд 2</vt:lpstr>
      <vt:lpstr>Тема урока</vt:lpstr>
      <vt:lpstr>Слайд 4</vt:lpstr>
      <vt:lpstr>Слова-исключения</vt:lpstr>
      <vt:lpstr>Слайд 6</vt:lpstr>
      <vt:lpstr>Образуйте от существительного, называющего данный предмет, имя прилагательное</vt:lpstr>
      <vt:lpstr>лиственный</vt:lpstr>
      <vt:lpstr>змеиный </vt:lpstr>
      <vt:lpstr>телефонный</vt:lpstr>
      <vt:lpstr>пчелиный </vt:lpstr>
      <vt:lpstr>барабанный</vt:lpstr>
      <vt:lpstr>мышиный</vt:lpstr>
      <vt:lpstr>Образуйте от выделенных существительных прилагательные, объясните графически выбор суффикса.</vt:lpstr>
      <vt:lpstr>Поставь товарищу оценку! </vt:lpstr>
      <vt:lpstr>Домашнее задание:</vt:lpstr>
      <vt:lpstr>Сегодня на уроке…</vt:lpstr>
      <vt:lpstr>Молодцы!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39</cp:revision>
  <dcterms:created xsi:type="dcterms:W3CDTF">2017-01-22T16:34:29Z</dcterms:created>
  <dcterms:modified xsi:type="dcterms:W3CDTF">2018-02-08T12:40:09Z</dcterms:modified>
</cp:coreProperties>
</file>