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8" r:id="rId3"/>
    <p:sldId id="283" r:id="rId4"/>
    <p:sldId id="256" r:id="rId5"/>
    <p:sldId id="285" r:id="rId6"/>
    <p:sldId id="286" r:id="rId7"/>
    <p:sldId id="289" r:id="rId8"/>
    <p:sldId id="290" r:id="rId9"/>
    <p:sldId id="291" r:id="rId10"/>
    <p:sldId id="292" r:id="rId11"/>
    <p:sldId id="293" r:id="rId12"/>
    <p:sldId id="258" r:id="rId13"/>
    <p:sldId id="294" r:id="rId14"/>
    <p:sldId id="295" r:id="rId15"/>
    <p:sldId id="297" r:id="rId16"/>
    <p:sldId id="298" r:id="rId17"/>
    <p:sldId id="296" r:id="rId18"/>
    <p:sldId id="299" r:id="rId19"/>
    <p:sldId id="300" r:id="rId20"/>
    <p:sldId id="30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2AB8"/>
    <a:srgbClr val="00A824"/>
    <a:srgbClr val="00E266"/>
    <a:srgbClr val="0DFF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6" d="100"/>
          <a:sy n="156" d="100"/>
        </p:scale>
        <p:origin x="1944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1187624" y="1340768"/>
            <a:ext cx="6768752" cy="3096344"/>
          </a:xfrm>
          <a:prstGeom prst="roundRect">
            <a:avLst/>
          </a:prstGeom>
          <a:gradFill flip="none" rotWithShape="1">
            <a:gsLst>
              <a:gs pos="0">
                <a:srgbClr val="92D050">
                  <a:alpha val="94000"/>
                </a:srgbClr>
              </a:gs>
              <a:gs pos="50000">
                <a:srgbClr val="00E266">
                  <a:lumMod val="100000"/>
                  <a:alpha val="92000"/>
                </a:srgbClr>
              </a:gs>
              <a:gs pos="100000">
                <a:srgbClr val="92D050">
                  <a:alpha val="94000"/>
                </a:srgbClr>
              </a:gs>
            </a:gsLst>
            <a:lin ang="16200000" scaled="1"/>
            <a:tileRect/>
          </a:gradFill>
          <a:ln w="28575">
            <a:solidFill>
              <a:srgbClr val="00A824"/>
            </a:solidFill>
          </a:ln>
          <a:effectLst>
            <a:glow rad="101600">
              <a:srgbClr val="92D05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4A8F-7F2A-4B91-8DCF-0842952F922D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842-05FD-4135-AB67-1BF35012AF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077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4A8F-7F2A-4B91-8DCF-0842952F922D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842-05FD-4135-AB67-1BF35012AF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101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64A8F-7F2A-4B91-8DCF-0842952F922D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90842-05FD-4135-AB67-1BF35012AF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52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2000" b="1" dirty="0" smtClean="0">
                <a:solidFill>
                  <a:srgbClr val="00A824"/>
                </a:solidFill>
              </a:rPr>
              <a:t> Hello!</a:t>
            </a:r>
            <a:endParaRPr lang="ru-RU" sz="12000" b="1" dirty="0">
              <a:solidFill>
                <a:srgbClr val="00A8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10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lnSpc>
                <a:spcPct val="107000"/>
              </a:lnSpc>
              <a:spcBef>
                <a:spcPts val="0"/>
              </a:spcBef>
            </a:pPr>
            <a:r>
              <a:rPr lang="ru-RU" sz="54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54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n-US" sz="54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make </a:t>
            </a:r>
            <a:r>
              <a:rPr lang="en-US" sz="54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special </a:t>
            </a:r>
            <a:r>
              <a:rPr lang="en-US" sz="54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[ˈ</a:t>
            </a:r>
            <a:r>
              <a:rPr lang="en-US" sz="5400" b="1" dirty="0" err="1">
                <a:solidFill>
                  <a:srgbClr val="92D050"/>
                </a:solidFill>
                <a:latin typeface="+mn-lt"/>
                <a:ea typeface="+mn-ea"/>
                <a:cs typeface="+mn-cs"/>
              </a:rPr>
              <a:t>speʃəl</a:t>
            </a:r>
            <a:r>
              <a:rPr lang="en-US" sz="5400" b="1" dirty="0" smtClean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]</a:t>
            </a:r>
            <a:r>
              <a:rPr lang="ru-RU" sz="5400" b="1" dirty="0" smtClean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54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lamps</a:t>
            </a:r>
            <a:r>
              <a:rPr lang="ru-RU" sz="54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26" name="Picture 2" descr="http://www.alltravels.com.ua/wp-content/uploads/2006/2006_10/20/deepaval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840760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11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54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5400" b="1" dirty="0">
                <a:solidFill>
                  <a:schemeClr val="bg1"/>
                </a:solidFill>
                <a:latin typeface="+mn-lt"/>
              </a:rPr>
              <a:t>exchange </a:t>
            </a:r>
            <a:r>
              <a:rPr lang="en-US" sz="5400" b="1" dirty="0">
                <a:solidFill>
                  <a:srgbClr val="92D050"/>
                </a:solidFill>
                <a:latin typeface="+mn-lt"/>
              </a:rPr>
              <a:t>[</a:t>
            </a:r>
            <a:r>
              <a:rPr lang="en-US" sz="5400" b="1" dirty="0" err="1">
                <a:solidFill>
                  <a:srgbClr val="92D050"/>
                </a:solidFill>
                <a:latin typeface="+mn-lt"/>
              </a:rPr>
              <a:t>ɪksˈʧeɪnʤ</a:t>
            </a:r>
            <a:r>
              <a:rPr lang="en-US" sz="5400" b="1" dirty="0" smtClean="0">
                <a:solidFill>
                  <a:srgbClr val="92D050"/>
                </a:solidFill>
                <a:latin typeface="+mn-lt"/>
              </a:rPr>
              <a:t>]</a:t>
            </a:r>
            <a:r>
              <a:rPr lang="ru-RU" sz="5400" b="1" dirty="0" smtClean="0">
                <a:solidFill>
                  <a:srgbClr val="92D050"/>
                </a:solidFill>
                <a:latin typeface="+mn-lt"/>
              </a:rPr>
              <a:t> </a:t>
            </a:r>
            <a:r>
              <a:rPr lang="en-US" sz="5400" b="1" dirty="0" smtClean="0">
                <a:solidFill>
                  <a:schemeClr val="bg1"/>
                </a:solidFill>
                <a:latin typeface="+mn-lt"/>
              </a:rPr>
              <a:t>gifts</a:t>
            </a:r>
            <a:r>
              <a:rPr lang="ru-RU" sz="54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050" name="Picture 2" descr="http://st1.stranamam.ru/data/cache/2016mar/11/59/18953826_65040-650x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794" y="1700808"/>
            <a:ext cx="6330566" cy="41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01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966836"/>
              </p:ext>
            </p:extLst>
          </p:nvPr>
        </p:nvGraphicFramePr>
        <p:xfrm>
          <a:off x="1295636" y="1507052"/>
          <a:ext cx="6984776" cy="5118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61888">
                  <a:extLst>
                    <a:ext uri="{9D8B030D-6E8A-4147-A177-3AD203B41FA5}">
                      <a16:colId xmlns:a16="http://schemas.microsoft.com/office/drawing/2014/main" xmlns="" val="3604632672"/>
                    </a:ext>
                  </a:extLst>
                </a:gridCol>
                <a:gridCol w="2622888">
                  <a:extLst>
                    <a:ext uri="{9D8B030D-6E8A-4147-A177-3AD203B41FA5}">
                      <a16:colId xmlns:a16="http://schemas.microsoft.com/office/drawing/2014/main" xmlns="" val="3921711188"/>
                    </a:ext>
                  </a:extLst>
                </a:gridCol>
              </a:tblGrid>
              <a:tr h="3875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92D050"/>
                          </a:solidFill>
                          <a:effectLst/>
                        </a:rPr>
                        <a:t>Activities</a:t>
                      </a:r>
                      <a:endParaRPr lang="ru-RU" sz="2800" dirty="0">
                        <a:solidFill>
                          <a:srgbClr val="92D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92D050"/>
                          </a:solidFill>
                          <a:effectLst/>
                        </a:rPr>
                        <a:t>Number</a:t>
                      </a:r>
                      <a:endParaRPr lang="ru-RU" sz="2800" dirty="0">
                        <a:solidFill>
                          <a:srgbClr val="92D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90140978"/>
                  </a:ext>
                </a:extLst>
              </a:tr>
              <a:tr h="3875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pray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09461652"/>
                  </a:ext>
                </a:extLst>
              </a:tr>
              <a:tr h="7930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watch the fireworks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29728831"/>
                  </a:ext>
                </a:extLst>
              </a:tr>
              <a:tr h="3875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have a meal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3850815"/>
                  </a:ext>
                </a:extLst>
              </a:tr>
              <a:tr h="7930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decorate the house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99617085"/>
                  </a:ext>
                </a:extLst>
              </a:tr>
              <a:tr h="3875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visit people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24572216"/>
                  </a:ext>
                </a:extLst>
              </a:tr>
              <a:tr h="7930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make special lamps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64051375"/>
                  </a:ext>
                </a:extLst>
              </a:tr>
              <a:tr h="3875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exchange gifts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68245701"/>
                  </a:ext>
                </a:extLst>
              </a:tr>
              <a:tr h="3875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light lamps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3421281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7584" y="280169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a typeface="Calibri" panose="020F0502020204030204" pitchFamily="34" charset="0"/>
              </a:rPr>
              <a:t>Listen and put the events in order you hear them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6" name="Ex. 1b, p. 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84601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20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624" y="908720"/>
            <a:ext cx="6912768" cy="521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9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12"/>
          <p:cNvSpPr>
            <a:spLocks noGrp="1"/>
          </p:cNvSpPr>
          <p:nvPr>
            <p:ph idx="1"/>
          </p:nvPr>
        </p:nvSpPr>
        <p:spPr>
          <a:xfrm>
            <a:off x="467544" y="188640"/>
            <a:ext cx="8856984" cy="64807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92D050"/>
                </a:solidFill>
              </a:rPr>
              <a:t>a) Fill in the </a:t>
            </a:r>
            <a:r>
              <a:rPr lang="en-US" dirty="0" smtClean="0">
                <a:solidFill>
                  <a:srgbClr val="92D050"/>
                </a:solidFill>
              </a:rPr>
              <a:t>missing </a:t>
            </a:r>
            <a:r>
              <a:rPr lang="en-US" dirty="0">
                <a:solidFill>
                  <a:srgbClr val="92D050"/>
                </a:solidFill>
              </a:rPr>
              <a:t>adjectives from the text</a:t>
            </a:r>
          </a:p>
          <a:p>
            <a:endParaRPr lang="en-US" sz="2400" dirty="0"/>
          </a:p>
          <a:p>
            <a:r>
              <a:rPr lang="en-US" sz="2000" dirty="0">
                <a:solidFill>
                  <a:schemeClr val="bg1"/>
                </a:solidFill>
              </a:rPr>
              <a:t>1) </a:t>
            </a:r>
            <a:r>
              <a:rPr lang="en-US" sz="2000" dirty="0" smtClean="0">
                <a:solidFill>
                  <a:schemeClr val="bg1"/>
                </a:solidFill>
              </a:rPr>
              <a:t>………………. </a:t>
            </a:r>
            <a:r>
              <a:rPr lang="en-US" sz="2000" dirty="0">
                <a:solidFill>
                  <a:schemeClr val="bg1"/>
                </a:solidFill>
              </a:rPr>
              <a:t>festival</a:t>
            </a:r>
          </a:p>
          <a:p>
            <a:r>
              <a:rPr lang="en-US" sz="2000" dirty="0">
                <a:solidFill>
                  <a:schemeClr val="bg1"/>
                </a:solidFill>
              </a:rPr>
              <a:t>2) ………………. decorations</a:t>
            </a:r>
          </a:p>
          <a:p>
            <a:r>
              <a:rPr lang="en-US" sz="2000" dirty="0">
                <a:solidFill>
                  <a:schemeClr val="bg1"/>
                </a:solidFill>
              </a:rPr>
              <a:t>3)  ……………………………………………….. lamps</a:t>
            </a:r>
          </a:p>
          <a:p>
            <a:r>
              <a:rPr lang="en-US" sz="2000" dirty="0">
                <a:solidFill>
                  <a:schemeClr val="bg1"/>
                </a:solidFill>
              </a:rPr>
              <a:t>4) ……………………………….. meals</a:t>
            </a:r>
          </a:p>
          <a:p>
            <a:r>
              <a:rPr lang="en-US" sz="2000" dirty="0">
                <a:solidFill>
                  <a:schemeClr val="bg1"/>
                </a:solidFill>
              </a:rPr>
              <a:t>5) ……………………….. fireworks/display</a:t>
            </a:r>
          </a:p>
          <a:p>
            <a:r>
              <a:rPr lang="en-US" sz="2000" dirty="0">
                <a:solidFill>
                  <a:schemeClr val="bg1"/>
                </a:solidFill>
              </a:rPr>
              <a:t>6) a …………………..  </a:t>
            </a:r>
            <a:r>
              <a:rPr lang="en-US" sz="2000" dirty="0" smtClean="0">
                <a:solidFill>
                  <a:schemeClr val="bg1"/>
                </a:solidFill>
              </a:rPr>
              <a:t>time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</a:rPr>
              <a:t>                                                6 points</a:t>
            </a:r>
            <a:r>
              <a:rPr lang="en-US" sz="2000" dirty="0" smtClean="0">
                <a:solidFill>
                  <a:schemeClr val="bg1"/>
                </a:solidFill>
              </a:rPr>
              <a:t>/……………</a:t>
            </a:r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rgbClr val="92D050"/>
                </a:solidFill>
              </a:rPr>
              <a:t>b) Mark the sentences </a:t>
            </a:r>
            <a:r>
              <a:rPr lang="en-US" sz="2000" b="1" dirty="0">
                <a:solidFill>
                  <a:srgbClr val="92D050"/>
                </a:solidFill>
              </a:rPr>
              <a:t>True </a:t>
            </a:r>
            <a:r>
              <a:rPr lang="en-US" sz="2000" dirty="0">
                <a:solidFill>
                  <a:srgbClr val="92D050"/>
                </a:solidFill>
              </a:rPr>
              <a:t>or </a:t>
            </a:r>
            <a:r>
              <a:rPr lang="en-US" sz="2000" dirty="0">
                <a:solidFill>
                  <a:srgbClr val="00A824"/>
                </a:solidFill>
              </a:rPr>
              <a:t>False</a:t>
            </a:r>
            <a:r>
              <a:rPr lang="en-US" sz="2000" dirty="0" smtClean="0">
                <a:solidFill>
                  <a:srgbClr val="92D050"/>
                </a:solidFill>
              </a:rPr>
              <a:t>:</a:t>
            </a:r>
            <a:r>
              <a:rPr lang="en-US" sz="2000" dirty="0">
                <a:solidFill>
                  <a:srgbClr val="92D050"/>
                </a:solidFill>
              </a:rPr>
              <a:t>	</a:t>
            </a:r>
          </a:p>
          <a:p>
            <a:r>
              <a:rPr lang="en-US" sz="2000" dirty="0">
                <a:solidFill>
                  <a:schemeClr val="bg1"/>
                </a:solidFill>
              </a:rPr>
              <a:t>1) Diwali is an Indian festival.  </a:t>
            </a:r>
            <a:r>
              <a:rPr lang="en-US" sz="2000" dirty="0" smtClean="0">
                <a:solidFill>
                  <a:schemeClr val="bg1"/>
                </a:solidFill>
              </a:rPr>
              <a:t> ………. 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 2)They </a:t>
            </a:r>
            <a:r>
              <a:rPr lang="en-US" sz="2000" dirty="0">
                <a:solidFill>
                  <a:schemeClr val="bg1"/>
                </a:solidFill>
              </a:rPr>
              <a:t>celebrate Diwali in summer</a:t>
            </a:r>
            <a:r>
              <a:rPr lang="en-US" sz="2000" dirty="0" smtClean="0">
                <a:solidFill>
                  <a:schemeClr val="bg1"/>
                </a:solidFill>
              </a:rPr>
              <a:t>.…….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 3</a:t>
            </a:r>
            <a:r>
              <a:rPr lang="en-US" sz="2000" dirty="0">
                <a:solidFill>
                  <a:schemeClr val="bg1"/>
                </a:solidFill>
              </a:rPr>
              <a:t>) The festival lasts 5 days.  ……. 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smtClean="0">
                <a:solidFill>
                  <a:schemeClr val="bg1"/>
                </a:solidFill>
              </a:rPr>
              <a:t>4</a:t>
            </a:r>
            <a:r>
              <a:rPr lang="en-US" sz="2000" dirty="0">
                <a:solidFill>
                  <a:schemeClr val="bg1"/>
                </a:solidFill>
              </a:rPr>
              <a:t>) Diwali is the Festival of </a:t>
            </a:r>
            <a:r>
              <a:rPr lang="en-US" sz="2000" dirty="0" err="1">
                <a:solidFill>
                  <a:schemeClr val="bg1"/>
                </a:solidFill>
              </a:rPr>
              <a:t>colour</a:t>
            </a:r>
            <a:r>
              <a:rPr lang="en-US" sz="2000" dirty="0">
                <a:solidFill>
                  <a:schemeClr val="bg1"/>
                </a:solidFill>
              </a:rPr>
              <a:t>   </a:t>
            </a:r>
            <a:r>
              <a:rPr lang="en-US" sz="2000" dirty="0" smtClean="0">
                <a:solidFill>
                  <a:schemeClr val="bg1"/>
                </a:solidFill>
              </a:rPr>
              <a:t>……..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5) Indian people pray to Lakshmi, the goddess of health. </a:t>
            </a:r>
            <a:r>
              <a:rPr lang="en-US" sz="2000" dirty="0" smtClean="0">
                <a:solidFill>
                  <a:schemeClr val="bg1"/>
                </a:solidFill>
              </a:rPr>
              <a:t>…….                                                6</a:t>
            </a:r>
            <a:r>
              <a:rPr lang="en-US" sz="2000" dirty="0">
                <a:solidFill>
                  <a:schemeClr val="bg1"/>
                </a:solidFill>
              </a:rPr>
              <a:t>) Children make special lamps. </a:t>
            </a:r>
            <a:r>
              <a:rPr lang="en-US" sz="2000" dirty="0" smtClean="0">
                <a:solidFill>
                  <a:schemeClr val="bg1"/>
                </a:solidFill>
              </a:rPr>
              <a:t>……….</a:t>
            </a:r>
            <a:r>
              <a:rPr lang="en-US" sz="2000" dirty="0" smtClean="0"/>
              <a:t> </a:t>
            </a:r>
          </a:p>
          <a:p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                                                6 points/………</a:t>
            </a: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Total …………………….</a:t>
            </a:r>
          </a:p>
          <a:p>
            <a:pPr marL="0" indent="0">
              <a:buNone/>
            </a:pPr>
            <a:r>
              <a:rPr lang="en-US" sz="2400" dirty="0" smtClean="0"/>
              <a:t>                                           </a:t>
            </a:r>
            <a:endParaRPr lang="en-US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8327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76672"/>
            <a:ext cx="8229600" cy="5721499"/>
          </a:xfrm>
        </p:spPr>
        <p:txBody>
          <a:bodyPr>
            <a:normAutofit fontScale="25000" lnSpcReduction="20000"/>
          </a:bodyPr>
          <a:lstStyle/>
          <a:p>
            <a:r>
              <a:rPr lang="en-US" sz="8000" dirty="0">
                <a:solidFill>
                  <a:srgbClr val="00E266"/>
                </a:solidFill>
              </a:rPr>
              <a:t>a) Fill in the missing adjectives from the </a:t>
            </a:r>
            <a:r>
              <a:rPr lang="en-US" sz="8000" dirty="0" smtClean="0">
                <a:solidFill>
                  <a:srgbClr val="00E266"/>
                </a:solidFill>
              </a:rPr>
              <a:t>text</a:t>
            </a:r>
            <a:endParaRPr lang="en-US" sz="8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</a:rPr>
              <a:t>1) ………………. festival</a:t>
            </a:r>
          </a:p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</a:rPr>
              <a:t>2) ………………. decorations</a:t>
            </a:r>
          </a:p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</a:rPr>
              <a:t>3)  ……………………………………………….. lamps</a:t>
            </a:r>
          </a:p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</a:rPr>
              <a:t>4) ……………………………….. meals</a:t>
            </a:r>
          </a:p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</a:rPr>
              <a:t>5) ……………………….. fireworks/display</a:t>
            </a:r>
          </a:p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</a:rPr>
              <a:t>6) a …………………..  </a:t>
            </a:r>
            <a:r>
              <a:rPr lang="en-US" sz="8000" dirty="0" smtClean="0">
                <a:solidFill>
                  <a:schemeClr val="bg1"/>
                </a:solidFill>
              </a:rPr>
              <a:t>time</a:t>
            </a:r>
          </a:p>
          <a:p>
            <a:pPr marL="0" indent="0" algn="r">
              <a:buNone/>
            </a:pPr>
            <a:r>
              <a:rPr lang="en-US" sz="8000" dirty="0" smtClean="0">
                <a:solidFill>
                  <a:schemeClr val="bg1"/>
                </a:solidFill>
              </a:rPr>
              <a:t>  6 points/……………</a:t>
            </a:r>
          </a:p>
          <a:p>
            <a:endParaRPr lang="en-US" sz="8000" dirty="0">
              <a:solidFill>
                <a:schemeClr val="bg1"/>
              </a:solidFill>
            </a:endParaRPr>
          </a:p>
          <a:p>
            <a:r>
              <a:rPr lang="en-US" sz="8000" dirty="0">
                <a:solidFill>
                  <a:srgbClr val="00E266"/>
                </a:solidFill>
              </a:rPr>
              <a:t>b) Give a full answer to the questions</a:t>
            </a:r>
            <a:r>
              <a:rPr lang="en-US" sz="8000" dirty="0" smtClean="0">
                <a:solidFill>
                  <a:srgbClr val="00E266"/>
                </a:solidFill>
              </a:rPr>
              <a:t>:</a:t>
            </a:r>
            <a:endParaRPr lang="en-US" sz="8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</a:rPr>
              <a:t>1) When do Indian people celebrate Diwali</a:t>
            </a:r>
            <a:r>
              <a:rPr lang="en-US" sz="8000" dirty="0" smtClean="0">
                <a:solidFill>
                  <a:schemeClr val="bg1"/>
                </a:solidFill>
              </a:rPr>
              <a:t>?……………………………………………………………………………………………………….</a:t>
            </a:r>
          </a:p>
          <a:p>
            <a:pPr marL="0" indent="0">
              <a:buNone/>
            </a:pPr>
            <a:r>
              <a:rPr lang="en-US" sz="8000" dirty="0" smtClean="0">
                <a:solidFill>
                  <a:schemeClr val="bg1"/>
                </a:solidFill>
              </a:rPr>
              <a:t>2</a:t>
            </a:r>
            <a:r>
              <a:rPr lang="en-US" sz="8000" dirty="0">
                <a:solidFill>
                  <a:schemeClr val="bg1"/>
                </a:solidFill>
              </a:rPr>
              <a:t>) How many days does Diwali last? </a:t>
            </a:r>
            <a:r>
              <a:rPr lang="en-US" sz="8000" dirty="0" smtClean="0">
                <a:solidFill>
                  <a:schemeClr val="bg1"/>
                </a:solidFill>
              </a:rPr>
              <a:t>…………………………………………………………..</a:t>
            </a:r>
          </a:p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</a:rPr>
              <a:t>3</a:t>
            </a:r>
            <a:r>
              <a:rPr lang="en-US" sz="8000" dirty="0" smtClean="0">
                <a:solidFill>
                  <a:schemeClr val="bg1"/>
                </a:solidFill>
              </a:rPr>
              <a:t>) </a:t>
            </a:r>
            <a:r>
              <a:rPr lang="en-US" sz="8000" dirty="0">
                <a:solidFill>
                  <a:schemeClr val="bg1"/>
                </a:solidFill>
              </a:rPr>
              <a:t>What preparations do people do</a:t>
            </a:r>
            <a:r>
              <a:rPr lang="en-US" sz="8000" dirty="0" smtClean="0">
                <a:solidFill>
                  <a:schemeClr val="bg1"/>
                </a:solidFill>
              </a:rPr>
              <a:t>?</a:t>
            </a:r>
            <a:endParaRPr lang="en-US" sz="8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8000" dirty="0" smtClean="0">
                <a:solidFill>
                  <a:schemeClr val="bg1"/>
                </a:solidFill>
              </a:rPr>
              <a:t>……………………………………………………………………………………………………………………</a:t>
            </a:r>
            <a:endParaRPr lang="en-US" sz="8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</a:rPr>
              <a:t>4</a:t>
            </a:r>
            <a:r>
              <a:rPr lang="en-US" sz="8000" dirty="0" smtClean="0">
                <a:solidFill>
                  <a:schemeClr val="bg1"/>
                </a:solidFill>
              </a:rPr>
              <a:t>) </a:t>
            </a:r>
            <a:r>
              <a:rPr lang="en-US" sz="8000" dirty="0">
                <a:solidFill>
                  <a:schemeClr val="bg1"/>
                </a:solidFill>
              </a:rPr>
              <a:t>What do they do on that day</a:t>
            </a:r>
            <a:r>
              <a:rPr lang="en-US" sz="8000" dirty="0" smtClean="0">
                <a:solidFill>
                  <a:schemeClr val="bg1"/>
                </a:solidFill>
              </a:rPr>
              <a:t>?</a:t>
            </a:r>
            <a:r>
              <a:rPr lang="en-US" sz="8000" dirty="0">
                <a:solidFill>
                  <a:schemeClr val="bg1"/>
                </a:solidFill>
              </a:rPr>
              <a:t> </a:t>
            </a:r>
            <a:r>
              <a:rPr lang="en-US" sz="8000" dirty="0" smtClean="0">
                <a:solidFill>
                  <a:schemeClr val="bg1"/>
                </a:solidFill>
              </a:rPr>
              <a:t>……………………………………………………………………… ………………………………………….   </a:t>
            </a:r>
          </a:p>
          <a:p>
            <a:pPr marL="0" indent="0">
              <a:buNone/>
            </a:pPr>
            <a:r>
              <a:rPr lang="en-US" sz="8000" dirty="0" smtClean="0">
                <a:solidFill>
                  <a:schemeClr val="bg1"/>
                </a:solidFill>
              </a:rPr>
              <a:t>5</a:t>
            </a:r>
            <a:r>
              <a:rPr lang="en-US" sz="8000" dirty="0">
                <a:solidFill>
                  <a:schemeClr val="bg1"/>
                </a:solidFill>
              </a:rPr>
              <a:t>) Who do they pray to</a:t>
            </a:r>
            <a:r>
              <a:rPr lang="en-US" sz="8000" dirty="0" smtClean="0">
                <a:solidFill>
                  <a:schemeClr val="bg1"/>
                </a:solidFill>
              </a:rPr>
              <a:t>?.................................................................................             </a:t>
            </a:r>
            <a:endParaRPr lang="en-US" sz="8000" dirty="0">
              <a:solidFill>
                <a:schemeClr val="bg1"/>
              </a:solidFill>
            </a:endParaRPr>
          </a:p>
          <a:p>
            <a:pPr marL="0" indent="0" algn="r">
              <a:buNone/>
            </a:pPr>
            <a:r>
              <a:rPr lang="en-US" sz="8000" dirty="0">
                <a:solidFill>
                  <a:schemeClr val="bg1"/>
                </a:solidFill>
              </a:rPr>
              <a:t> </a:t>
            </a:r>
            <a:r>
              <a:rPr lang="en-US" sz="8000" dirty="0" smtClean="0">
                <a:solidFill>
                  <a:schemeClr val="bg1"/>
                </a:solidFill>
              </a:rPr>
              <a:t>10 </a:t>
            </a:r>
            <a:r>
              <a:rPr lang="en-US" sz="8000" dirty="0">
                <a:solidFill>
                  <a:schemeClr val="bg1"/>
                </a:solidFill>
              </a:rPr>
              <a:t>points/……………</a:t>
            </a:r>
          </a:p>
          <a:p>
            <a:pPr marL="0" indent="0" algn="r">
              <a:buNone/>
            </a:pPr>
            <a:r>
              <a:rPr lang="en-US" sz="8000" dirty="0" smtClean="0">
                <a:solidFill>
                  <a:schemeClr val="bg1"/>
                </a:solidFill>
              </a:rPr>
              <a:t>  </a:t>
            </a:r>
            <a:r>
              <a:rPr lang="en-US" sz="8000" dirty="0">
                <a:solidFill>
                  <a:schemeClr val="bg1"/>
                </a:solidFill>
              </a:rPr>
              <a:t>Total………………………….</a:t>
            </a:r>
          </a:p>
          <a:p>
            <a:endParaRPr lang="en-US" sz="74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8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en-US" dirty="0">
                <a:solidFill>
                  <a:srgbClr val="92D050"/>
                </a:solidFill>
              </a:rPr>
              <a:t>a) Fill in the missing adjectives from the text</a:t>
            </a:r>
          </a:p>
          <a:p>
            <a:pPr marL="0" lvl="0" indent="0">
              <a:buNone/>
            </a:pPr>
            <a:endParaRPr lang="en-US" sz="26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sz="3100" dirty="0" smtClean="0">
                <a:solidFill>
                  <a:prstClr val="white"/>
                </a:solidFill>
              </a:rPr>
              <a:t>1) ………</a:t>
            </a:r>
            <a:r>
              <a:rPr lang="en-US" sz="3100" dirty="0" smtClean="0">
                <a:solidFill>
                  <a:srgbClr val="00B0F0"/>
                </a:solidFill>
              </a:rPr>
              <a:t>important…</a:t>
            </a:r>
            <a:r>
              <a:rPr lang="en-US" sz="3100" dirty="0" smtClean="0">
                <a:solidFill>
                  <a:prstClr val="white"/>
                </a:solidFill>
              </a:rPr>
              <a:t>……. </a:t>
            </a:r>
            <a:r>
              <a:rPr lang="en-US" sz="3100" dirty="0">
                <a:solidFill>
                  <a:prstClr val="white"/>
                </a:solidFill>
              </a:rPr>
              <a:t>festival</a:t>
            </a:r>
          </a:p>
          <a:p>
            <a:pPr marL="0" lvl="0" indent="0">
              <a:buNone/>
            </a:pPr>
            <a:r>
              <a:rPr lang="en-US" sz="3100" dirty="0">
                <a:solidFill>
                  <a:prstClr val="white"/>
                </a:solidFill>
              </a:rPr>
              <a:t>2) </a:t>
            </a:r>
            <a:r>
              <a:rPr lang="en-US" sz="3100" dirty="0" smtClean="0">
                <a:solidFill>
                  <a:prstClr val="white"/>
                </a:solidFill>
              </a:rPr>
              <a:t>………</a:t>
            </a:r>
            <a:r>
              <a:rPr lang="en-US" sz="3100" dirty="0" smtClean="0">
                <a:solidFill>
                  <a:srgbClr val="00B0F0"/>
                </a:solidFill>
              </a:rPr>
              <a:t>colourful</a:t>
            </a:r>
            <a:r>
              <a:rPr lang="en-US" sz="3100" dirty="0" smtClean="0">
                <a:solidFill>
                  <a:prstClr val="white"/>
                </a:solidFill>
              </a:rPr>
              <a:t>………. </a:t>
            </a:r>
            <a:r>
              <a:rPr lang="en-US" sz="3100" dirty="0">
                <a:solidFill>
                  <a:prstClr val="white"/>
                </a:solidFill>
              </a:rPr>
              <a:t>decorations</a:t>
            </a:r>
          </a:p>
          <a:p>
            <a:pPr marL="0" lvl="0" indent="0">
              <a:buNone/>
            </a:pPr>
            <a:r>
              <a:rPr lang="en-US" sz="3100" dirty="0">
                <a:solidFill>
                  <a:prstClr val="white"/>
                </a:solidFill>
              </a:rPr>
              <a:t>3)  </a:t>
            </a:r>
            <a:r>
              <a:rPr lang="en-US" sz="3100" dirty="0" smtClean="0">
                <a:solidFill>
                  <a:prstClr val="white"/>
                </a:solidFill>
              </a:rPr>
              <a:t>………………</a:t>
            </a:r>
            <a:r>
              <a:rPr lang="en-US" sz="3100" dirty="0" smtClean="0">
                <a:solidFill>
                  <a:srgbClr val="00B0F0"/>
                </a:solidFill>
              </a:rPr>
              <a:t>special festive</a:t>
            </a:r>
            <a:r>
              <a:rPr lang="en-US" sz="3100" dirty="0" smtClean="0">
                <a:solidFill>
                  <a:prstClr val="white"/>
                </a:solidFill>
              </a:rPr>
              <a:t>……………………………….. </a:t>
            </a:r>
            <a:r>
              <a:rPr lang="en-US" sz="3100" dirty="0">
                <a:solidFill>
                  <a:prstClr val="white"/>
                </a:solidFill>
              </a:rPr>
              <a:t>lamps</a:t>
            </a:r>
          </a:p>
          <a:p>
            <a:pPr marL="0" lvl="0" indent="0">
              <a:buNone/>
            </a:pPr>
            <a:r>
              <a:rPr lang="en-US" sz="3100" dirty="0">
                <a:solidFill>
                  <a:prstClr val="white"/>
                </a:solidFill>
              </a:rPr>
              <a:t>4) </a:t>
            </a:r>
            <a:r>
              <a:rPr lang="en-US" sz="3100" dirty="0" smtClean="0">
                <a:solidFill>
                  <a:prstClr val="white"/>
                </a:solidFill>
              </a:rPr>
              <a:t>………</a:t>
            </a:r>
            <a:r>
              <a:rPr lang="en-US" sz="3100" dirty="0" smtClean="0">
                <a:solidFill>
                  <a:srgbClr val="00B0F0"/>
                </a:solidFill>
              </a:rPr>
              <a:t>festive</a:t>
            </a:r>
            <a:r>
              <a:rPr lang="en-US" sz="3100" dirty="0" smtClean="0">
                <a:solidFill>
                  <a:prstClr val="white"/>
                </a:solidFill>
              </a:rPr>
              <a:t>……………………….. </a:t>
            </a:r>
            <a:r>
              <a:rPr lang="en-US" sz="3100" dirty="0">
                <a:solidFill>
                  <a:prstClr val="white"/>
                </a:solidFill>
              </a:rPr>
              <a:t>meals</a:t>
            </a:r>
          </a:p>
          <a:p>
            <a:pPr marL="0" lvl="0" indent="0">
              <a:buNone/>
            </a:pPr>
            <a:r>
              <a:rPr lang="en-US" sz="3100" dirty="0">
                <a:solidFill>
                  <a:prstClr val="white"/>
                </a:solidFill>
              </a:rPr>
              <a:t>5) </a:t>
            </a:r>
            <a:r>
              <a:rPr lang="en-US" sz="3100" dirty="0" smtClean="0">
                <a:solidFill>
                  <a:prstClr val="white"/>
                </a:solidFill>
              </a:rPr>
              <a:t>……………</a:t>
            </a:r>
            <a:r>
              <a:rPr lang="en-US" sz="3100" dirty="0" smtClean="0">
                <a:solidFill>
                  <a:srgbClr val="00B0F0"/>
                </a:solidFill>
              </a:rPr>
              <a:t>exciting</a:t>
            </a:r>
            <a:r>
              <a:rPr lang="en-US" sz="3100" dirty="0" smtClean="0">
                <a:solidFill>
                  <a:prstClr val="white"/>
                </a:solidFill>
              </a:rPr>
              <a:t>………….. </a:t>
            </a:r>
            <a:r>
              <a:rPr lang="en-US" sz="3100" dirty="0">
                <a:solidFill>
                  <a:prstClr val="white"/>
                </a:solidFill>
              </a:rPr>
              <a:t>fireworks/display</a:t>
            </a:r>
          </a:p>
          <a:p>
            <a:pPr marL="0" lvl="0" indent="0">
              <a:buNone/>
            </a:pPr>
            <a:r>
              <a:rPr lang="en-US" sz="3100" dirty="0">
                <a:solidFill>
                  <a:prstClr val="white"/>
                </a:solidFill>
              </a:rPr>
              <a:t>6) a </a:t>
            </a:r>
            <a:r>
              <a:rPr lang="en-US" sz="3100" dirty="0" smtClean="0">
                <a:solidFill>
                  <a:prstClr val="white"/>
                </a:solidFill>
              </a:rPr>
              <a:t>…………</a:t>
            </a:r>
            <a:r>
              <a:rPr lang="en-US" sz="3100" dirty="0" smtClean="0">
                <a:solidFill>
                  <a:srgbClr val="00B0F0"/>
                </a:solidFill>
              </a:rPr>
              <a:t>great</a:t>
            </a:r>
            <a:r>
              <a:rPr lang="en-US" sz="3100" dirty="0" smtClean="0">
                <a:solidFill>
                  <a:prstClr val="white"/>
                </a:solidFill>
              </a:rPr>
              <a:t>………..  </a:t>
            </a:r>
            <a:r>
              <a:rPr lang="en-US" sz="3100" dirty="0">
                <a:solidFill>
                  <a:prstClr val="white"/>
                </a:solidFill>
              </a:rPr>
              <a:t>time</a:t>
            </a:r>
          </a:p>
          <a:p>
            <a:pPr marL="0" lvl="0" indent="0">
              <a:buNone/>
            </a:pPr>
            <a:r>
              <a:rPr lang="en-US" sz="3100" dirty="0">
                <a:solidFill>
                  <a:prstClr val="white"/>
                </a:solidFill>
              </a:rPr>
              <a:t>                                                6 points/……………</a:t>
            </a:r>
          </a:p>
          <a:p>
            <a:pPr marL="0" lvl="0" indent="0">
              <a:buNone/>
            </a:pPr>
            <a:r>
              <a:rPr lang="en-US" sz="3100" dirty="0">
                <a:solidFill>
                  <a:srgbClr val="92D050"/>
                </a:solidFill>
              </a:rPr>
              <a:t>b) Mark the sentences True or False:	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en-US" sz="3100" dirty="0">
                <a:solidFill>
                  <a:prstClr val="white"/>
                </a:solidFill>
              </a:rPr>
              <a:t>1) Diwali is an Indian festival.          </a:t>
            </a:r>
            <a:r>
              <a:rPr lang="en-US" sz="3100" dirty="0" smtClean="0">
                <a:solidFill>
                  <a:prstClr val="white"/>
                </a:solidFill>
              </a:rPr>
              <a:t>……</a:t>
            </a:r>
            <a:r>
              <a:rPr lang="en-US" sz="3100" dirty="0" smtClean="0">
                <a:solidFill>
                  <a:srgbClr val="00B0F0"/>
                </a:solidFill>
              </a:rPr>
              <a:t>True</a:t>
            </a:r>
            <a:r>
              <a:rPr lang="en-US" sz="3100" dirty="0" smtClean="0">
                <a:solidFill>
                  <a:prstClr val="white"/>
                </a:solidFill>
              </a:rPr>
              <a:t>….</a:t>
            </a:r>
            <a:endParaRPr lang="en-US" sz="3100" dirty="0">
              <a:solidFill>
                <a:prstClr val="white"/>
              </a:solidFill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en-US" sz="3100" dirty="0">
                <a:solidFill>
                  <a:prstClr val="white"/>
                </a:solidFill>
              </a:rPr>
              <a:t>2)They celebrate Diwali in summer.  </a:t>
            </a:r>
            <a:r>
              <a:rPr lang="en-US" sz="3100" dirty="0" smtClean="0">
                <a:solidFill>
                  <a:prstClr val="white"/>
                </a:solidFill>
              </a:rPr>
              <a:t>…</a:t>
            </a:r>
            <a:r>
              <a:rPr lang="en-US" sz="3100" dirty="0" smtClean="0">
                <a:solidFill>
                  <a:srgbClr val="00B0F0"/>
                </a:solidFill>
              </a:rPr>
              <a:t>False</a:t>
            </a:r>
            <a:r>
              <a:rPr lang="en-US" sz="3100" dirty="0" smtClean="0">
                <a:solidFill>
                  <a:prstClr val="white"/>
                </a:solidFill>
              </a:rPr>
              <a:t>….</a:t>
            </a:r>
            <a:endParaRPr lang="en-US" sz="3100" dirty="0">
              <a:solidFill>
                <a:prstClr val="white"/>
              </a:solidFill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en-US" sz="3100" dirty="0">
                <a:solidFill>
                  <a:prstClr val="white"/>
                </a:solidFill>
              </a:rPr>
              <a:t>3) The festival lasts 5 days.                 </a:t>
            </a:r>
            <a:r>
              <a:rPr lang="en-US" sz="3100" dirty="0" smtClean="0">
                <a:solidFill>
                  <a:prstClr val="white"/>
                </a:solidFill>
              </a:rPr>
              <a:t>…</a:t>
            </a:r>
            <a:r>
              <a:rPr lang="en-US" sz="3100" dirty="0" smtClean="0">
                <a:solidFill>
                  <a:srgbClr val="00B0F0"/>
                </a:solidFill>
              </a:rPr>
              <a:t>True</a:t>
            </a:r>
            <a:r>
              <a:rPr lang="en-US" sz="3100" dirty="0" smtClean="0">
                <a:solidFill>
                  <a:prstClr val="white"/>
                </a:solidFill>
              </a:rPr>
              <a:t>….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100" dirty="0">
                <a:solidFill>
                  <a:schemeClr val="bg1"/>
                </a:solidFill>
              </a:rPr>
              <a:t>4) Diwali is the Festival of </a:t>
            </a:r>
            <a:r>
              <a:rPr lang="en-US" sz="3100" dirty="0" err="1">
                <a:solidFill>
                  <a:schemeClr val="bg1"/>
                </a:solidFill>
              </a:rPr>
              <a:t>colour</a:t>
            </a:r>
            <a:r>
              <a:rPr lang="en-US" sz="3100" dirty="0">
                <a:solidFill>
                  <a:schemeClr val="bg1"/>
                </a:solidFill>
              </a:rPr>
              <a:t>   </a:t>
            </a:r>
            <a:r>
              <a:rPr lang="en-US" sz="3100" dirty="0" smtClean="0">
                <a:solidFill>
                  <a:schemeClr val="bg1"/>
                </a:solidFill>
              </a:rPr>
              <a:t>...</a:t>
            </a:r>
            <a:r>
              <a:rPr lang="en-US" sz="3100" dirty="0">
                <a:solidFill>
                  <a:srgbClr val="00B0F0"/>
                </a:solidFill>
              </a:rPr>
              <a:t> </a:t>
            </a:r>
            <a:r>
              <a:rPr lang="en-US" sz="3100" dirty="0" smtClean="0">
                <a:solidFill>
                  <a:srgbClr val="00B0F0"/>
                </a:solidFill>
              </a:rPr>
              <a:t>False</a:t>
            </a:r>
            <a:endParaRPr lang="en-US" sz="31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3100" dirty="0">
                <a:solidFill>
                  <a:schemeClr val="bg1"/>
                </a:solidFill>
              </a:rPr>
              <a:t> 5) Indian people pray to Lakshmi, the goddess of health. </a:t>
            </a:r>
            <a:r>
              <a:rPr lang="en-US" sz="3100" dirty="0" smtClean="0">
                <a:solidFill>
                  <a:schemeClr val="bg1"/>
                </a:solidFill>
              </a:rPr>
              <a:t>…</a:t>
            </a:r>
            <a:r>
              <a:rPr lang="en-US" sz="3100" dirty="0">
                <a:solidFill>
                  <a:srgbClr val="00B0F0"/>
                </a:solidFill>
              </a:rPr>
              <a:t> False </a:t>
            </a:r>
            <a:r>
              <a:rPr lang="en-US" sz="3100" dirty="0" smtClean="0">
                <a:solidFill>
                  <a:schemeClr val="bg1"/>
                </a:solidFill>
              </a:rPr>
              <a:t>….                                         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100" dirty="0" smtClean="0">
                <a:solidFill>
                  <a:schemeClr val="bg1"/>
                </a:solidFill>
              </a:rPr>
              <a:t> </a:t>
            </a:r>
            <a:r>
              <a:rPr lang="en-US" sz="3100" dirty="0">
                <a:solidFill>
                  <a:schemeClr val="bg1"/>
                </a:solidFill>
              </a:rPr>
              <a:t>6) Children make special lamps. </a:t>
            </a:r>
            <a:r>
              <a:rPr lang="en-US" sz="3100" dirty="0" smtClean="0">
                <a:solidFill>
                  <a:schemeClr val="bg1"/>
                </a:solidFill>
              </a:rPr>
              <a:t>…</a:t>
            </a:r>
            <a:r>
              <a:rPr lang="en-US" sz="3100" dirty="0">
                <a:solidFill>
                  <a:srgbClr val="00B0F0"/>
                </a:solidFill>
              </a:rPr>
              <a:t> True </a:t>
            </a:r>
            <a:r>
              <a:rPr lang="en-US" sz="3100" dirty="0" smtClean="0">
                <a:solidFill>
                  <a:schemeClr val="bg1"/>
                </a:solidFill>
              </a:rPr>
              <a:t>…….</a:t>
            </a:r>
            <a:r>
              <a:rPr lang="en-US" sz="3100" dirty="0" smtClean="0"/>
              <a:t> </a:t>
            </a:r>
            <a:endParaRPr lang="en-US" sz="3100" dirty="0"/>
          </a:p>
          <a:p>
            <a:pPr lvl="0"/>
            <a:endParaRPr lang="en-US" sz="2600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en-US" sz="2600" dirty="0">
                <a:solidFill>
                  <a:prstClr val="black"/>
                </a:solidFill>
              </a:rPr>
              <a:t>               </a:t>
            </a:r>
            <a:r>
              <a:rPr lang="en-US" sz="2600" dirty="0" smtClean="0">
                <a:solidFill>
                  <a:prstClr val="black"/>
                </a:solidFill>
              </a:rPr>
              <a:t>                  </a:t>
            </a:r>
            <a:r>
              <a:rPr lang="en-US" sz="2600" dirty="0" smtClean="0">
                <a:solidFill>
                  <a:prstClr val="white"/>
                </a:solidFill>
              </a:rPr>
              <a:t>6 points</a:t>
            </a:r>
            <a:r>
              <a:rPr lang="en-US" sz="2600" dirty="0">
                <a:solidFill>
                  <a:prstClr val="white"/>
                </a:solidFill>
              </a:rPr>
              <a:t>/………</a:t>
            </a:r>
            <a:r>
              <a:rPr lang="ru-RU" sz="2600" dirty="0">
                <a:solidFill>
                  <a:prstClr val="white"/>
                </a:solidFill>
              </a:rPr>
              <a:t>    </a:t>
            </a:r>
            <a:r>
              <a:rPr lang="en-US" sz="2600" dirty="0">
                <a:solidFill>
                  <a:prstClr val="white"/>
                </a:solidFill>
              </a:rPr>
              <a:t>Total ………………………….</a:t>
            </a:r>
          </a:p>
          <a:p>
            <a:pPr marL="0" lvl="0" indent="0">
              <a:buNone/>
            </a:pPr>
            <a:r>
              <a:rPr lang="en-US" sz="2600" dirty="0">
                <a:solidFill>
                  <a:prstClr val="black"/>
                </a:solidFill>
              </a:rPr>
              <a:t>                      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35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332656"/>
            <a:ext cx="8229600" cy="626469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200" dirty="0">
                <a:solidFill>
                  <a:srgbClr val="92D050"/>
                </a:solidFill>
              </a:rPr>
              <a:t>a) Fill in the missing adjectives from the </a:t>
            </a:r>
            <a:r>
              <a:rPr lang="en-US" sz="2200" dirty="0" smtClean="0">
                <a:solidFill>
                  <a:srgbClr val="92D050"/>
                </a:solidFill>
              </a:rPr>
              <a:t>text</a:t>
            </a:r>
            <a:endParaRPr lang="en-US" sz="22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sz="2200" dirty="0" smtClean="0">
                <a:solidFill>
                  <a:prstClr val="white"/>
                </a:solidFill>
              </a:rPr>
              <a:t>1) ………</a:t>
            </a:r>
            <a:r>
              <a:rPr lang="en-US" sz="2200" dirty="0" smtClean="0">
                <a:solidFill>
                  <a:srgbClr val="00B0F0"/>
                </a:solidFill>
              </a:rPr>
              <a:t>important…</a:t>
            </a:r>
            <a:r>
              <a:rPr lang="en-US" sz="2200" dirty="0" smtClean="0">
                <a:solidFill>
                  <a:prstClr val="white"/>
                </a:solidFill>
              </a:rPr>
              <a:t>……. festival</a:t>
            </a:r>
          </a:p>
          <a:p>
            <a:pPr marL="0" lvl="0" indent="0">
              <a:buNone/>
            </a:pPr>
            <a:r>
              <a:rPr lang="en-US" sz="2200" dirty="0" smtClean="0">
                <a:solidFill>
                  <a:prstClr val="white"/>
                </a:solidFill>
              </a:rPr>
              <a:t>2</a:t>
            </a:r>
            <a:r>
              <a:rPr lang="en-US" sz="2200" dirty="0">
                <a:solidFill>
                  <a:prstClr val="white"/>
                </a:solidFill>
              </a:rPr>
              <a:t>) ………</a:t>
            </a:r>
            <a:r>
              <a:rPr lang="en-US" sz="2200" dirty="0">
                <a:solidFill>
                  <a:srgbClr val="00B0F0"/>
                </a:solidFill>
              </a:rPr>
              <a:t>colourful</a:t>
            </a:r>
            <a:r>
              <a:rPr lang="en-US" sz="2200" dirty="0">
                <a:solidFill>
                  <a:prstClr val="white"/>
                </a:solidFill>
              </a:rPr>
              <a:t>………. decorations</a:t>
            </a:r>
          </a:p>
          <a:p>
            <a:pPr marL="0" lvl="0" indent="0">
              <a:buNone/>
            </a:pPr>
            <a:r>
              <a:rPr lang="en-US" sz="2200" dirty="0">
                <a:solidFill>
                  <a:prstClr val="white"/>
                </a:solidFill>
              </a:rPr>
              <a:t>3)  ………………</a:t>
            </a:r>
            <a:r>
              <a:rPr lang="en-US" sz="2200" dirty="0">
                <a:solidFill>
                  <a:srgbClr val="00B0F0"/>
                </a:solidFill>
              </a:rPr>
              <a:t>special festive</a:t>
            </a:r>
            <a:r>
              <a:rPr lang="en-US" sz="2200" dirty="0">
                <a:solidFill>
                  <a:prstClr val="white"/>
                </a:solidFill>
              </a:rPr>
              <a:t>……………………………….. lamps</a:t>
            </a:r>
          </a:p>
          <a:p>
            <a:pPr marL="0" lvl="0" indent="0">
              <a:buNone/>
            </a:pPr>
            <a:r>
              <a:rPr lang="en-US" sz="2200" dirty="0">
                <a:solidFill>
                  <a:prstClr val="white"/>
                </a:solidFill>
              </a:rPr>
              <a:t>4) ………</a:t>
            </a:r>
            <a:r>
              <a:rPr lang="en-US" sz="2200" dirty="0">
                <a:solidFill>
                  <a:srgbClr val="00B0F0"/>
                </a:solidFill>
              </a:rPr>
              <a:t>festive</a:t>
            </a:r>
            <a:r>
              <a:rPr lang="en-US" sz="2200" dirty="0">
                <a:solidFill>
                  <a:prstClr val="white"/>
                </a:solidFill>
              </a:rPr>
              <a:t>……………………….. meals</a:t>
            </a:r>
          </a:p>
          <a:p>
            <a:pPr marL="0" lvl="0" indent="0">
              <a:buNone/>
            </a:pPr>
            <a:r>
              <a:rPr lang="en-US" sz="2200" dirty="0">
                <a:solidFill>
                  <a:prstClr val="white"/>
                </a:solidFill>
              </a:rPr>
              <a:t>5) ……………</a:t>
            </a:r>
            <a:r>
              <a:rPr lang="en-US" sz="2200" dirty="0">
                <a:solidFill>
                  <a:srgbClr val="00B0F0"/>
                </a:solidFill>
              </a:rPr>
              <a:t>exciting</a:t>
            </a:r>
            <a:r>
              <a:rPr lang="en-US" sz="2200" dirty="0">
                <a:solidFill>
                  <a:prstClr val="white"/>
                </a:solidFill>
              </a:rPr>
              <a:t>………….. fireworks/display</a:t>
            </a:r>
          </a:p>
          <a:p>
            <a:pPr marL="0" lvl="0" indent="0">
              <a:buNone/>
            </a:pPr>
            <a:r>
              <a:rPr lang="en-US" sz="2200" dirty="0">
                <a:solidFill>
                  <a:prstClr val="white"/>
                </a:solidFill>
              </a:rPr>
              <a:t>6) a …………</a:t>
            </a:r>
            <a:r>
              <a:rPr lang="en-US" sz="2200" dirty="0">
                <a:solidFill>
                  <a:srgbClr val="00B0F0"/>
                </a:solidFill>
              </a:rPr>
              <a:t>great</a:t>
            </a:r>
            <a:r>
              <a:rPr lang="en-US" sz="2200" dirty="0">
                <a:solidFill>
                  <a:prstClr val="white"/>
                </a:solidFill>
              </a:rPr>
              <a:t>………..  time</a:t>
            </a:r>
          </a:p>
          <a:p>
            <a:pPr marL="0" lvl="0" indent="0">
              <a:buNone/>
            </a:pPr>
            <a:r>
              <a:rPr lang="en-US" sz="2200" dirty="0">
                <a:solidFill>
                  <a:prstClr val="white"/>
                </a:solidFill>
              </a:rPr>
              <a:t>                                                6 points/……………</a:t>
            </a:r>
          </a:p>
          <a:p>
            <a:pPr marL="0" lvl="0" indent="0">
              <a:buNone/>
            </a:pPr>
            <a:r>
              <a:rPr lang="en-US" sz="2200" dirty="0">
                <a:solidFill>
                  <a:srgbClr val="00E266"/>
                </a:solidFill>
              </a:rPr>
              <a:t>b) Give a full answer to the questions:</a:t>
            </a:r>
            <a:endParaRPr lang="en-US" sz="2200" dirty="0">
              <a:solidFill>
                <a:prstClr val="white"/>
              </a:solidFill>
            </a:endParaRPr>
          </a:p>
          <a:p>
            <a:pPr marL="0" lvl="0" indent="0">
              <a:buNone/>
            </a:pPr>
            <a:r>
              <a:rPr lang="en-US" sz="2200" dirty="0">
                <a:solidFill>
                  <a:prstClr val="white"/>
                </a:solidFill>
              </a:rPr>
              <a:t>1) When do Indian people celebrate </a:t>
            </a:r>
            <a:r>
              <a:rPr lang="en-US" sz="2200" dirty="0" smtClean="0">
                <a:solidFill>
                  <a:prstClr val="white"/>
                </a:solidFill>
              </a:rPr>
              <a:t>Diwali?</a:t>
            </a:r>
          </a:p>
          <a:p>
            <a:pPr marL="0" lvl="0" indent="0">
              <a:buNone/>
            </a:pPr>
            <a:r>
              <a:rPr lang="en-US" sz="2200" dirty="0">
                <a:solidFill>
                  <a:prstClr val="white"/>
                </a:solidFill>
              </a:rPr>
              <a:t> </a:t>
            </a:r>
            <a:r>
              <a:rPr lang="en-US" sz="2200" dirty="0" smtClean="0">
                <a:solidFill>
                  <a:prstClr val="white"/>
                </a:solidFill>
              </a:rPr>
              <a:t>        </a:t>
            </a:r>
            <a:r>
              <a:rPr lang="en-US" sz="2200" dirty="0" smtClean="0">
                <a:solidFill>
                  <a:srgbClr val="00B0F0"/>
                </a:solidFill>
              </a:rPr>
              <a:t>Indian people celebrate Diwali in late autumn.</a:t>
            </a:r>
          </a:p>
          <a:p>
            <a:pPr marL="0" lvl="0" indent="0">
              <a:buNone/>
            </a:pPr>
            <a:r>
              <a:rPr lang="en-US" sz="2000" dirty="0" smtClean="0">
                <a:solidFill>
                  <a:prstClr val="white"/>
                </a:solidFill>
              </a:rPr>
              <a:t>2</a:t>
            </a:r>
            <a:r>
              <a:rPr lang="en-US" sz="2000" dirty="0">
                <a:solidFill>
                  <a:prstClr val="white"/>
                </a:solidFill>
              </a:rPr>
              <a:t>) How many days does Diwali last? </a:t>
            </a:r>
            <a:r>
              <a:rPr lang="en-US" sz="2000" dirty="0" smtClean="0">
                <a:solidFill>
                  <a:prstClr val="white"/>
                </a:solidFill>
              </a:rPr>
              <a:t>…</a:t>
            </a:r>
            <a:endParaRPr lang="en-US" sz="2000" dirty="0">
              <a:solidFill>
                <a:prstClr val="white"/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prstClr val="white"/>
                </a:solidFill>
              </a:rPr>
              <a:t>         </a:t>
            </a:r>
            <a:r>
              <a:rPr lang="en-US" sz="2000" b="1" dirty="0" smtClean="0">
                <a:solidFill>
                  <a:srgbClr val="00B0F0"/>
                </a:solidFill>
              </a:rPr>
              <a:t>Diwali lasts 5 days.</a:t>
            </a:r>
            <a:endParaRPr lang="en-US" sz="22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200" dirty="0">
                <a:solidFill>
                  <a:prstClr val="white"/>
                </a:solidFill>
              </a:rPr>
              <a:t>3</a:t>
            </a:r>
            <a:r>
              <a:rPr lang="en-US" sz="2200" dirty="0" smtClean="0">
                <a:solidFill>
                  <a:prstClr val="white"/>
                </a:solidFill>
              </a:rPr>
              <a:t>) </a:t>
            </a:r>
            <a:r>
              <a:rPr lang="en-US" sz="2200" dirty="0">
                <a:solidFill>
                  <a:prstClr val="white"/>
                </a:solidFill>
              </a:rPr>
              <a:t>What preparations do people do?</a:t>
            </a:r>
          </a:p>
          <a:p>
            <a:pPr marL="0" lvl="0" indent="0">
              <a:buNone/>
            </a:pPr>
            <a:r>
              <a:rPr lang="en-US" sz="2200" dirty="0" smtClean="0">
                <a:solidFill>
                  <a:srgbClr val="00B0F0"/>
                </a:solidFill>
              </a:rPr>
              <a:t>       They put up colourful decorations in their homes and children make special festive lamps</a:t>
            </a:r>
            <a:endParaRPr lang="en-US" sz="2200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200" dirty="0" smtClean="0">
                <a:solidFill>
                  <a:srgbClr val="00B0F0"/>
                </a:solidFill>
              </a:rPr>
              <a:t>                                  </a:t>
            </a:r>
            <a:endParaRPr lang="en-US" sz="2200" dirty="0">
              <a:solidFill>
                <a:srgbClr val="00B0F0"/>
              </a:solidFill>
            </a:endParaRPr>
          </a:p>
          <a:p>
            <a:pPr lvl="0" algn="r"/>
            <a:r>
              <a:rPr lang="en-US" sz="2200" dirty="0">
                <a:solidFill>
                  <a:prstClr val="white"/>
                </a:solidFill>
              </a:rPr>
              <a:t> 6 points/……………</a:t>
            </a:r>
          </a:p>
          <a:p>
            <a:pPr marL="0" lvl="0" indent="0" algn="r">
              <a:buNone/>
            </a:pPr>
            <a:r>
              <a:rPr lang="en-US" sz="2200" dirty="0">
                <a:solidFill>
                  <a:prstClr val="white"/>
                </a:solidFill>
              </a:rPr>
              <a:t>  Total………………………….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8852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sz="2400" dirty="0" smtClean="0">
                <a:solidFill>
                  <a:prstClr val="white"/>
                </a:solidFill>
              </a:rPr>
              <a:t>4) </a:t>
            </a:r>
            <a:r>
              <a:rPr lang="en-US" sz="2400" dirty="0">
                <a:solidFill>
                  <a:prstClr val="white"/>
                </a:solidFill>
              </a:rPr>
              <a:t>What do they do on that day?</a:t>
            </a:r>
          </a:p>
          <a:p>
            <a:pPr marL="0" lvl="0" indent="0">
              <a:buNone/>
            </a:pPr>
            <a:r>
              <a:rPr lang="en-US" sz="2400" dirty="0" smtClean="0">
                <a:solidFill>
                  <a:srgbClr val="00B0F0"/>
                </a:solidFill>
              </a:rPr>
              <a:t>    They </a:t>
            </a:r>
            <a:r>
              <a:rPr lang="en-US" sz="2400" dirty="0">
                <a:solidFill>
                  <a:srgbClr val="00B0F0"/>
                </a:solidFill>
              </a:rPr>
              <a:t>visit relatives, have festive meals and exchange gifts.                                  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5) Who do they pray to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They </a:t>
            </a:r>
            <a:r>
              <a:rPr lang="en-US" sz="2400" dirty="0">
                <a:solidFill>
                  <a:srgbClr val="00B0F0"/>
                </a:solidFill>
              </a:rPr>
              <a:t>pray </a:t>
            </a:r>
            <a:r>
              <a:rPr lang="en-US" sz="2400" dirty="0" smtClean="0">
                <a:solidFill>
                  <a:srgbClr val="00B0F0"/>
                </a:solidFill>
              </a:rPr>
              <a:t>to </a:t>
            </a:r>
            <a:r>
              <a:rPr lang="en-US" sz="2400" dirty="0">
                <a:solidFill>
                  <a:srgbClr val="00B0F0"/>
                </a:solidFill>
              </a:rPr>
              <a:t>Lakshmi, the goddess of </a:t>
            </a:r>
            <a:r>
              <a:rPr lang="en-US" sz="2400" dirty="0" smtClean="0">
                <a:solidFill>
                  <a:srgbClr val="00B0F0"/>
                </a:solidFill>
              </a:rPr>
              <a:t>health.</a:t>
            </a:r>
            <a:endParaRPr lang="en-US" sz="2400" dirty="0">
              <a:solidFill>
                <a:srgbClr val="00B0F0"/>
              </a:solidFill>
            </a:endParaRPr>
          </a:p>
          <a:p>
            <a:pPr marL="0" indent="0" algn="r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10 points/……………</a:t>
            </a:r>
          </a:p>
          <a:p>
            <a:pPr marL="0" indent="0" algn="r">
              <a:buNone/>
            </a:pPr>
            <a:r>
              <a:rPr lang="en-US" sz="2400" dirty="0">
                <a:solidFill>
                  <a:schemeClr val="bg1"/>
                </a:solidFill>
              </a:rPr>
              <a:t>  Total………………………….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274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“Cinquain”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rgbClr val="822AB8"/>
                </a:solidFill>
              </a:rPr>
              <a:t>T</a:t>
            </a:r>
            <a:r>
              <a:rPr lang="en-US" b="1" dirty="0" smtClean="0">
                <a:solidFill>
                  <a:srgbClr val="822AB8"/>
                </a:solidFill>
              </a:rPr>
              <a:t>opic</a:t>
            </a:r>
            <a:endParaRPr lang="en-US" b="1" dirty="0">
              <a:solidFill>
                <a:srgbClr val="822AB8"/>
              </a:solidFill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822AB8"/>
                </a:solidFill>
              </a:rPr>
              <a:t> </a:t>
            </a:r>
            <a:r>
              <a:rPr lang="en-US" b="1" dirty="0">
                <a:solidFill>
                  <a:srgbClr val="822AB8"/>
                </a:solidFill>
              </a:rPr>
              <a:t>2 </a:t>
            </a:r>
            <a:r>
              <a:rPr lang="en-US" b="1" dirty="0" smtClean="0">
                <a:solidFill>
                  <a:srgbClr val="822AB8"/>
                </a:solidFill>
              </a:rPr>
              <a:t>verbs </a:t>
            </a:r>
            <a:endParaRPr lang="en-US" b="1" dirty="0">
              <a:solidFill>
                <a:srgbClr val="822AB8"/>
              </a:solidFill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822AB8"/>
                </a:solidFill>
              </a:rPr>
              <a:t>3 adjectives </a:t>
            </a:r>
            <a:endParaRPr lang="en-US" b="1" dirty="0">
              <a:solidFill>
                <a:srgbClr val="822AB8"/>
              </a:solidFill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822AB8"/>
                </a:solidFill>
              </a:rPr>
              <a:t>a sentence 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822AB8"/>
                </a:solidFill>
              </a:rPr>
              <a:t>key word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140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en-US" sz="9600" dirty="0">
                <a:solidFill>
                  <a:prstClr val="white"/>
                </a:solidFill>
                <a:ea typeface="+mn-ea"/>
                <a:cs typeface="+mn-cs"/>
              </a:rPr>
              <a:t>Special days</a:t>
            </a:r>
            <a:r>
              <a:rPr lang="ru-RU" sz="9600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9600" dirty="0">
                <a:solidFill>
                  <a:prstClr val="white"/>
                </a:solidFill>
                <a:ea typeface="+mn-ea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281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Homework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1. If you have problems with words, you are to learn them from </a:t>
            </a:r>
            <a:r>
              <a:rPr lang="en-US" dirty="0" smtClean="0">
                <a:solidFill>
                  <a:srgbClr val="7030A0"/>
                </a:solidFill>
              </a:rPr>
              <a:t>SB </a:t>
            </a:r>
            <a:r>
              <a:rPr lang="en-US" dirty="0">
                <a:solidFill>
                  <a:srgbClr val="7030A0"/>
                </a:solidFill>
              </a:rPr>
              <a:t>p. 50 task 2. </a:t>
            </a:r>
            <a:endParaRPr lang="en-US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b="1" dirty="0" smtClean="0"/>
              <a:t>or</a:t>
            </a:r>
            <a:endParaRPr lang="en-US" b="1" dirty="0"/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2. If you want to practice writing skills, do task 6 on p. 50 in your </a:t>
            </a:r>
            <a:r>
              <a:rPr lang="en-US" dirty="0" smtClean="0">
                <a:solidFill>
                  <a:srgbClr val="7030A0"/>
                </a:solidFill>
              </a:rPr>
              <a:t>SB.</a:t>
            </a:r>
            <a:endParaRPr lang="en-US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09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Do the puzzle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7836653"/>
              </p:ext>
            </p:extLst>
          </p:nvPr>
        </p:nvGraphicFramePr>
        <p:xfrm>
          <a:off x="457200" y="1417637"/>
          <a:ext cx="8229600" cy="48196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8944">
                  <a:extLst>
                    <a:ext uri="{9D8B030D-6E8A-4147-A177-3AD203B41FA5}">
                      <a16:colId xmlns:a16="http://schemas.microsoft.com/office/drawing/2014/main" xmlns="" val="1559460834"/>
                    </a:ext>
                  </a:extLst>
                </a:gridCol>
                <a:gridCol w="1539751">
                  <a:extLst>
                    <a:ext uri="{9D8B030D-6E8A-4147-A177-3AD203B41FA5}">
                      <a16:colId xmlns:a16="http://schemas.microsoft.com/office/drawing/2014/main" xmlns="" val="2249146827"/>
                    </a:ext>
                  </a:extLst>
                </a:gridCol>
                <a:gridCol w="1656185">
                  <a:extLst>
                    <a:ext uri="{9D8B030D-6E8A-4147-A177-3AD203B41FA5}">
                      <a16:colId xmlns:a16="http://schemas.microsoft.com/office/drawing/2014/main" xmlns="" val="530822736"/>
                    </a:ext>
                  </a:extLst>
                </a:gridCol>
                <a:gridCol w="1472929">
                  <a:extLst>
                    <a:ext uri="{9D8B030D-6E8A-4147-A177-3AD203B41FA5}">
                      <a16:colId xmlns:a16="http://schemas.microsoft.com/office/drawing/2014/main" xmlns="" val="2479851066"/>
                    </a:ext>
                  </a:extLst>
                </a:gridCol>
                <a:gridCol w="1921791">
                  <a:extLst>
                    <a:ext uri="{9D8B030D-6E8A-4147-A177-3AD203B41FA5}">
                      <a16:colId xmlns:a16="http://schemas.microsoft.com/office/drawing/2014/main" xmlns="" val="2111945687"/>
                    </a:ext>
                  </a:extLst>
                </a:gridCol>
              </a:tblGrid>
              <a:tr h="1204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6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8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9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58275484"/>
                  </a:ext>
                </a:extLst>
              </a:tr>
              <a:tr h="1204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5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X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I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</a:rPr>
                        <a:t>P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</a:rPr>
                        <a:t>A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3035491"/>
                  </a:ext>
                </a:extLst>
              </a:tr>
              <a:tr h="1204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3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</a:rPr>
                        <a:t>D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O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W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</a:rPr>
                        <a:t>R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44067033"/>
                  </a:ext>
                </a:extLst>
              </a:tr>
              <a:tr h="1204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7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</a:rPr>
                        <a:t>I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L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Q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S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60651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60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500174"/>
            <a:ext cx="6855851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400" b="1" spc="50" dirty="0" smtClean="0">
                <a:ln w="11430"/>
                <a:solidFill>
                  <a:srgbClr val="00A824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Diwali</a:t>
            </a:r>
          </a:p>
          <a:p>
            <a:pPr algn="ctr"/>
            <a:r>
              <a:rPr lang="en-US" sz="7400" b="1" spc="50" dirty="0" smtClean="0">
                <a:ln w="11430"/>
                <a:solidFill>
                  <a:srgbClr val="00A824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Festival of Lights</a:t>
            </a:r>
            <a:endParaRPr lang="ru-RU" sz="7400" b="1" spc="50" dirty="0">
              <a:ln w="11430"/>
              <a:solidFill>
                <a:srgbClr val="00A824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3" descr="G:\Дивали\diwali_comment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4131" y="260648"/>
            <a:ext cx="3020357" cy="25812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Ex. 1a, p. 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7102653" y="5301208"/>
            <a:ext cx="703312" cy="609600"/>
          </a:xfrm>
          <a:prstGeom prst="rect">
            <a:avLst/>
          </a:prstGeom>
        </p:spPr>
      </p:pic>
      <p:pic>
        <p:nvPicPr>
          <p:cNvPr id="1026" name="Picture 2" descr="0ukwhaj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1" t="11752" r="6606" b="10713"/>
          <a:stretch>
            <a:fillRect/>
          </a:stretch>
        </p:blipFill>
        <p:spPr bwMode="auto">
          <a:xfrm>
            <a:off x="251520" y="4437112"/>
            <a:ext cx="201622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80959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92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lnSpc>
                <a:spcPct val="107000"/>
              </a:lnSpc>
              <a:spcBef>
                <a:spcPts val="0"/>
              </a:spcBef>
            </a:pP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sz="6000" b="1" dirty="0" smtClean="0">
                <a:solidFill>
                  <a:schemeClr val="bg1"/>
                </a:solidFill>
              </a:rPr>
              <a:t>pray</a:t>
            </a:r>
            <a:r>
              <a:rPr lang="en-US" sz="6000" b="1" dirty="0" smtClean="0">
                <a:solidFill>
                  <a:srgbClr val="00A824"/>
                </a:solidFill>
              </a:rPr>
              <a:t> </a:t>
            </a:r>
            <a:r>
              <a:rPr lang="ru-RU" sz="6000" b="1" dirty="0" smtClean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US" sz="6000" b="1" dirty="0" err="1" smtClean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prei</a:t>
            </a:r>
            <a:r>
              <a:rPr lang="ru-RU" sz="6000" b="1" dirty="0" smtClean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r>
              <a:rPr lang="ru-RU" sz="6000" b="1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6000" dirty="0">
              <a:solidFill>
                <a:srgbClr val="92D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8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lnSpc>
                <a:spcPct val="107000"/>
              </a:lnSpc>
              <a:spcBef>
                <a:spcPts val="0"/>
              </a:spcBef>
            </a:pPr>
            <a:r>
              <a:rPr lang="en-US" sz="5400" b="1" dirty="0">
                <a:solidFill>
                  <a:schemeClr val="bg1"/>
                </a:solidFill>
                <a:ea typeface="+mn-ea"/>
                <a:cs typeface="+mn-cs"/>
              </a:rPr>
              <a:t>watch the </a:t>
            </a:r>
            <a:r>
              <a:rPr lang="en-US" sz="5400" b="1" dirty="0" smtClean="0">
                <a:solidFill>
                  <a:schemeClr val="bg1"/>
                </a:solidFill>
                <a:ea typeface="+mn-ea"/>
                <a:cs typeface="+mn-cs"/>
              </a:rPr>
              <a:t>fireworks</a:t>
            </a:r>
            <a:r>
              <a:rPr lang="ru-RU" sz="5400" b="1" dirty="0" smtClean="0">
                <a:solidFill>
                  <a:schemeClr val="bg1"/>
                </a:solidFill>
                <a:ea typeface="+mn-ea"/>
                <a:cs typeface="+mn-cs"/>
              </a:rPr>
              <a:t> </a:t>
            </a:r>
            <a:r>
              <a:rPr lang="en-US" sz="6000" b="1" dirty="0">
                <a:solidFill>
                  <a:srgbClr val="92D050"/>
                </a:solidFill>
                <a:ea typeface="+mn-ea"/>
                <a:cs typeface="+mn-cs"/>
              </a:rPr>
              <a:t>[ˈ</a:t>
            </a:r>
            <a:r>
              <a:rPr lang="en-US" sz="6000" b="1" dirty="0" err="1">
                <a:solidFill>
                  <a:srgbClr val="92D050"/>
                </a:solidFill>
                <a:ea typeface="+mn-ea"/>
                <a:cs typeface="+mn-cs"/>
              </a:rPr>
              <a:t>faɪəwɜːks</a:t>
            </a:r>
            <a:r>
              <a:rPr lang="en-US" sz="6000" b="1" dirty="0">
                <a:solidFill>
                  <a:srgbClr val="92D050"/>
                </a:solidFill>
                <a:ea typeface="+mn-ea"/>
                <a:cs typeface="+mn-cs"/>
              </a:rPr>
              <a:t>]</a:t>
            </a:r>
            <a:endParaRPr lang="ru-RU" sz="6000" dirty="0">
              <a:solidFill>
                <a:srgbClr val="92D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636" y="1844824"/>
            <a:ext cx="6552728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8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lnSpc>
                <a:spcPct val="107000"/>
              </a:lnSpc>
              <a:spcBef>
                <a:spcPts val="0"/>
              </a:spcBef>
            </a:pPr>
            <a:r>
              <a:rPr lang="en-US" sz="5400" b="1" dirty="0" smtClean="0">
                <a:solidFill>
                  <a:schemeClr val="bg1"/>
                </a:solidFill>
                <a:ea typeface="+mn-ea"/>
                <a:cs typeface="+mn-cs"/>
              </a:rPr>
              <a:t/>
            </a:r>
            <a:br>
              <a:rPr lang="en-US" sz="5400" b="1" dirty="0" smtClean="0">
                <a:solidFill>
                  <a:schemeClr val="bg1"/>
                </a:solidFill>
                <a:ea typeface="+mn-ea"/>
                <a:cs typeface="+mn-cs"/>
              </a:rPr>
            </a:br>
            <a:r>
              <a:rPr lang="en-US" sz="5400" b="1" dirty="0" smtClean="0">
                <a:solidFill>
                  <a:schemeClr val="bg1"/>
                </a:solidFill>
                <a:ea typeface="+mn-ea"/>
                <a:cs typeface="+mn-cs"/>
              </a:rPr>
              <a:t>have </a:t>
            </a:r>
            <a:r>
              <a:rPr lang="en-US" sz="5400" b="1" dirty="0">
                <a:solidFill>
                  <a:schemeClr val="bg1"/>
                </a:solidFill>
                <a:ea typeface="+mn-ea"/>
                <a:cs typeface="+mn-cs"/>
              </a:rPr>
              <a:t>a meal</a:t>
            </a:r>
            <a:r>
              <a:rPr lang="ru-RU" sz="54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9722" y="1600200"/>
            <a:ext cx="6844556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95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sz="54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5400" b="1" dirty="0" smtClean="0">
                <a:solidFill>
                  <a:schemeClr val="bg1"/>
                </a:solidFill>
                <a:latin typeface="+mn-lt"/>
              </a:rPr>
              <a:t>decorate </a:t>
            </a:r>
            <a:r>
              <a:rPr lang="en-US" sz="5400" b="1" dirty="0" smtClean="0">
                <a:solidFill>
                  <a:srgbClr val="92D050"/>
                </a:solidFill>
                <a:latin typeface="+mn-lt"/>
              </a:rPr>
              <a:t>[</a:t>
            </a:r>
            <a:r>
              <a:rPr lang="en-US" sz="5400" b="1" dirty="0" err="1" smtClean="0">
                <a:solidFill>
                  <a:srgbClr val="92D050"/>
                </a:solidFill>
                <a:latin typeface="+mn-lt"/>
              </a:rPr>
              <a:t>dekəreɪt</a:t>
            </a:r>
            <a:r>
              <a:rPr lang="en-US" sz="5400" b="1" dirty="0">
                <a:solidFill>
                  <a:srgbClr val="92D050"/>
                </a:solidFill>
                <a:latin typeface="+mn-lt"/>
              </a:rPr>
              <a:t>] </a:t>
            </a:r>
            <a:r>
              <a:rPr lang="ru-RU" sz="5400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54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5400" b="1" dirty="0" smtClean="0">
                <a:solidFill>
                  <a:schemeClr val="bg1"/>
                </a:solidFill>
                <a:latin typeface="+mn-lt"/>
              </a:rPr>
              <a:t>the </a:t>
            </a:r>
            <a:r>
              <a:rPr lang="en-US" sz="5400" b="1" dirty="0">
                <a:solidFill>
                  <a:schemeClr val="bg1"/>
                </a:solidFill>
                <a:latin typeface="+mn-lt"/>
              </a:rPr>
              <a:t>house</a:t>
            </a:r>
            <a:r>
              <a:rPr lang="ru-RU" sz="54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26" name="Picture 2" descr="https://mariglamur.ru/wp-content/uploads/2016/07/3cd7a2c4db6b4dc696c7b92e17d514b4-768x57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600200"/>
            <a:ext cx="640168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44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00A824"/>
                </a:solidFill>
                <a:latin typeface="+mn-lt"/>
              </a:rPr>
              <a:t/>
            </a:r>
            <a:br>
              <a:rPr lang="en-US" sz="5400" b="1" dirty="0" smtClean="0">
                <a:solidFill>
                  <a:srgbClr val="00A824"/>
                </a:solidFill>
                <a:latin typeface="+mn-lt"/>
              </a:rPr>
            </a:br>
            <a:r>
              <a:rPr lang="en-US" sz="5400" b="1" dirty="0" smtClean="0">
                <a:solidFill>
                  <a:schemeClr val="bg1"/>
                </a:solidFill>
                <a:latin typeface="+mn-lt"/>
              </a:rPr>
              <a:t>visit </a:t>
            </a:r>
            <a:r>
              <a:rPr lang="en-US" sz="5400" b="1" dirty="0">
                <a:solidFill>
                  <a:schemeClr val="bg1"/>
                </a:solidFill>
                <a:latin typeface="+mn-lt"/>
              </a:rPr>
              <a:t>people</a:t>
            </a:r>
            <a:r>
              <a:rPr lang="ru-RU" sz="54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3628" y="1556792"/>
            <a:ext cx="669674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4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515</Words>
  <Application>Microsoft Office PowerPoint</Application>
  <PresentationFormat>Экран (4:3)</PresentationFormat>
  <Paragraphs>131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Презентация PowerPoint</vt:lpstr>
      <vt:lpstr>Special days </vt:lpstr>
      <vt:lpstr>Do the puzzle</vt:lpstr>
      <vt:lpstr>Презентация PowerPoint</vt:lpstr>
      <vt:lpstr> pray [prei] </vt:lpstr>
      <vt:lpstr>watch the fireworks [ˈfaɪəwɜːks]</vt:lpstr>
      <vt:lpstr> have a meal </vt:lpstr>
      <vt:lpstr> decorate [dekəreɪt]  the house </vt:lpstr>
      <vt:lpstr> visit people </vt:lpstr>
      <vt:lpstr> make special [ˈspeʃəl] lamps </vt:lpstr>
      <vt:lpstr> exchange [ɪksˈʧeɪnʤ] gifts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“Cinquain” </vt:lpstr>
      <vt:lpstr>Homework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</dc:creator>
  <cp:lastModifiedBy>LEXX</cp:lastModifiedBy>
  <cp:revision>102</cp:revision>
  <dcterms:created xsi:type="dcterms:W3CDTF">2012-07-09T15:51:45Z</dcterms:created>
  <dcterms:modified xsi:type="dcterms:W3CDTF">2021-11-05T10:05:28Z</dcterms:modified>
</cp:coreProperties>
</file>