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6" r:id="rId10"/>
    <p:sldId id="264" r:id="rId11"/>
    <p:sldId id="268"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5DC6C82-FAFA-44D0-ADA6-6BF68E3706F3}" type="datetimeFigureOut">
              <a:rPr lang="ru-RU" smtClean="0"/>
              <a:t>31.01.2021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171585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5DC6C82-FAFA-44D0-ADA6-6BF68E3706F3}" type="datetimeFigureOut">
              <a:rPr lang="ru-RU" smtClean="0"/>
              <a:t>31.01.2021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453479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5DC6C82-FAFA-44D0-ADA6-6BF68E3706F3}" type="datetimeFigureOut">
              <a:rPr lang="ru-RU" smtClean="0"/>
              <a:t>31.01.2021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3434532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1680C25-B153-4DE0-B0BD-8DE30FB9A12E}" type="datetimeFigureOut">
              <a:rPr lang="ru-RU" smtClean="0"/>
              <a:pPr/>
              <a:t>31.01.2021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A29EDAD-A2E2-49E9-A5A6-DE9FFC735A8B}" type="slidenum">
              <a:rPr lang="ru-RU" smtClean="0"/>
              <a:pPr/>
              <a:t>‹#›</a:t>
            </a:fld>
            <a:endParaRPr lang="ru-RU"/>
          </a:p>
        </p:txBody>
      </p:sp>
    </p:spTree>
    <p:extLst>
      <p:ext uri="{BB962C8B-B14F-4D97-AF65-F5344CB8AC3E}">
        <p14:creationId xmlns:p14="http://schemas.microsoft.com/office/powerpoint/2010/main" val="2769537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5DC6C82-FAFA-44D0-ADA6-6BF68E3706F3}" type="datetimeFigureOut">
              <a:rPr lang="ru-RU" smtClean="0"/>
              <a:t>31.01.2021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2807851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5DC6C82-FAFA-44D0-ADA6-6BF68E3706F3}" type="datetimeFigureOut">
              <a:rPr lang="ru-RU" smtClean="0"/>
              <a:t>31.01.2021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2986161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5DC6C82-FAFA-44D0-ADA6-6BF68E3706F3}" type="datetimeFigureOut">
              <a:rPr lang="ru-RU" smtClean="0"/>
              <a:t>31.01.2021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4226335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5DC6C82-FAFA-44D0-ADA6-6BF68E3706F3}" type="datetimeFigureOut">
              <a:rPr lang="ru-RU" smtClean="0"/>
              <a:t>31.01.2021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1633713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5DC6C82-FAFA-44D0-ADA6-6BF68E3706F3}" type="datetimeFigureOut">
              <a:rPr lang="ru-RU" smtClean="0"/>
              <a:t>31.01.2021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1734686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5DC6C82-FAFA-44D0-ADA6-6BF68E3706F3}" type="datetimeFigureOut">
              <a:rPr lang="ru-RU" smtClean="0"/>
              <a:t>31.01.2021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2705141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5DC6C82-FAFA-44D0-ADA6-6BF68E3706F3}" type="datetimeFigureOut">
              <a:rPr lang="ru-RU" smtClean="0"/>
              <a:t>31.01.2021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4110099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5DC6C82-FAFA-44D0-ADA6-6BF68E3706F3}" type="datetimeFigureOut">
              <a:rPr lang="ru-RU" smtClean="0"/>
              <a:t>31.01.2021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8098CF-1D11-4EB7-9F64-122E7026467E}" type="slidenum">
              <a:rPr lang="ru-RU" smtClean="0"/>
              <a:t>‹#›</a:t>
            </a:fld>
            <a:endParaRPr lang="ru-RU"/>
          </a:p>
        </p:txBody>
      </p:sp>
    </p:spTree>
    <p:extLst>
      <p:ext uri="{BB962C8B-B14F-4D97-AF65-F5344CB8AC3E}">
        <p14:creationId xmlns:p14="http://schemas.microsoft.com/office/powerpoint/2010/main" val="3516392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DC6C82-FAFA-44D0-ADA6-6BF68E3706F3}" type="datetimeFigureOut">
              <a:rPr lang="ru-RU" smtClean="0"/>
              <a:t>31.01.2021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098CF-1D11-4EB7-9F64-122E7026467E}" type="slidenum">
              <a:rPr lang="ru-RU" smtClean="0"/>
              <a:t>‹#›</a:t>
            </a:fld>
            <a:endParaRPr lang="ru-RU"/>
          </a:p>
        </p:txBody>
      </p:sp>
    </p:spTree>
    <p:extLst>
      <p:ext uri="{BB962C8B-B14F-4D97-AF65-F5344CB8AC3E}">
        <p14:creationId xmlns:p14="http://schemas.microsoft.com/office/powerpoint/2010/main" val="74193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hyperlink" Target="http://pandia.ru/text/categ/wiki/001/262.php"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7.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28.jpe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59" y="0"/>
            <a:ext cx="12192001" cy="6924502"/>
          </a:xfrm>
          <a:prstGeom prst="rect">
            <a:avLst/>
          </a:prstGeom>
        </p:spPr>
      </p:pic>
      <p:sp>
        <p:nvSpPr>
          <p:cNvPr id="3" name="Заголовок 2"/>
          <p:cNvSpPr>
            <a:spLocks noGrp="1"/>
          </p:cNvSpPr>
          <p:nvPr>
            <p:ph type="title"/>
          </p:nvPr>
        </p:nvSpPr>
        <p:spPr>
          <a:xfrm>
            <a:off x="473825" y="274320"/>
            <a:ext cx="11030990" cy="2518756"/>
          </a:xfrm>
        </p:spPr>
        <p:txBody>
          <a:bodyPr/>
          <a:lstStyle/>
          <a:p>
            <a:pPr algn="ctr"/>
            <a:r>
              <a:rPr lang="ru-RU" b="1" dirty="0" smtClean="0">
                <a:solidFill>
                  <a:srgbClr val="0070C0"/>
                </a:solidFill>
                <a:latin typeface="Arial Black" panose="020B0A04020102020204" pitchFamily="34" charset="0"/>
              </a:rPr>
              <a:t>      </a:t>
            </a:r>
            <a:r>
              <a:rPr lang="ru-RU" b="1" dirty="0" err="1" smtClean="0">
                <a:solidFill>
                  <a:srgbClr val="0070C0"/>
                </a:solidFill>
                <a:latin typeface="Arial Black" panose="020B0A04020102020204" pitchFamily="34" charset="0"/>
              </a:rPr>
              <a:t>Учебно</a:t>
            </a:r>
            <a:r>
              <a:rPr lang="ru-RU" b="1" dirty="0" smtClean="0">
                <a:solidFill>
                  <a:srgbClr val="0070C0"/>
                </a:solidFill>
                <a:latin typeface="Arial Black" panose="020B0A04020102020204" pitchFamily="34" charset="0"/>
              </a:rPr>
              <a:t> </a:t>
            </a:r>
            <a:r>
              <a:rPr lang="ru-RU" b="1" dirty="0">
                <a:solidFill>
                  <a:srgbClr val="0070C0"/>
                </a:solidFill>
                <a:latin typeface="Arial Black" panose="020B0A04020102020204" pitchFamily="34" charset="0"/>
              </a:rPr>
              <a:t>– исследовательская работа </a:t>
            </a:r>
            <a:br>
              <a:rPr lang="ru-RU" b="1" dirty="0">
                <a:solidFill>
                  <a:srgbClr val="0070C0"/>
                </a:solidFill>
                <a:latin typeface="Arial Black" panose="020B0A04020102020204" pitchFamily="34" charset="0"/>
              </a:rPr>
            </a:br>
            <a:r>
              <a:rPr lang="ru-RU" b="1" dirty="0">
                <a:solidFill>
                  <a:srgbClr val="FF0000"/>
                </a:solidFill>
                <a:latin typeface="Arial Black" panose="020B0A04020102020204" pitchFamily="34" charset="0"/>
              </a:rPr>
              <a:t>«Вторая жизнь упаковки»</a:t>
            </a:r>
            <a:endParaRPr lang="ru-RU" dirty="0"/>
          </a:p>
        </p:txBody>
      </p:sp>
      <p:sp>
        <p:nvSpPr>
          <p:cNvPr id="4" name="Текст 3"/>
          <p:cNvSpPr>
            <a:spLocks noGrp="1"/>
          </p:cNvSpPr>
          <p:nvPr>
            <p:ph type="body" idx="1"/>
          </p:nvPr>
        </p:nvSpPr>
        <p:spPr>
          <a:xfrm>
            <a:off x="7157258" y="2460567"/>
            <a:ext cx="4696691" cy="3042458"/>
          </a:xfrm>
        </p:spPr>
        <p:txBody>
          <a:bodyPr>
            <a:noAutofit/>
          </a:bodyPr>
          <a:lstStyle/>
          <a:p>
            <a:pPr algn="r"/>
            <a:r>
              <a:rPr lang="ru-RU" sz="2400" b="1" dirty="0">
                <a:solidFill>
                  <a:schemeClr val="tx1"/>
                </a:solidFill>
                <a:latin typeface="Times New Roman" panose="02020603050405020304" pitchFamily="18" charset="0"/>
                <a:cs typeface="Times New Roman" panose="02020603050405020304" pitchFamily="18" charset="0"/>
              </a:rPr>
              <a:t>Выполнил ученик 3 «В» </a:t>
            </a:r>
            <a:r>
              <a:rPr lang="ru-RU" sz="2400" b="1" dirty="0" smtClean="0">
                <a:solidFill>
                  <a:schemeClr val="tx1"/>
                </a:solidFill>
                <a:latin typeface="Times New Roman" panose="02020603050405020304" pitchFamily="18" charset="0"/>
                <a:cs typeface="Times New Roman" panose="02020603050405020304" pitchFamily="18" charset="0"/>
              </a:rPr>
              <a:t>класса </a:t>
            </a:r>
            <a:endParaRPr lang="ru-RU" sz="2400" b="1" dirty="0">
              <a:solidFill>
                <a:schemeClr val="tx1"/>
              </a:solidFill>
              <a:latin typeface="Times New Roman" panose="02020603050405020304" pitchFamily="18" charset="0"/>
              <a:cs typeface="Times New Roman" panose="02020603050405020304" pitchFamily="18" charset="0"/>
            </a:endParaRPr>
          </a:p>
          <a:p>
            <a:pPr algn="r"/>
            <a:r>
              <a:rPr lang="ru-RU" sz="2400" b="1" dirty="0">
                <a:solidFill>
                  <a:schemeClr val="tx1"/>
                </a:solidFill>
                <a:latin typeface="Times New Roman" panose="02020603050405020304" pitchFamily="18" charset="0"/>
                <a:cs typeface="Times New Roman" panose="02020603050405020304" pitchFamily="18" charset="0"/>
              </a:rPr>
              <a:t>МБОУ гимназия №14 </a:t>
            </a:r>
            <a:endParaRPr lang="ru-RU" sz="2400" b="1" dirty="0" smtClean="0">
              <a:solidFill>
                <a:schemeClr val="tx1"/>
              </a:solidFill>
              <a:latin typeface="Times New Roman" panose="02020603050405020304" pitchFamily="18" charset="0"/>
              <a:cs typeface="Times New Roman" panose="02020603050405020304" pitchFamily="18" charset="0"/>
            </a:endParaRPr>
          </a:p>
          <a:p>
            <a:pPr algn="r"/>
            <a:r>
              <a:rPr lang="ru-RU" sz="2400" b="1" dirty="0" smtClean="0">
                <a:solidFill>
                  <a:schemeClr val="tx1"/>
                </a:solidFill>
                <a:latin typeface="Times New Roman" panose="02020603050405020304" pitchFamily="18" charset="0"/>
                <a:cs typeface="Times New Roman" panose="02020603050405020304" pitchFamily="18" charset="0"/>
              </a:rPr>
              <a:t>им</a:t>
            </a:r>
            <a:r>
              <a:rPr lang="ru-RU" sz="2400" b="1" dirty="0">
                <a:solidFill>
                  <a:schemeClr val="tx1"/>
                </a:solidFill>
                <a:latin typeface="Times New Roman" panose="02020603050405020304" pitchFamily="18" charset="0"/>
                <a:cs typeface="Times New Roman" panose="02020603050405020304" pitchFamily="18" charset="0"/>
              </a:rPr>
              <a:t>. Ю</a:t>
            </a:r>
            <a:r>
              <a:rPr lang="ru-RU" sz="2400" b="1" dirty="0" smtClean="0">
                <a:solidFill>
                  <a:schemeClr val="tx1"/>
                </a:solidFill>
                <a:latin typeface="Times New Roman" panose="02020603050405020304" pitchFamily="18" charset="0"/>
                <a:cs typeface="Times New Roman" panose="02020603050405020304" pitchFamily="18" charset="0"/>
              </a:rPr>
              <a:t>. А. Гагарина</a:t>
            </a:r>
            <a:endParaRPr lang="ru-RU" sz="2400" b="1" dirty="0">
              <a:solidFill>
                <a:schemeClr val="tx1"/>
              </a:solidFill>
              <a:latin typeface="Times New Roman" panose="02020603050405020304" pitchFamily="18" charset="0"/>
              <a:cs typeface="Times New Roman" panose="02020603050405020304" pitchFamily="18" charset="0"/>
            </a:endParaRPr>
          </a:p>
          <a:p>
            <a:pPr algn="r"/>
            <a:r>
              <a:rPr lang="ru-RU" sz="2400" b="1" dirty="0">
                <a:solidFill>
                  <a:schemeClr val="tx1"/>
                </a:solidFill>
                <a:latin typeface="Times New Roman" panose="02020603050405020304" pitchFamily="18" charset="0"/>
                <a:cs typeface="Times New Roman" panose="02020603050405020304" pitchFamily="18" charset="0"/>
              </a:rPr>
              <a:t>Бабенко Станислав</a:t>
            </a:r>
          </a:p>
          <a:p>
            <a:pPr algn="r"/>
            <a:r>
              <a:rPr lang="ru-RU" sz="2400" b="1" dirty="0">
                <a:solidFill>
                  <a:schemeClr val="tx1"/>
                </a:solidFill>
                <a:latin typeface="Times New Roman" panose="02020603050405020304" pitchFamily="18" charset="0"/>
                <a:cs typeface="Times New Roman" panose="02020603050405020304" pitchFamily="18" charset="0"/>
              </a:rPr>
              <a:t>Научный руководитель:</a:t>
            </a:r>
          </a:p>
          <a:p>
            <a:pPr algn="r"/>
            <a:r>
              <a:rPr lang="ru-RU" sz="2400" b="1" dirty="0">
                <a:solidFill>
                  <a:schemeClr val="tx1"/>
                </a:solidFill>
                <a:latin typeface="Times New Roman" panose="02020603050405020304" pitchFamily="18" charset="0"/>
                <a:cs typeface="Times New Roman" panose="02020603050405020304" pitchFamily="18" charset="0"/>
              </a:rPr>
              <a:t>Кунда Наталья Николаевна</a:t>
            </a:r>
            <a:endParaRPr lang="ru-RU" sz="2400" dirty="0">
              <a:solidFill>
                <a:schemeClr val="tx1"/>
              </a:solidFill>
            </a:endParaRPr>
          </a:p>
          <a:p>
            <a:endParaRPr lang="ru-RU" sz="2400" dirty="0"/>
          </a:p>
        </p:txBody>
      </p:sp>
    </p:spTree>
    <p:extLst>
      <p:ext uri="{BB962C8B-B14F-4D97-AF65-F5344CB8AC3E}">
        <p14:creationId xmlns:p14="http://schemas.microsoft.com/office/powerpoint/2010/main" val="1788771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143"/>
          </a:xfrm>
          <a:prstGeom prst="rect">
            <a:avLst/>
          </a:prstGeom>
        </p:spPr>
      </p:pic>
      <p:sp>
        <p:nvSpPr>
          <p:cNvPr id="2" name="Прямоугольник 1"/>
          <p:cNvSpPr/>
          <p:nvPr/>
        </p:nvSpPr>
        <p:spPr>
          <a:xfrm>
            <a:off x="374073" y="108066"/>
            <a:ext cx="11446625" cy="7084336"/>
          </a:xfrm>
          <a:prstGeom prst="rect">
            <a:avLst/>
          </a:prstGeom>
        </p:spPr>
        <p:txBody>
          <a:bodyPr wrap="square">
            <a:spAutoFit/>
          </a:bodyPr>
          <a:lstStyle/>
          <a:p>
            <a:pPr algn="just">
              <a:lnSpc>
                <a:spcPct val="115000"/>
              </a:lnSpc>
              <a:spcAft>
                <a:spcPts val="750"/>
              </a:spcAft>
            </a:pPr>
            <a:r>
              <a:rPr lang="ru-RU"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Заключение</a:t>
            </a:r>
            <a:endParaRPr lang="ru-RU" sz="20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50000"/>
              </a:lnSpc>
              <a:spcAft>
                <a:spcPts val="750"/>
              </a:spcAft>
            </a:pPr>
            <a:r>
              <a:rPr lang="ru-RU" sz="2000" dirty="0" smtClean="0">
                <a:latin typeface="Times New Roman" panose="02020603050405020304" pitchFamily="18" charset="0"/>
                <a:ea typeface="Calibri" panose="020F0502020204030204" pitchFamily="34" charset="0"/>
                <a:cs typeface="Times New Roman" panose="02020603050405020304" pitchFamily="18" charset="0"/>
              </a:rPr>
              <a:t>                              В </a:t>
            </a:r>
            <a:r>
              <a:rPr lang="ru-RU" sz="2000" dirty="0">
                <a:latin typeface="Times New Roman" panose="02020603050405020304" pitchFamily="18" charset="0"/>
                <a:ea typeface="Calibri" panose="020F0502020204030204" pitchFamily="34" charset="0"/>
                <a:cs typeface="Times New Roman" panose="02020603050405020304" pitchFamily="18" charset="0"/>
              </a:rPr>
              <a:t>ходе своей исследовательской работы я выяснил</a:t>
            </a: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что в нашей стране взрослых очень трудно привлечь к сортировке мусора, но если этому мы будем учиться с детства, то у человека будет воспитываться экологическая культура, а во взрослом возрасте это будет делать уже и не так сложно</a:t>
            </a:r>
            <a:r>
              <a:rPr lang="ru-RU" sz="2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2000" dirty="0">
                <a:latin typeface="Times New Roman" panose="02020603050405020304" pitchFamily="18" charset="0"/>
                <a:cs typeface="Times New Roman" panose="02020603050405020304" pitchFamily="18" charset="0"/>
              </a:rPr>
              <a:t> Работая над проектом, я задумался о проблеме загрязнения окружающей среды бытовыми отходами и понял, что частично принять участие в решении этой проблемы может каждая семья. А для этого нужно немного пофантазировать и изготовить из использованных упаковок замечательные предметы, которые могут принести </a:t>
            </a:r>
            <a:r>
              <a:rPr lang="ru-RU" sz="2000" dirty="0" smtClean="0">
                <a:latin typeface="Times New Roman" panose="02020603050405020304" pitchFamily="18" charset="0"/>
                <a:cs typeface="Times New Roman" panose="02020603050405020304" pitchFamily="18" charset="0"/>
              </a:rPr>
              <a:t>пользу.</a:t>
            </a:r>
            <a:endParaRPr lang="ru-RU" sz="2000" dirty="0">
              <a:latin typeface="Times New Roman" panose="02020603050405020304" pitchFamily="18" charset="0"/>
              <a:cs typeface="Times New Roman" panose="02020603050405020304" pitchFamily="18" charset="0"/>
            </a:endParaRPr>
          </a:p>
          <a:p>
            <a:pPr>
              <a:lnSpc>
                <a:spcPct val="150000"/>
              </a:lnSpc>
            </a:pPr>
            <a:r>
              <a:rPr lang="ru-RU" sz="2000" b="1" u="sng" dirty="0" smtClean="0">
                <a:latin typeface="Times New Roman" panose="02020603050405020304" pitchFamily="18" charset="0"/>
                <a:cs typeface="Times New Roman" panose="02020603050405020304" pitchFamily="18" charset="0"/>
              </a:rPr>
              <a:t>Я </a:t>
            </a:r>
            <a:r>
              <a:rPr lang="ru-RU" sz="2000" b="1" u="sng" dirty="0">
                <a:latin typeface="Times New Roman" panose="02020603050405020304" pitchFamily="18" charset="0"/>
                <a:cs typeface="Times New Roman" panose="02020603050405020304" pitchFamily="18" charset="0"/>
              </a:rPr>
              <a:t>сделал следующие выводы, подтвердив свою </a:t>
            </a:r>
            <a:r>
              <a:rPr lang="ru-RU" sz="2000" b="1" u="sng" dirty="0" smtClean="0">
                <a:latin typeface="Times New Roman" panose="02020603050405020304" pitchFamily="18" charset="0"/>
                <a:cs typeface="Times New Roman" panose="02020603050405020304" pitchFamily="18" charset="0"/>
              </a:rPr>
              <a:t>гипотезу    (правило три «Э»:</a:t>
            </a:r>
            <a:endParaRPr lang="ru-RU" sz="2000" b="1" u="sng" dirty="0">
              <a:latin typeface="Times New Roman" panose="02020603050405020304" pitchFamily="18" charset="0"/>
              <a:cs typeface="Times New Roman" panose="02020603050405020304" pitchFamily="18" charset="0"/>
            </a:endParaRPr>
          </a:p>
          <a:p>
            <a:pPr>
              <a:lnSpc>
                <a:spcPct val="150000"/>
              </a:lnSpc>
            </a:pPr>
            <a:r>
              <a:rPr lang="ru-RU" sz="2000" b="1" dirty="0">
                <a:latin typeface="Times New Roman" panose="02020603050405020304" pitchFamily="18" charset="0"/>
                <a:cs typeface="Times New Roman" panose="02020603050405020304" pitchFamily="18" charset="0"/>
              </a:rPr>
              <a:t>1. </a:t>
            </a:r>
            <a:r>
              <a:rPr lang="ru-RU" sz="2000" b="1" dirty="0" smtClean="0">
                <a:latin typeface="Times New Roman" panose="02020603050405020304" pitchFamily="18" charset="0"/>
                <a:cs typeface="Times New Roman" panose="02020603050405020304" pitchFamily="18" charset="0"/>
              </a:rPr>
              <a:t>Экономический </a:t>
            </a:r>
            <a:r>
              <a:rPr lang="ru-RU" sz="2000" dirty="0">
                <a:latin typeface="Times New Roman" panose="02020603050405020304" pitchFamily="18" charset="0"/>
                <a:cs typeface="Times New Roman" panose="02020603050405020304" pitchFamily="18" charset="0"/>
              </a:rPr>
              <a:t>(экономить семейный бюджет, создавая своими руками необычные поделки, которые могут порадовать родных и близких);</a:t>
            </a:r>
          </a:p>
          <a:p>
            <a:pPr>
              <a:lnSpc>
                <a:spcPct val="150000"/>
              </a:lnSpc>
            </a:pPr>
            <a:r>
              <a:rPr lang="ru-RU" sz="2000" b="1" dirty="0">
                <a:latin typeface="Times New Roman" panose="02020603050405020304" pitchFamily="18" charset="0"/>
                <a:cs typeface="Times New Roman" panose="02020603050405020304" pitchFamily="18" charset="0"/>
              </a:rPr>
              <a:t>2. </a:t>
            </a:r>
            <a:r>
              <a:rPr lang="ru-RU" sz="2000" b="1" dirty="0" smtClean="0">
                <a:latin typeface="Times New Roman" panose="02020603050405020304" pitchFamily="18" charset="0"/>
                <a:cs typeface="Times New Roman" panose="02020603050405020304" pitchFamily="18" charset="0"/>
              </a:rPr>
              <a:t>Эстетический </a:t>
            </a:r>
            <a:r>
              <a:rPr lang="ru-RU" sz="2000" dirty="0">
                <a:latin typeface="Times New Roman" panose="02020603050405020304" pitchFamily="18" charset="0"/>
                <a:cs typeface="Times New Roman" panose="02020603050405020304" pitchFamily="18" charset="0"/>
              </a:rPr>
              <a:t>(получаем удовольствие, создавая различные изделия своими руками);</a:t>
            </a:r>
          </a:p>
          <a:p>
            <a:pPr>
              <a:lnSpc>
                <a:spcPct val="150000"/>
              </a:lnSpc>
            </a:pPr>
            <a:r>
              <a:rPr lang="ru-RU" sz="2000" b="1" dirty="0" smtClean="0">
                <a:latin typeface="Times New Roman" panose="02020603050405020304" pitchFamily="18" charset="0"/>
                <a:cs typeface="Times New Roman" panose="02020603050405020304" pitchFamily="18" charset="0"/>
              </a:rPr>
              <a:t>3. Экологический</a:t>
            </a:r>
            <a:r>
              <a:rPr lang="ru-RU" sz="2000" dirty="0">
                <a:latin typeface="Times New Roman" panose="02020603050405020304" pitchFamily="18" charset="0"/>
                <a:cs typeface="Times New Roman" panose="02020603050405020304" pitchFamily="18" charset="0"/>
              </a:rPr>
              <a:t>  (продлевая срок использования пластиковых бутылок и другого упаковочного материала, мы </a:t>
            </a:r>
            <a:r>
              <a:rPr lang="ru-RU" sz="2000" b="1" dirty="0">
                <a:latin typeface="Times New Roman" panose="02020603050405020304" pitchFamily="18" charset="0"/>
                <a:cs typeface="Times New Roman" panose="02020603050405020304" pitchFamily="18" charset="0"/>
              </a:rPr>
              <a:t>не засоряем окружающую среду).</a:t>
            </a:r>
            <a:endParaRPr lang="ru-RU" sz="2000" dirty="0">
              <a:latin typeface="Times New Roman" panose="02020603050405020304" pitchFamily="18" charset="0"/>
              <a:cs typeface="Times New Roman" panose="02020603050405020304" pitchFamily="18" charset="0"/>
            </a:endParaRPr>
          </a:p>
          <a:p>
            <a:pPr indent="449580" algn="just">
              <a:lnSpc>
                <a:spcPct val="150000"/>
              </a:lnSpc>
              <a:spcAft>
                <a:spcPts val="750"/>
              </a:spcAft>
            </a:pP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07597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143"/>
          </a:xfrm>
          <a:prstGeom prst="rect">
            <a:avLst/>
          </a:prstGeom>
        </p:spPr>
      </p:pic>
      <p:sp>
        <p:nvSpPr>
          <p:cNvPr id="2" name="Прямоугольник 1"/>
          <p:cNvSpPr/>
          <p:nvPr/>
        </p:nvSpPr>
        <p:spPr>
          <a:xfrm>
            <a:off x="648393" y="2618509"/>
            <a:ext cx="11172305" cy="1107996"/>
          </a:xfrm>
          <a:prstGeom prst="rect">
            <a:avLst/>
          </a:prstGeom>
        </p:spPr>
        <p:txBody>
          <a:bodyPr wrap="square">
            <a:spAutoFit/>
          </a:bodyPr>
          <a:lstStyle/>
          <a:p>
            <a:r>
              <a:rPr lang="ru-RU" sz="6600" dirty="0">
                <a:solidFill>
                  <a:srgbClr val="00B050"/>
                </a:solidFill>
                <a:latin typeface="Arial Black" panose="020B0A04020102020204" pitchFamily="34" charset="0"/>
              </a:rPr>
              <a:t>Спасибо за внимание!</a:t>
            </a:r>
            <a:endParaRPr lang="ru-RU" sz="6600" dirty="0"/>
          </a:p>
        </p:txBody>
      </p:sp>
    </p:spTree>
    <p:extLst>
      <p:ext uri="{BB962C8B-B14F-4D97-AF65-F5344CB8AC3E}">
        <p14:creationId xmlns:p14="http://schemas.microsoft.com/office/powerpoint/2010/main" val="18674357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143"/>
          </a:xfrm>
          <a:prstGeom prst="rect">
            <a:avLst/>
          </a:prstGeom>
        </p:spPr>
      </p:pic>
      <p:sp>
        <p:nvSpPr>
          <p:cNvPr id="5" name="Прямоугольник 4"/>
          <p:cNvSpPr/>
          <p:nvPr/>
        </p:nvSpPr>
        <p:spPr>
          <a:xfrm>
            <a:off x="1498109" y="182880"/>
            <a:ext cx="10206211" cy="6663876"/>
          </a:xfrm>
          <a:prstGeom prst="rect">
            <a:avLst/>
          </a:prstGeom>
        </p:spPr>
        <p:txBody>
          <a:bodyPr wrap="square">
            <a:spAutoFit/>
          </a:bodyPr>
          <a:lstStyle/>
          <a:p>
            <a:pPr algn="just">
              <a:lnSpc>
                <a:spcPct val="115000"/>
              </a:lnSpc>
              <a:spcAft>
                <a:spcPts val="750"/>
              </a:spcAft>
            </a:pPr>
            <a:r>
              <a:rPr lang="ru-RU"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ru-RU"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Наша цивилизация в опасности, и спасти ее в наших </a:t>
            </a:r>
            <a:r>
              <a:rPr lang="ru-RU"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силах».</a:t>
            </a:r>
            <a:endParaRPr lang="ru-RU" sz="14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50000"/>
              </a:lnSpc>
              <a:spcAft>
                <a:spcPts val="750"/>
              </a:spcAft>
            </a:pPr>
            <a:r>
              <a:rPr lang="ru-RU"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Когда наши потомки увидят пустыню, в которую мы превратили Землю, какое оправдание найдут они для нас? На самом краю беззвучной Вселенной есть планета, на которой звучат дивные мелодии. Эта планета - наша Земля.</a:t>
            </a:r>
            <a:endParaRPr lang="ru-RU" sz="14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r>
              <a:rPr lang="ru-RU" b="1" dirty="0">
                <a:latin typeface="Times New Roman" panose="02020603050405020304" pitchFamily="18" charset="0"/>
                <a:cs typeface="Times New Roman" panose="02020603050405020304" pitchFamily="18" charset="0"/>
              </a:rPr>
              <a:t>Сейчас особо остро стоят проблемы экологии нашей планеты. Забота об окружающей среде нашей планеты глобальная  тема на сегодня. Многие люди хотят, чтобы наша планета стала чище, хотят, чтобы было меньше мусора и отходов. Забота об экологии на данный момент волнует не только ученых и специалистов, но и рядовых граждан.  Я  считаю, что важно с раннего детства воспитывать у детей чувство осознанного отношения к сохранению окружающей среды, показывать, как можно использовать вещи, которые мы называем «отходами» вторично</a:t>
            </a:r>
            <a:r>
              <a:rPr lang="ru-RU" b="1" dirty="0" smtClean="0">
                <a:latin typeface="Times New Roman" panose="02020603050405020304" pitchFamily="18" charset="0"/>
                <a:cs typeface="Times New Roman" panose="02020603050405020304" pitchFamily="18" charset="0"/>
              </a:rPr>
              <a:t>.                                  </a:t>
            </a:r>
            <a:endParaRPr lang="ru-RU" b="1" dirty="0" smtClean="0">
              <a:latin typeface="Times New Roman" panose="02020603050405020304" pitchFamily="18" charset="0"/>
              <a:cs typeface="Times New Roman" panose="02020603050405020304" pitchFamily="18" charset="0"/>
            </a:endParaRPr>
          </a:p>
          <a:p>
            <a:pPr>
              <a:lnSpc>
                <a:spcPct val="150000"/>
              </a:lnSpc>
            </a:pPr>
            <a:endParaRPr lang="ru-RU" b="1" dirty="0">
              <a:latin typeface="Times New Roman" panose="02020603050405020304" pitchFamily="18" charset="0"/>
              <a:cs typeface="Times New Roman" panose="02020603050405020304" pitchFamily="18" charset="0"/>
            </a:endParaRPr>
          </a:p>
          <a:p>
            <a:pPr>
              <a:lnSpc>
                <a:spcPct val="150000"/>
              </a:lnSpc>
            </a:pPr>
            <a:endParaRPr lang="ru-RU" b="1" dirty="0" smtClean="0">
              <a:latin typeface="Times New Roman" panose="02020603050405020304" pitchFamily="18" charset="0"/>
              <a:cs typeface="Times New Roman" panose="02020603050405020304" pitchFamily="18" charset="0"/>
            </a:endParaRPr>
          </a:p>
          <a:p>
            <a:pPr>
              <a:lnSpc>
                <a:spcPct val="150000"/>
              </a:lnSpc>
            </a:pPr>
            <a:r>
              <a:rPr lang="ru-RU" b="1" dirty="0" smtClean="0">
                <a:latin typeface="Times New Roman" panose="02020603050405020304" pitchFamily="18" charset="0"/>
                <a:cs typeface="Times New Roman" panose="02020603050405020304" pitchFamily="18" charset="0"/>
              </a:rPr>
              <a:t>                                                                      </a:t>
            </a:r>
            <a:endParaRPr lang="ru-RU" sz="1400" b="1" dirty="0" smtClean="0">
              <a:latin typeface="Times New Roman" panose="02020603050405020304" pitchFamily="18" charset="0"/>
              <a:cs typeface="Times New Roman" panose="02020603050405020304" pitchFamily="18" charset="0"/>
            </a:endParaRPr>
          </a:p>
          <a:p>
            <a:pPr>
              <a:lnSpc>
                <a:spcPct val="150000"/>
              </a:lnSpc>
            </a:pPr>
            <a:endParaRPr lang="ru-RU" sz="1400" b="1" dirty="0">
              <a:latin typeface="Times New Roman" panose="02020603050405020304" pitchFamily="18" charset="0"/>
              <a:cs typeface="Times New Roman" panose="02020603050405020304" pitchFamily="18" charset="0"/>
            </a:endParaRPr>
          </a:p>
          <a:p>
            <a:pPr indent="449580" algn="just">
              <a:lnSpc>
                <a:spcPct val="150000"/>
              </a:lnSpc>
              <a:spcAft>
                <a:spcPts val="750"/>
              </a:spcAft>
            </a:pP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descr="C:\Users\vVv\Desktop\мусор в океане.jpg"/>
          <p:cNvPicPr/>
          <p:nvPr/>
        </p:nvPicPr>
        <p:blipFill>
          <a:blip r:embed="rId3" cstate="print"/>
          <a:srcRect/>
          <a:stretch>
            <a:fillRect/>
          </a:stretch>
        </p:blipFill>
        <p:spPr bwMode="auto">
          <a:xfrm>
            <a:off x="3192088" y="4879718"/>
            <a:ext cx="2196465" cy="1586865"/>
          </a:xfrm>
          <a:prstGeom prst="rect">
            <a:avLst/>
          </a:prstGeom>
          <a:noFill/>
          <a:ln w="9525">
            <a:noFill/>
            <a:miter lim="800000"/>
            <a:headEnd/>
            <a:tailEnd/>
          </a:ln>
        </p:spPr>
      </p:pic>
      <p:pic>
        <p:nvPicPr>
          <p:cNvPr id="8" name="Рисунок 7" descr="C:\Users\vVv\Desktop\мусор в лесу.jpg"/>
          <p:cNvPicPr/>
          <p:nvPr/>
        </p:nvPicPr>
        <p:blipFill>
          <a:blip r:embed="rId4" cstate="print"/>
          <a:srcRect/>
          <a:stretch>
            <a:fillRect/>
          </a:stretch>
        </p:blipFill>
        <p:spPr bwMode="auto">
          <a:xfrm>
            <a:off x="6340937" y="4879718"/>
            <a:ext cx="2386330" cy="1590675"/>
          </a:xfrm>
          <a:prstGeom prst="rect">
            <a:avLst/>
          </a:prstGeom>
          <a:noFill/>
          <a:ln w="9525">
            <a:noFill/>
            <a:miter lim="800000"/>
            <a:headEnd/>
            <a:tailEnd/>
          </a:ln>
        </p:spPr>
      </p:pic>
    </p:spTree>
    <p:extLst>
      <p:ext uri="{BB962C8B-B14F-4D97-AF65-F5344CB8AC3E}">
        <p14:creationId xmlns:p14="http://schemas.microsoft.com/office/powerpoint/2010/main" val="2423294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857"/>
            <a:ext cx="12192000" cy="6857143"/>
          </a:xfrm>
          <a:prstGeom prst="rect">
            <a:avLst/>
          </a:prstGeom>
        </p:spPr>
      </p:pic>
      <p:sp>
        <p:nvSpPr>
          <p:cNvPr id="2" name="Прямоугольник 1"/>
          <p:cNvSpPr/>
          <p:nvPr/>
        </p:nvSpPr>
        <p:spPr>
          <a:xfrm>
            <a:off x="465513" y="127001"/>
            <a:ext cx="11574087" cy="6801862"/>
          </a:xfrm>
          <a:prstGeom prst="rect">
            <a:avLst/>
          </a:prstGeom>
        </p:spPr>
        <p:txBody>
          <a:bodyPr wrap="square">
            <a:spAutoFit/>
          </a:bodyPr>
          <a:lstStyle/>
          <a:p>
            <a:r>
              <a:rPr lang="ru-RU" sz="20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Цель</a:t>
            </a:r>
            <a:r>
              <a:rPr lang="ru-RU"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нашего проекта</a:t>
            </a: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ru-RU" sz="2000" dirty="0">
                <a:latin typeface="Times New Roman" panose="02020603050405020304" pitchFamily="18" charset="0"/>
                <a:ea typeface="Calibri" panose="020F0502020204030204" pitchFamily="34" charset="0"/>
                <a:cs typeface="Times New Roman" panose="02020603050405020304" pitchFamily="18" charset="0"/>
              </a:rPr>
              <a:t>больше получить информации о повторном</a:t>
            </a: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использование ресурсов (упаковки</a:t>
            </a:r>
            <a:r>
              <a:rPr lang="ru-RU" sz="2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2000" b="1" dirty="0">
                <a:latin typeface="Times New Roman" panose="02020603050405020304" pitchFamily="18" charset="0"/>
                <a:cs typeface="Times New Roman" panose="02020603050405020304" pitchFamily="18" charset="0"/>
              </a:rPr>
              <a:t> </a:t>
            </a:r>
            <a:endParaRPr lang="ru-RU" sz="2000" b="1" dirty="0" smtClean="0">
              <a:latin typeface="Times New Roman" panose="02020603050405020304" pitchFamily="18" charset="0"/>
              <a:cs typeface="Times New Roman" panose="02020603050405020304" pitchFamily="18" charset="0"/>
            </a:endParaRPr>
          </a:p>
          <a:p>
            <a:r>
              <a:rPr lang="ru-RU" sz="2000" b="1" dirty="0" smtClean="0">
                <a:latin typeface="Times New Roman" panose="02020603050405020304" pitchFamily="18" charset="0"/>
                <a:cs typeface="Times New Roman" panose="02020603050405020304" pitchFamily="18" charset="0"/>
              </a:rPr>
              <a:t>Гипотеза</a:t>
            </a:r>
            <a:r>
              <a:rPr lang="ru-RU" sz="2000" b="1" dirty="0">
                <a:latin typeface="Times New Roman" panose="02020603050405020304" pitchFamily="18" charset="0"/>
                <a:cs typeface="Times New Roman" panose="02020603050405020304" pitchFamily="18" charset="0"/>
              </a:rPr>
              <a:t>:</a:t>
            </a:r>
            <a:r>
              <a:rPr lang="ru-RU" sz="2000" dirty="0">
                <a:latin typeface="Times New Roman" panose="02020603050405020304" pitchFamily="18" charset="0"/>
                <a:cs typeface="Times New Roman" panose="02020603050405020304" pitchFamily="18" charset="0"/>
              </a:rPr>
              <a:t> если бытовые упаковочные отходы загрязняют окружающую среду, то необходимо использовать их вторично в виде полезных для дома вещей. </a:t>
            </a:r>
            <a:endParaRPr lang="ru-RU" sz="2000" dirty="0" smtClean="0">
              <a:latin typeface="Times New Roman" panose="02020603050405020304" pitchFamily="18" charset="0"/>
              <a:cs typeface="Times New Roman" panose="02020603050405020304" pitchFamily="18" charset="0"/>
            </a:endParaRPr>
          </a:p>
          <a:p>
            <a:r>
              <a:rPr lang="ru-RU" sz="2000" b="1" dirty="0" smtClean="0">
                <a:latin typeface="Times New Roman" panose="02020603050405020304" pitchFamily="18" charset="0"/>
                <a:cs typeface="Times New Roman" panose="02020603050405020304" pitchFamily="18" charset="0"/>
              </a:rPr>
              <a:t>Объект </a:t>
            </a:r>
            <a:r>
              <a:rPr lang="ru-RU" sz="2000" b="1" dirty="0">
                <a:latin typeface="Times New Roman" panose="02020603050405020304" pitchFamily="18" charset="0"/>
                <a:cs typeface="Times New Roman" panose="02020603050405020304" pitchFamily="18" charset="0"/>
              </a:rPr>
              <a:t>исследования:</a:t>
            </a:r>
            <a:r>
              <a:rPr lang="ru-RU" sz="2000" dirty="0">
                <a:latin typeface="Times New Roman" panose="02020603050405020304" pitchFamily="18" charset="0"/>
                <a:cs typeface="Times New Roman" panose="02020603050405020304" pitchFamily="18" charset="0"/>
              </a:rPr>
              <a:t> упаковки</a:t>
            </a:r>
          </a:p>
          <a:p>
            <a:r>
              <a:rPr lang="ru-RU" sz="2000" b="1" dirty="0">
                <a:latin typeface="Times New Roman" panose="02020603050405020304" pitchFamily="18" charset="0"/>
                <a:cs typeface="Times New Roman" panose="02020603050405020304" pitchFamily="18" charset="0"/>
              </a:rPr>
              <a:t>Предмет:</a:t>
            </a:r>
            <a:r>
              <a:rPr lang="ru-RU" sz="2000" dirty="0">
                <a:latin typeface="Times New Roman" panose="02020603050405020304" pitchFamily="18" charset="0"/>
                <a:cs typeface="Times New Roman" panose="02020603050405020304" pitchFamily="18" charset="0"/>
              </a:rPr>
              <a:t> создание пуфика</a:t>
            </a:r>
          </a:p>
          <a:p>
            <a:r>
              <a:rPr lang="ru-RU" sz="2000" b="1" dirty="0">
                <a:latin typeface="Times New Roman" panose="02020603050405020304" pitchFamily="18" charset="0"/>
                <a:cs typeface="Times New Roman" panose="02020603050405020304" pitchFamily="18" charset="0"/>
              </a:rPr>
              <a:t>Задачи:</a:t>
            </a:r>
            <a:endParaRPr lang="ru-RU" sz="2000"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1. Узнать историю создания упаковки.</a:t>
            </a:r>
          </a:p>
          <a:p>
            <a:r>
              <a:rPr lang="ru-RU" sz="2000" dirty="0">
                <a:latin typeface="Times New Roman" panose="02020603050405020304" pitchFamily="18" charset="0"/>
                <a:cs typeface="Times New Roman" panose="02020603050405020304" pitchFamily="18" charset="0"/>
              </a:rPr>
              <a:t>2. Уточнить область использования упаковок в жизни человека?</a:t>
            </a:r>
          </a:p>
          <a:p>
            <a:pPr fontAlgn="base"/>
            <a:r>
              <a:rPr lang="ru-RU" sz="2000" dirty="0">
                <a:latin typeface="Times New Roman" panose="02020603050405020304" pitchFamily="18" charset="0"/>
                <a:cs typeface="Times New Roman" panose="02020603050405020304" pitchFamily="18" charset="0"/>
              </a:rPr>
              <a:t>3. Предложить членам моей семьи использование пуфика в быту</a:t>
            </a:r>
            <a:r>
              <a:rPr lang="ru-RU" sz="2000" dirty="0" smtClean="0">
                <a:latin typeface="Times New Roman" panose="02020603050405020304" pitchFamily="18" charset="0"/>
                <a:cs typeface="Times New Roman" panose="02020603050405020304" pitchFamily="18" charset="0"/>
              </a:rPr>
              <a:t>?</a:t>
            </a:r>
          </a:p>
          <a:p>
            <a:pPr fontAlgn="base"/>
            <a:r>
              <a:rPr lang="ru-RU" sz="2000" b="1" u="sng" dirty="0" smtClean="0">
                <a:latin typeface="Times New Roman" panose="02020603050405020304" pitchFamily="18" charset="0"/>
                <a:cs typeface="Times New Roman" panose="02020603050405020304" pitchFamily="18" charset="0"/>
              </a:rPr>
              <a:t> </a:t>
            </a:r>
            <a:r>
              <a:rPr lang="ru-RU" sz="2000" b="1" u="sng" dirty="0">
                <a:latin typeface="Times New Roman" panose="02020603050405020304" pitchFamily="18" charset="0"/>
                <a:cs typeface="Times New Roman" panose="02020603050405020304" pitchFamily="18" charset="0"/>
              </a:rPr>
              <a:t>Методы исследования:</a:t>
            </a:r>
            <a:endParaRPr lang="ru-RU" sz="2000" dirty="0">
              <a:latin typeface="Times New Roman" panose="02020603050405020304" pitchFamily="18" charset="0"/>
              <a:cs typeface="Times New Roman" panose="02020603050405020304" pitchFamily="18" charset="0"/>
            </a:endParaRPr>
          </a:p>
          <a:p>
            <a:pPr fontAlgn="base"/>
            <a:r>
              <a:rPr lang="ru-RU" sz="2000" dirty="0">
                <a:latin typeface="Times New Roman" panose="02020603050405020304" pitchFamily="18" charset="0"/>
                <a:cs typeface="Times New Roman" panose="02020603050405020304" pitchFamily="18" charset="0"/>
              </a:rPr>
              <a:t>-изучение </a:t>
            </a:r>
            <a:r>
              <a:rPr lang="ru-RU" sz="2000" u="sng" dirty="0">
                <a:latin typeface="Times New Roman" panose="02020603050405020304" pitchFamily="18" charset="0"/>
                <a:cs typeface="Times New Roman" panose="02020603050405020304" pitchFamily="18" charset="0"/>
                <a:hlinkClick r:id="rId3"/>
              </a:rPr>
              <a:t>специальной</a:t>
            </a:r>
            <a:r>
              <a:rPr lang="ru-RU" sz="2000" dirty="0">
                <a:latin typeface="Times New Roman" panose="02020603050405020304" pitchFamily="18" charset="0"/>
                <a:cs typeface="Times New Roman" panose="02020603050405020304" pitchFamily="18" charset="0"/>
              </a:rPr>
              <a:t> литературы;</a:t>
            </a:r>
          </a:p>
          <a:p>
            <a:pPr fontAlgn="base"/>
            <a:r>
              <a:rPr lang="ru-RU" sz="2000" dirty="0">
                <a:latin typeface="Times New Roman" panose="02020603050405020304" pitchFamily="18" charset="0"/>
                <a:cs typeface="Times New Roman" panose="02020603050405020304" pitchFamily="18" charset="0"/>
              </a:rPr>
              <a:t>-просмотр программ телевидения;</a:t>
            </a:r>
          </a:p>
          <a:p>
            <a:pPr fontAlgn="base"/>
            <a:r>
              <a:rPr lang="ru-RU" sz="2000" dirty="0">
                <a:latin typeface="Times New Roman" panose="02020603050405020304" pitchFamily="18" charset="0"/>
                <a:cs typeface="Times New Roman" panose="02020603050405020304" pitchFamily="18" charset="0"/>
              </a:rPr>
              <a:t>-поиск информации в интернете; </a:t>
            </a:r>
          </a:p>
          <a:p>
            <a:pPr fontAlgn="base"/>
            <a:r>
              <a:rPr lang="ru-RU" sz="2000" dirty="0">
                <a:latin typeface="Times New Roman" panose="02020603050405020304" pitchFamily="18" charset="0"/>
                <a:cs typeface="Times New Roman" panose="02020603050405020304" pitchFamily="18" charset="0"/>
              </a:rPr>
              <a:t>-анкетирование; </a:t>
            </a:r>
          </a:p>
          <a:p>
            <a:pPr fontAlgn="base"/>
            <a:r>
              <a:rPr lang="ru-RU" sz="2000" dirty="0">
                <a:latin typeface="Times New Roman" panose="02020603050405020304" pitchFamily="18" charset="0"/>
                <a:cs typeface="Times New Roman" panose="02020603050405020304" pitchFamily="18" charset="0"/>
              </a:rPr>
              <a:t>-эксперимент по создание модели пуфика в моей семье; </a:t>
            </a:r>
          </a:p>
          <a:p>
            <a:pPr fontAlgn="base"/>
            <a:r>
              <a:rPr lang="ru-RU" sz="2000" dirty="0">
                <a:latin typeface="Times New Roman" panose="02020603050405020304" pitchFamily="18" charset="0"/>
                <a:cs typeface="Times New Roman" panose="02020603050405020304" pitchFamily="18" charset="0"/>
              </a:rPr>
              <a:t>-анализ и обобщение полученной информации.</a:t>
            </a:r>
          </a:p>
          <a:p>
            <a:r>
              <a:rPr lang="ru-RU" sz="2000" dirty="0">
                <a:latin typeface="Times New Roman" panose="02020603050405020304" pitchFamily="18" charset="0"/>
                <a:cs typeface="Times New Roman" panose="02020603050405020304" pitchFamily="18" charset="0"/>
              </a:rPr>
              <a:t>- исследовательская деятельность «Мир бумаги»;</a:t>
            </a:r>
          </a:p>
          <a:p>
            <a:r>
              <a:rPr lang="ru-RU" sz="2000" dirty="0">
                <a:latin typeface="Times New Roman" panose="02020603050405020304" pitchFamily="18" charset="0"/>
                <a:cs typeface="Times New Roman" panose="02020603050405020304" pitchFamily="18" charset="0"/>
              </a:rPr>
              <a:t>- художественно – творческая деятельность и многое другое.</a:t>
            </a:r>
          </a:p>
          <a:p>
            <a:r>
              <a:rPr lang="ru-RU" sz="2000" dirty="0">
                <a:latin typeface="Times New Roman" panose="02020603050405020304" pitchFamily="18" charset="0"/>
                <a:cs typeface="Times New Roman" panose="02020603050405020304" pitchFamily="18" charset="0"/>
              </a:rPr>
              <a:t>Таким образом, было принято решение разработать и реализовать проект «Вторая жизнь упаковки</a:t>
            </a:r>
            <a:r>
              <a:rPr lang="ru-RU" sz="2000" dirty="0" smtClean="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a:p>
            <a:endParaRPr lang="ru-RU" dirty="0"/>
          </a:p>
          <a:p>
            <a:endParaRPr lang="ru-RU" dirty="0"/>
          </a:p>
        </p:txBody>
      </p:sp>
    </p:spTree>
    <p:extLst>
      <p:ext uri="{BB962C8B-B14F-4D97-AF65-F5344CB8AC3E}">
        <p14:creationId xmlns:p14="http://schemas.microsoft.com/office/powerpoint/2010/main" val="2269169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143"/>
          </a:xfrm>
          <a:prstGeom prst="rect">
            <a:avLst/>
          </a:prstGeom>
        </p:spPr>
      </p:pic>
      <p:sp>
        <p:nvSpPr>
          <p:cNvPr id="2" name="Прямоугольник 1"/>
          <p:cNvSpPr/>
          <p:nvPr/>
        </p:nvSpPr>
        <p:spPr>
          <a:xfrm>
            <a:off x="584200" y="1"/>
            <a:ext cx="11159066" cy="6135013"/>
          </a:xfrm>
          <a:prstGeom prst="rect">
            <a:avLst/>
          </a:prstGeom>
        </p:spPr>
        <p:txBody>
          <a:bodyPr wrap="square">
            <a:spAutoFit/>
          </a:bodyPr>
          <a:lstStyle/>
          <a:p>
            <a:pPr algn="just">
              <a:lnSpc>
                <a:spcPct val="150000"/>
              </a:lnSpc>
              <a:spcAft>
                <a:spcPts val="750"/>
              </a:spcAft>
            </a:pP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История </a:t>
            </a: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возникновения и предназначение упаковок.</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indent="449580" algn="just" fontAlgn="base">
              <a:lnSpc>
                <a:spcPct val="150000"/>
              </a:lnSpc>
              <a:spcAft>
                <a:spcPts val="0"/>
              </a:spcAft>
            </a:pPr>
            <a:r>
              <a:rPr lang="ru-RU" sz="2000" dirty="0">
                <a:latin typeface="Times New Roman" panose="02020603050405020304" pitchFamily="18" charset="0"/>
                <a:ea typeface="Times New Roman" panose="02020603050405020304" pitchFamily="18" charset="0"/>
                <a:cs typeface="Times New Roman" panose="02020603050405020304" pitchFamily="18" charset="0"/>
              </a:rPr>
              <a:t>Вопрос о необходимости заворачивать различные продукты и предметы во что-либо для их сбережения и хранения возник еще много тысячелетий назад. В связи с этим появилось понятие «упаковка». Давайте проследим историю развития этого </a:t>
            </a:r>
            <a:r>
              <a:rPr lang="ru-RU" sz="2000" dirty="0" smtClean="0">
                <a:latin typeface="Times New Roman" panose="02020603050405020304" pitchFamily="18" charset="0"/>
                <a:ea typeface="Times New Roman" panose="02020603050405020304" pitchFamily="18" charset="0"/>
                <a:cs typeface="Times New Roman" panose="02020603050405020304" pitchFamily="18" charset="0"/>
              </a:rPr>
              <a:t>изобретения. Самой </a:t>
            </a:r>
            <a:r>
              <a:rPr lang="ru-RU" sz="2000" dirty="0">
                <a:latin typeface="Times New Roman" panose="02020603050405020304" pitchFamily="18" charset="0"/>
                <a:ea typeface="Times New Roman" panose="02020603050405020304" pitchFamily="18" charset="0"/>
                <a:cs typeface="Times New Roman" panose="02020603050405020304" pitchFamily="18" charset="0"/>
              </a:rPr>
              <a:t>первой упаковкой-тарой стали сосуды из глины. </a:t>
            </a:r>
            <a:r>
              <a:rPr lang="ru-RU" sz="2000" dirty="0">
                <a:latin typeface="Times New Roman" panose="02020603050405020304" pitchFamily="18" charset="0"/>
                <a:cs typeface="Times New Roman" panose="02020603050405020304" pitchFamily="18" charset="0"/>
              </a:rPr>
              <a:t>В 2500 г. до н.э. в Вавилоне появляется стекольное производство. В 500 г. до н.э. в Галлии появляются бочки из </a:t>
            </a:r>
            <a:r>
              <a:rPr lang="ru-RU" sz="2000" dirty="0" smtClean="0">
                <a:latin typeface="Times New Roman" panose="02020603050405020304" pitchFamily="18" charset="0"/>
                <a:cs typeface="Times New Roman" panose="02020603050405020304" pitchFamily="18" charset="0"/>
              </a:rPr>
              <a:t>дерева.</a:t>
            </a:r>
            <a:r>
              <a:rPr lang="ru-RU" sz="2000" dirty="0">
                <a:latin typeface="Times New Roman" panose="02020603050405020304" pitchFamily="18" charset="0"/>
                <a:cs typeface="Times New Roman" panose="02020603050405020304" pitchFamily="18" charset="0"/>
              </a:rPr>
              <a:t> В 105 г. н. э. китайцы изобрели первую бумагу. </a:t>
            </a:r>
            <a:r>
              <a:rPr kumimoji="0" lang="ru-RU" altLang="ru-RU" sz="20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Вот так выглядит краткая история упаковки.</a:t>
            </a:r>
            <a:r>
              <a:rPr lang="ru-RU" sz="2000" dirty="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На сегодняшний день существует разные виды упаковок. Из </a:t>
            </a:r>
            <a:r>
              <a:rPr lang="ru-RU" sz="2000" dirty="0">
                <a:latin typeface="Times New Roman" panose="02020603050405020304" pitchFamily="18" charset="0"/>
                <a:cs typeface="Times New Roman" panose="02020603050405020304" pitchFamily="18" charset="0"/>
              </a:rPr>
              <a:t>различных источников: журналов, энциклопедий, телепередач -  мы выяснили, что бумага, брошенная нами на землю, будет лежать более 2-х лет, консервная банка – 30 лет, полиэтиленовый пакет – более 200 лет, а стекло – 1000 лет.  И очень важно строить   заводы по переработке вторичных отходов. </a:t>
            </a:r>
            <a:endParaRPr kumimoji="0" lang="ru-RU" altLang="ru-RU" sz="20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lvl="0" indent="449263" eaLnBrk="0" fontAlgn="base" hangingPunct="0">
              <a:spcBef>
                <a:spcPct val="0"/>
              </a:spcBef>
              <a:spcAft>
                <a:spcPct val="0"/>
              </a:spcAft>
            </a:pPr>
            <a:endParaRPr kumimoji="0" lang="ru-RU" altLang="ru-RU"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indent="449580" algn="just" fontAlgn="base">
              <a:lnSpc>
                <a:spcPct val="150000"/>
              </a:lnSpc>
              <a:spcAft>
                <a:spcPts val="0"/>
              </a:spcAft>
            </a:pPr>
            <a:endParaRPr lang="ru-RU" sz="2000" dirty="0">
              <a:effectLst/>
              <a:latin typeface="Times New Roman" panose="02020603050405020304" pitchFamily="18" charset="0"/>
              <a:ea typeface="Times New Roman" panose="02020603050405020304" pitchFamily="18" charset="0"/>
            </a:endParaRPr>
          </a:p>
        </p:txBody>
      </p:sp>
      <p:pic>
        <p:nvPicPr>
          <p:cNvPr id="1030" name="Рисунок 9" descr="https://etiketka-vlg.ru/static/img/0000/0006/9670/69670960.d2ez2x7t5q.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882" y="5426616"/>
            <a:ext cx="771736" cy="1018161"/>
          </a:xfrm>
          <a:prstGeom prst="rect">
            <a:avLst/>
          </a:prstGeom>
          <a:noFill/>
          <a:extLst>
            <a:ext uri="{909E8E84-426E-40DD-AFC4-6F175D3DCCD1}">
              <a14:hiddenFill xmlns:a14="http://schemas.microsoft.com/office/drawing/2010/main">
                <a:solidFill>
                  <a:srgbClr val="FFFFFF"/>
                </a:solidFill>
              </a14:hiddenFill>
            </a:ext>
          </a:extLst>
        </p:spPr>
      </p:pic>
      <p:pic>
        <p:nvPicPr>
          <p:cNvPr id="1029" name="Рисунок 3" descr="https://etiketka-vlg.ru/static/img/0000/0006/9665/69665109.oepxb3dtt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6486" y="5448259"/>
            <a:ext cx="927099" cy="974873"/>
          </a:xfrm>
          <a:prstGeom prst="rect">
            <a:avLst/>
          </a:prstGeom>
          <a:noFill/>
          <a:extLst>
            <a:ext uri="{909E8E84-426E-40DD-AFC4-6F175D3DCCD1}">
              <a14:hiddenFill xmlns:a14="http://schemas.microsoft.com/office/drawing/2010/main">
                <a:solidFill>
                  <a:srgbClr val="FFFFFF"/>
                </a:solidFill>
              </a14:hiddenFill>
            </a:ext>
          </a:extLst>
        </p:spPr>
      </p:pic>
      <p:pic>
        <p:nvPicPr>
          <p:cNvPr id="1028" name="Рисунок 6" descr="https://etiketka-vlg.ru/static/img/0000/0006/9665/69665217.x8vacarce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80930" y="5396650"/>
            <a:ext cx="899688" cy="1038598"/>
          </a:xfrm>
          <a:prstGeom prst="rect">
            <a:avLst/>
          </a:prstGeom>
          <a:noFill/>
          <a:extLst>
            <a:ext uri="{909E8E84-426E-40DD-AFC4-6F175D3DCCD1}">
              <a14:hiddenFill xmlns:a14="http://schemas.microsoft.com/office/drawing/2010/main">
                <a:solidFill>
                  <a:srgbClr val="FFFFFF"/>
                </a:solidFill>
              </a14:hiddenFill>
            </a:ext>
          </a:extLst>
        </p:spPr>
      </p:pic>
      <p:pic>
        <p:nvPicPr>
          <p:cNvPr id="1027" name="Рисунок 12" descr="https://etiketka-vlg.ru/static/img/0000/0006/9670/69670977.fsghf8x06q.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9510" y="5488137"/>
            <a:ext cx="967819" cy="895115"/>
          </a:xfrm>
          <a:prstGeom prst="rect">
            <a:avLst/>
          </a:prstGeom>
          <a:noFill/>
          <a:extLst>
            <a:ext uri="{909E8E84-426E-40DD-AFC4-6F175D3DCCD1}">
              <a14:hiddenFill xmlns:a14="http://schemas.microsoft.com/office/drawing/2010/main">
                <a:solidFill>
                  <a:srgbClr val="FFFFFF"/>
                </a:solidFill>
              </a14:hiddenFill>
            </a:ext>
          </a:extLst>
        </p:spPr>
      </p:pic>
      <p:pic>
        <p:nvPicPr>
          <p:cNvPr id="1026" name="Рисунок 15" descr="https://etiketka-vlg.ru/static/img/0000/0006/9671/69671093.9gtt009adk.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54961" y="5548314"/>
            <a:ext cx="954232" cy="834938"/>
          </a:xfrm>
          <a:prstGeom prst="rect">
            <a:avLst/>
          </a:prstGeom>
          <a:noFill/>
          <a:extLst>
            <a:ext uri="{909E8E84-426E-40DD-AFC4-6F175D3DCCD1}">
              <a14:hiddenFill xmlns:a14="http://schemas.microsoft.com/office/drawing/2010/main">
                <a:solidFill>
                  <a:srgbClr val="FFFFFF"/>
                </a:solidFill>
              </a14:hiddenFill>
            </a:ext>
          </a:extLst>
        </p:spPr>
      </p:pic>
      <p:pic>
        <p:nvPicPr>
          <p:cNvPr id="1025" name="Рисунок 18" descr="https://etiketka-vlg.ru/static/img/0000/0006/9671/69671101.neep1czwpn.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60504" y="5481465"/>
            <a:ext cx="931870" cy="86896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7"/>
          <p:cNvSpPr>
            <a:spLocks noChangeArrowheads="1"/>
          </p:cNvSpPr>
          <p:nvPr/>
        </p:nvSpPr>
        <p:spPr bwMode="auto">
          <a:xfrm>
            <a:off x="0" y="43934"/>
            <a:ext cx="1739053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49263"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
        <p:nvSpPr>
          <p:cNvPr id="5" name="Rectangle 8"/>
          <p:cNvSpPr>
            <a:spLocks noChangeArrowheads="1"/>
          </p:cNvSpPr>
          <p:nvPr/>
        </p:nvSpPr>
        <p:spPr bwMode="auto">
          <a:xfrm>
            <a:off x="0" y="5191125"/>
            <a:ext cx="17390534"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6" name="Rectangle 9"/>
          <p:cNvSpPr>
            <a:spLocks noChangeArrowheads="1"/>
          </p:cNvSpPr>
          <p:nvPr/>
        </p:nvSpPr>
        <p:spPr bwMode="auto">
          <a:xfrm>
            <a:off x="0" y="8991600"/>
            <a:ext cx="17390534"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3448288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143"/>
          </a:xfrm>
          <a:prstGeom prst="rect">
            <a:avLst/>
          </a:prstGeom>
        </p:spPr>
      </p:pic>
      <p:sp>
        <p:nvSpPr>
          <p:cNvPr id="2" name="Прямоугольник 1"/>
          <p:cNvSpPr/>
          <p:nvPr/>
        </p:nvSpPr>
        <p:spPr>
          <a:xfrm>
            <a:off x="532015" y="340822"/>
            <a:ext cx="11272058" cy="3621504"/>
          </a:xfrm>
          <a:prstGeom prst="rect">
            <a:avLst/>
          </a:prstGeom>
        </p:spPr>
        <p:txBody>
          <a:bodyPr wrap="square">
            <a:spAutoFit/>
          </a:bodyPr>
          <a:lstStyle/>
          <a:p>
            <a:pPr>
              <a:lnSpc>
                <a:spcPct val="150000"/>
              </a:lnSpc>
              <a:spcAft>
                <a:spcPts val="750"/>
              </a:spcAft>
            </a:pPr>
            <a:r>
              <a:rPr lang="ru-RU"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Вторичное </a:t>
            </a:r>
            <a:r>
              <a:rPr lang="ru-RU"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использование упаковки</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indent="449580">
              <a:lnSpc>
                <a:spcPct val="150000"/>
              </a:lnSpc>
              <a:spcAft>
                <a:spcPts val="750"/>
              </a:spcAft>
            </a:pP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Вторичная переработка отходов основана на извлечении из отходов всего, что может быть переработано. В настоящее время существуют возможности переработки различных видов пластиков, бумаги и картона, стекла, текстиля, металлов. Это позволяет экономить природные ресурсы и энергию, снижать выбросы вредных веществ в окружающую среду, и, конечно, получать экономическую выгоду. Очень хорошо и разумно в специальных местах для сбора бытовых отходов устанавливать отдельные контейнеры для сбора только пластика. Такие есть и у нас в городе. Жаль только, что не везде</a:t>
            </a: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indent="449580">
              <a:lnSpc>
                <a:spcPct val="150000"/>
              </a:lnSpc>
              <a:spcAft>
                <a:spcPts val="750"/>
              </a:spcAft>
            </a:pPr>
            <a:r>
              <a:rPr lang="ru-RU" dirty="0"/>
              <a:t> </a:t>
            </a:r>
            <a:r>
              <a:rPr lang="ru-RU" dirty="0" smtClean="0"/>
              <a:t>                                                       </a:t>
            </a:r>
            <a:r>
              <a:rPr lang="ru-RU" dirty="0" err="1" smtClean="0"/>
              <a:t>ст.Старощербиновская</a:t>
            </a:r>
            <a:r>
              <a:rPr lang="ru-RU" dirty="0" smtClean="0"/>
              <a:t>                                         г. Краснодар</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descr="C:\Users\vVv\AppData\Local\Microsoft\Windows\Temporary Internet Files\Content.Word\IMG_7100.jpg"/>
          <p:cNvPicPr/>
          <p:nvPr/>
        </p:nvPicPr>
        <p:blipFill>
          <a:blip r:embed="rId3" cstate="print"/>
          <a:srcRect/>
          <a:stretch>
            <a:fillRect/>
          </a:stretch>
        </p:blipFill>
        <p:spPr bwMode="auto">
          <a:xfrm rot="5400000">
            <a:off x="813608" y="3920280"/>
            <a:ext cx="2474595" cy="2415366"/>
          </a:xfrm>
          <a:prstGeom prst="rect">
            <a:avLst/>
          </a:prstGeom>
          <a:noFill/>
          <a:ln w="9525">
            <a:noFill/>
            <a:miter lim="800000"/>
            <a:headEnd/>
            <a:tailEnd/>
          </a:ln>
        </p:spPr>
      </p:pic>
      <p:sp>
        <p:nvSpPr>
          <p:cNvPr id="3" name="Прямоугольник 2"/>
          <p:cNvSpPr/>
          <p:nvPr/>
        </p:nvSpPr>
        <p:spPr>
          <a:xfrm>
            <a:off x="144088" y="3244333"/>
            <a:ext cx="7112923" cy="646331"/>
          </a:xfrm>
          <a:prstGeom prst="rect">
            <a:avLst/>
          </a:prstGeom>
        </p:spPr>
        <p:txBody>
          <a:bodyPr wrap="square">
            <a:spAutoFit/>
          </a:bodyPr>
          <a:lstStyle/>
          <a:p>
            <a:endParaRPr lang="ru-RU" dirty="0" smtClean="0">
              <a:solidFill>
                <a:srgbClr val="000000"/>
              </a:solidFill>
              <a:latin typeface="Times New Roman" panose="02020603050405020304" pitchFamily="18" charset="0"/>
              <a:ea typeface="Times New Roman" panose="02020603050405020304" pitchFamily="18" charset="0"/>
            </a:endParaRPr>
          </a:p>
          <a:p>
            <a:r>
              <a:rPr lang="ru-RU" dirty="0" smtClean="0">
                <a:solidFill>
                  <a:srgbClr val="000000"/>
                </a:solidFill>
                <a:latin typeface="Times New Roman" panose="02020603050405020304" pitchFamily="18" charset="0"/>
                <a:ea typeface="Times New Roman" panose="02020603050405020304" pitchFamily="18" charset="0"/>
              </a:rPr>
              <a:t>                         </a:t>
            </a:r>
            <a:r>
              <a:rPr lang="ru-RU" dirty="0">
                <a:solidFill>
                  <a:srgbClr val="000000"/>
                </a:solidFill>
                <a:latin typeface="Times New Roman" panose="02020603050405020304" pitchFamily="18" charset="0"/>
                <a:ea typeface="Times New Roman" panose="02020603050405020304" pitchFamily="18" charset="0"/>
              </a:rPr>
              <a:t>г. </a:t>
            </a:r>
            <a:r>
              <a:rPr lang="ru-RU" dirty="0" smtClean="0">
                <a:solidFill>
                  <a:srgbClr val="000000"/>
                </a:solidFill>
                <a:latin typeface="Times New Roman" panose="02020603050405020304" pitchFamily="18" charset="0"/>
                <a:ea typeface="Times New Roman" panose="02020603050405020304" pitchFamily="18" charset="0"/>
              </a:rPr>
              <a:t>Ейск                                               </a:t>
            </a:r>
            <a:endParaRPr lang="ru-RU" dirty="0"/>
          </a:p>
        </p:txBody>
      </p:sp>
      <p:pic>
        <p:nvPicPr>
          <p:cNvPr id="6" name="Рисунок 5" descr="C:\Users\vVv\Desktop\УПАКОВКА\IMG_E7375.JPG"/>
          <p:cNvPicPr/>
          <p:nvPr/>
        </p:nvPicPr>
        <p:blipFill>
          <a:blip r:embed="rId4" cstate="print"/>
          <a:srcRect/>
          <a:stretch>
            <a:fillRect/>
          </a:stretch>
        </p:blipFill>
        <p:spPr bwMode="auto">
          <a:xfrm>
            <a:off x="3867149" y="3890664"/>
            <a:ext cx="3021729" cy="2427605"/>
          </a:xfrm>
          <a:prstGeom prst="rect">
            <a:avLst/>
          </a:prstGeom>
          <a:noFill/>
          <a:ln w="9525">
            <a:noFill/>
            <a:miter lim="800000"/>
            <a:headEnd/>
            <a:tailEnd/>
          </a:ln>
        </p:spPr>
      </p:pic>
      <p:pic>
        <p:nvPicPr>
          <p:cNvPr id="7" name="Рисунок 6" descr="C:\Users\vVv\Desktop\УПАКОВКА\IMG_E7468.JPG"/>
          <p:cNvPicPr/>
          <p:nvPr/>
        </p:nvPicPr>
        <p:blipFill>
          <a:blip r:embed="rId5" cstate="print"/>
          <a:srcRect/>
          <a:stretch>
            <a:fillRect/>
          </a:stretch>
        </p:blipFill>
        <p:spPr bwMode="auto">
          <a:xfrm>
            <a:off x="7486823" y="3890664"/>
            <a:ext cx="3114675" cy="2405036"/>
          </a:xfrm>
          <a:prstGeom prst="rect">
            <a:avLst/>
          </a:prstGeom>
          <a:noFill/>
          <a:ln w="9525">
            <a:noFill/>
            <a:miter lim="800000"/>
            <a:headEnd/>
            <a:tailEnd/>
          </a:ln>
        </p:spPr>
      </p:pic>
    </p:spTree>
    <p:extLst>
      <p:ext uri="{BB962C8B-B14F-4D97-AF65-F5344CB8AC3E}">
        <p14:creationId xmlns:p14="http://schemas.microsoft.com/office/powerpoint/2010/main" val="1626645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143"/>
          </a:xfrm>
          <a:prstGeom prst="rect">
            <a:avLst/>
          </a:prstGeom>
        </p:spPr>
      </p:pic>
      <p:sp>
        <p:nvSpPr>
          <p:cNvPr id="2" name="Прямоугольник 1"/>
          <p:cNvSpPr/>
          <p:nvPr/>
        </p:nvSpPr>
        <p:spPr>
          <a:xfrm>
            <a:off x="1438102" y="191193"/>
            <a:ext cx="10349345" cy="1856919"/>
          </a:xfrm>
          <a:prstGeom prst="rect">
            <a:avLst/>
          </a:prstGeom>
        </p:spPr>
        <p:txBody>
          <a:bodyPr wrap="square">
            <a:spAutoFit/>
          </a:bodyPr>
          <a:lstStyle/>
          <a:p>
            <a:pPr algn="just">
              <a:lnSpc>
                <a:spcPct val="150000"/>
              </a:lnSpc>
              <a:spcAft>
                <a:spcPts val="750"/>
              </a:spcAft>
            </a:pPr>
            <a:r>
              <a:rPr lang="ru-RU"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Проект </a:t>
            </a:r>
            <a:r>
              <a:rPr lang="ru-RU"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«Пуф из использованных пластиковых бутылок</a:t>
            </a:r>
            <a:r>
              <a:rPr lang="ru-RU"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750"/>
              </a:spcAft>
            </a:pP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После нескольких набольших поделок из использованной упаковки мне захотелось сделать что-то более серьезное и полезное для всех членов нашей </a:t>
            </a:r>
            <a:r>
              <a:rPr lang="ru-RU"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семьи.  Я </a:t>
            </a: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решил сделать пуф из  использованных пластиковых бутылок!</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descr="C:\Users\vVv\Desktop\УПАКОВКА\IMG_E7551.JPG"/>
          <p:cNvPicPr/>
          <p:nvPr/>
        </p:nvPicPr>
        <p:blipFill>
          <a:blip r:embed="rId3" cstate="print"/>
          <a:srcRect/>
          <a:stretch>
            <a:fillRect/>
          </a:stretch>
        </p:blipFill>
        <p:spPr bwMode="auto">
          <a:xfrm>
            <a:off x="631858" y="3902655"/>
            <a:ext cx="1978025" cy="2543175"/>
          </a:xfrm>
          <a:prstGeom prst="rect">
            <a:avLst/>
          </a:prstGeom>
          <a:noFill/>
          <a:ln w="9525">
            <a:noFill/>
            <a:miter lim="800000"/>
            <a:headEnd/>
            <a:tailEnd/>
          </a:ln>
        </p:spPr>
      </p:pic>
      <p:pic>
        <p:nvPicPr>
          <p:cNvPr id="6" name="Рисунок 5" descr="C:\Users\vVv\Desktop\УПАКОВКА\IMG_E7555.JPG"/>
          <p:cNvPicPr/>
          <p:nvPr/>
        </p:nvPicPr>
        <p:blipFill>
          <a:blip r:embed="rId4" cstate="print"/>
          <a:srcRect/>
          <a:stretch>
            <a:fillRect/>
          </a:stretch>
        </p:blipFill>
        <p:spPr bwMode="auto">
          <a:xfrm>
            <a:off x="2818534" y="3902655"/>
            <a:ext cx="1878330" cy="2505075"/>
          </a:xfrm>
          <a:prstGeom prst="rect">
            <a:avLst/>
          </a:prstGeom>
          <a:noFill/>
          <a:ln w="9525">
            <a:noFill/>
            <a:miter lim="800000"/>
            <a:headEnd/>
            <a:tailEnd/>
          </a:ln>
        </p:spPr>
      </p:pic>
      <p:pic>
        <p:nvPicPr>
          <p:cNvPr id="7" name="Рисунок 6" descr="C:\Users\vVv\Desktop\УПАКОВКА\IMG_E7556.JPG"/>
          <p:cNvPicPr/>
          <p:nvPr/>
        </p:nvPicPr>
        <p:blipFill>
          <a:blip r:embed="rId5" cstate="print"/>
          <a:srcRect/>
          <a:stretch>
            <a:fillRect/>
          </a:stretch>
        </p:blipFill>
        <p:spPr bwMode="auto">
          <a:xfrm>
            <a:off x="4857945" y="3897734"/>
            <a:ext cx="1970722" cy="2553016"/>
          </a:xfrm>
          <a:prstGeom prst="rect">
            <a:avLst/>
          </a:prstGeom>
          <a:noFill/>
          <a:ln w="9525">
            <a:noFill/>
            <a:miter lim="800000"/>
            <a:headEnd/>
            <a:tailEnd/>
          </a:ln>
        </p:spPr>
      </p:pic>
      <p:pic>
        <p:nvPicPr>
          <p:cNvPr id="8" name="Рисунок 7" descr="C:\Users\vVv\Desktop\УПАКОВКА\IMG_E7557.JPG"/>
          <p:cNvPicPr/>
          <p:nvPr/>
        </p:nvPicPr>
        <p:blipFill>
          <a:blip r:embed="rId6" cstate="print"/>
          <a:srcRect/>
          <a:stretch>
            <a:fillRect/>
          </a:stretch>
        </p:blipFill>
        <p:spPr bwMode="auto">
          <a:xfrm>
            <a:off x="6989748" y="3897734"/>
            <a:ext cx="1927730" cy="2556180"/>
          </a:xfrm>
          <a:prstGeom prst="rect">
            <a:avLst/>
          </a:prstGeom>
          <a:noFill/>
          <a:ln w="9525">
            <a:noFill/>
            <a:miter lim="800000"/>
            <a:headEnd/>
            <a:tailEnd/>
          </a:ln>
        </p:spPr>
      </p:pic>
      <p:pic>
        <p:nvPicPr>
          <p:cNvPr id="9" name="Рисунок 8" descr="C:\Users\vVv\Desktop\УПАКОВКА\IMG_E7561.JPG"/>
          <p:cNvPicPr/>
          <p:nvPr/>
        </p:nvPicPr>
        <p:blipFill>
          <a:blip r:embed="rId7" cstate="print"/>
          <a:srcRect/>
          <a:stretch>
            <a:fillRect/>
          </a:stretch>
        </p:blipFill>
        <p:spPr bwMode="auto">
          <a:xfrm>
            <a:off x="9107835" y="3875521"/>
            <a:ext cx="1796416" cy="2532209"/>
          </a:xfrm>
          <a:prstGeom prst="rect">
            <a:avLst/>
          </a:prstGeom>
          <a:noFill/>
          <a:ln w="9525">
            <a:noFill/>
            <a:miter lim="800000"/>
            <a:headEnd/>
            <a:tailEnd/>
          </a:ln>
        </p:spPr>
      </p:pic>
      <p:pic>
        <p:nvPicPr>
          <p:cNvPr id="10" name="Рисунок 9" descr="C:\Users\vVv\Desktop\УПАКОВКА\IMG_7127.JPG"/>
          <p:cNvPicPr/>
          <p:nvPr/>
        </p:nvPicPr>
        <p:blipFill>
          <a:blip r:embed="rId8" cstate="print"/>
          <a:srcRect/>
          <a:stretch>
            <a:fillRect/>
          </a:stretch>
        </p:blipFill>
        <p:spPr bwMode="auto">
          <a:xfrm rot="5400000">
            <a:off x="4240309" y="1603541"/>
            <a:ext cx="2094313" cy="2129202"/>
          </a:xfrm>
          <a:prstGeom prst="rect">
            <a:avLst/>
          </a:prstGeom>
          <a:noFill/>
          <a:ln w="9525">
            <a:noFill/>
            <a:miter lim="800000"/>
            <a:headEnd/>
            <a:tailEnd/>
          </a:ln>
        </p:spPr>
      </p:pic>
      <p:pic>
        <p:nvPicPr>
          <p:cNvPr id="11" name="Рисунок 10" descr="C:\Users\vVv\Desktop\УПАКОВКА\IMG_7186.JPG"/>
          <p:cNvPicPr/>
          <p:nvPr/>
        </p:nvPicPr>
        <p:blipFill>
          <a:blip r:embed="rId9" cstate="print"/>
          <a:srcRect/>
          <a:stretch>
            <a:fillRect/>
          </a:stretch>
        </p:blipFill>
        <p:spPr bwMode="auto">
          <a:xfrm rot="5400000">
            <a:off x="6471704" y="1649834"/>
            <a:ext cx="2094313" cy="2036618"/>
          </a:xfrm>
          <a:prstGeom prst="rect">
            <a:avLst/>
          </a:prstGeom>
          <a:noFill/>
          <a:ln w="9525">
            <a:noFill/>
            <a:miter lim="800000"/>
            <a:headEnd/>
            <a:tailEnd/>
          </a:ln>
        </p:spPr>
      </p:pic>
      <p:pic>
        <p:nvPicPr>
          <p:cNvPr id="12" name="Рисунок 11" descr="C:\Users\vVv\Desktop\УПАКОВКА\IMG_7188.JPG"/>
          <p:cNvPicPr/>
          <p:nvPr/>
        </p:nvPicPr>
        <p:blipFill>
          <a:blip r:embed="rId10" cstate="print"/>
          <a:srcRect/>
          <a:stretch>
            <a:fillRect/>
          </a:stretch>
        </p:blipFill>
        <p:spPr bwMode="auto">
          <a:xfrm>
            <a:off x="8741641" y="1620985"/>
            <a:ext cx="2517140" cy="2094314"/>
          </a:xfrm>
          <a:prstGeom prst="rect">
            <a:avLst/>
          </a:prstGeom>
          <a:noFill/>
          <a:ln w="9525">
            <a:noFill/>
            <a:miter lim="800000"/>
            <a:headEnd/>
            <a:tailEnd/>
          </a:ln>
        </p:spPr>
      </p:pic>
    </p:spTree>
    <p:extLst>
      <p:ext uri="{BB962C8B-B14F-4D97-AF65-F5344CB8AC3E}">
        <p14:creationId xmlns:p14="http://schemas.microsoft.com/office/powerpoint/2010/main" val="4006090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143"/>
          </a:xfrm>
          <a:prstGeom prst="rect">
            <a:avLst/>
          </a:prstGeom>
        </p:spPr>
      </p:pic>
      <p:pic>
        <p:nvPicPr>
          <p:cNvPr id="3" name="Рисунок 2" descr="C:\Users\vVv\Desktop\УПАКОВКА\IMG_E7571.JPG"/>
          <p:cNvPicPr/>
          <p:nvPr/>
        </p:nvPicPr>
        <p:blipFill>
          <a:blip r:embed="rId3" cstate="print"/>
          <a:srcRect/>
          <a:stretch>
            <a:fillRect/>
          </a:stretch>
        </p:blipFill>
        <p:spPr bwMode="auto">
          <a:xfrm>
            <a:off x="1253230" y="900805"/>
            <a:ext cx="2021205" cy="2695575"/>
          </a:xfrm>
          <a:prstGeom prst="rect">
            <a:avLst/>
          </a:prstGeom>
          <a:noFill/>
          <a:ln w="9525">
            <a:noFill/>
            <a:miter lim="800000"/>
            <a:headEnd/>
            <a:tailEnd/>
          </a:ln>
        </p:spPr>
      </p:pic>
      <p:pic>
        <p:nvPicPr>
          <p:cNvPr id="5" name="Рисунок 4" descr="C:\Users\vVv\Desktop\УПАКОВКА\IMG_E7578.JPG"/>
          <p:cNvPicPr/>
          <p:nvPr/>
        </p:nvPicPr>
        <p:blipFill>
          <a:blip r:embed="rId4" cstate="print"/>
          <a:srcRect/>
          <a:stretch>
            <a:fillRect/>
          </a:stretch>
        </p:blipFill>
        <p:spPr bwMode="auto">
          <a:xfrm>
            <a:off x="3607723" y="900805"/>
            <a:ext cx="2005272" cy="2695575"/>
          </a:xfrm>
          <a:prstGeom prst="rect">
            <a:avLst/>
          </a:prstGeom>
          <a:noFill/>
          <a:ln w="9525">
            <a:noFill/>
            <a:miter lim="800000"/>
            <a:headEnd/>
            <a:tailEnd/>
          </a:ln>
        </p:spPr>
      </p:pic>
      <p:pic>
        <p:nvPicPr>
          <p:cNvPr id="6" name="Рисунок 5" descr="C:\Users\vVv\Desktop\УПАКОВКА\IMG_E7592.JPG"/>
          <p:cNvPicPr/>
          <p:nvPr/>
        </p:nvPicPr>
        <p:blipFill>
          <a:blip r:embed="rId5" cstate="print"/>
          <a:srcRect/>
          <a:stretch>
            <a:fillRect/>
          </a:stretch>
        </p:blipFill>
        <p:spPr bwMode="auto">
          <a:xfrm>
            <a:off x="5793105" y="900805"/>
            <a:ext cx="1885950" cy="2605087"/>
          </a:xfrm>
          <a:prstGeom prst="rect">
            <a:avLst/>
          </a:prstGeom>
          <a:noFill/>
          <a:ln w="9525">
            <a:noFill/>
            <a:miter lim="800000"/>
            <a:headEnd/>
            <a:tailEnd/>
          </a:ln>
        </p:spPr>
      </p:pic>
      <p:pic>
        <p:nvPicPr>
          <p:cNvPr id="7" name="Рисунок 6" descr="C:\Users\vVv\Desktop\УПАКОВКА\IMG_E7607.JPG"/>
          <p:cNvPicPr/>
          <p:nvPr/>
        </p:nvPicPr>
        <p:blipFill>
          <a:blip r:embed="rId6" cstate="print"/>
          <a:srcRect/>
          <a:stretch>
            <a:fillRect/>
          </a:stretch>
        </p:blipFill>
        <p:spPr bwMode="auto">
          <a:xfrm>
            <a:off x="7938655" y="848417"/>
            <a:ext cx="2020455" cy="2747963"/>
          </a:xfrm>
          <a:prstGeom prst="rect">
            <a:avLst/>
          </a:prstGeom>
          <a:noFill/>
          <a:ln w="9525">
            <a:noFill/>
            <a:miter lim="800000"/>
            <a:headEnd/>
            <a:tailEnd/>
          </a:ln>
        </p:spPr>
      </p:pic>
      <p:pic>
        <p:nvPicPr>
          <p:cNvPr id="8" name="Рисунок 7" descr="C:\Users\vVv\Desktop\УПАКОВКА\IMG_E7611.JPG"/>
          <p:cNvPicPr/>
          <p:nvPr/>
        </p:nvPicPr>
        <p:blipFill>
          <a:blip r:embed="rId7" cstate="print"/>
          <a:srcRect/>
          <a:stretch>
            <a:fillRect/>
          </a:stretch>
        </p:blipFill>
        <p:spPr bwMode="auto">
          <a:xfrm>
            <a:off x="2607598" y="3758045"/>
            <a:ext cx="2000250" cy="2667000"/>
          </a:xfrm>
          <a:prstGeom prst="rect">
            <a:avLst/>
          </a:prstGeom>
          <a:noFill/>
          <a:ln w="9525">
            <a:noFill/>
            <a:miter lim="800000"/>
            <a:headEnd/>
            <a:tailEnd/>
          </a:ln>
        </p:spPr>
      </p:pic>
      <p:pic>
        <p:nvPicPr>
          <p:cNvPr id="9" name="Рисунок 8" descr="C:\Users\vVv\Desktop\УПАКОВКА\IMG_E7617.JPG"/>
          <p:cNvPicPr/>
          <p:nvPr/>
        </p:nvPicPr>
        <p:blipFill>
          <a:blip r:embed="rId8" cstate="print"/>
          <a:srcRect/>
          <a:stretch>
            <a:fillRect/>
          </a:stretch>
        </p:blipFill>
        <p:spPr bwMode="auto">
          <a:xfrm>
            <a:off x="5105400" y="3783445"/>
            <a:ext cx="1981200" cy="2641600"/>
          </a:xfrm>
          <a:prstGeom prst="rect">
            <a:avLst/>
          </a:prstGeom>
          <a:noFill/>
          <a:ln w="9525">
            <a:noFill/>
            <a:miter lim="800000"/>
            <a:headEnd/>
            <a:tailEnd/>
          </a:ln>
        </p:spPr>
      </p:pic>
      <p:pic>
        <p:nvPicPr>
          <p:cNvPr id="10" name="Рисунок 9" descr="C:\Users\vVv\Desktop\УПАКОВКА\IMG_E7616.JPG"/>
          <p:cNvPicPr/>
          <p:nvPr/>
        </p:nvPicPr>
        <p:blipFill>
          <a:blip r:embed="rId9" cstate="print"/>
          <a:srcRect/>
          <a:stretch>
            <a:fillRect/>
          </a:stretch>
        </p:blipFill>
        <p:spPr bwMode="auto">
          <a:xfrm>
            <a:off x="7491469" y="3758045"/>
            <a:ext cx="2018291" cy="2683456"/>
          </a:xfrm>
          <a:prstGeom prst="rect">
            <a:avLst/>
          </a:prstGeom>
          <a:noFill/>
          <a:ln w="9525">
            <a:noFill/>
            <a:miter lim="800000"/>
            <a:headEnd/>
            <a:tailEnd/>
          </a:ln>
        </p:spPr>
      </p:pic>
    </p:spTree>
    <p:extLst>
      <p:ext uri="{BB962C8B-B14F-4D97-AF65-F5344CB8AC3E}">
        <p14:creationId xmlns:p14="http://schemas.microsoft.com/office/powerpoint/2010/main" val="2931993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857"/>
            <a:ext cx="12192000" cy="6857143"/>
          </a:xfrm>
          <a:prstGeom prst="rect">
            <a:avLst/>
          </a:prstGeom>
        </p:spPr>
      </p:pic>
      <p:graphicFrame>
        <p:nvGraphicFramePr>
          <p:cNvPr id="2" name="Таблица 1"/>
          <p:cNvGraphicFramePr>
            <a:graphicFrameLocks noGrp="1"/>
          </p:cNvGraphicFramePr>
          <p:nvPr>
            <p:extLst>
              <p:ext uri="{D42A27DB-BD31-4B8C-83A1-F6EECF244321}">
                <p14:modId xmlns:p14="http://schemas.microsoft.com/office/powerpoint/2010/main" val="328609209"/>
              </p:ext>
            </p:extLst>
          </p:nvPr>
        </p:nvGraphicFramePr>
        <p:xfrm>
          <a:off x="2967643" y="2369128"/>
          <a:ext cx="8404169" cy="4064924"/>
        </p:xfrm>
        <a:graphic>
          <a:graphicData uri="http://schemas.openxmlformats.org/drawingml/2006/table">
            <a:tbl>
              <a:tblPr firstRow="1" firstCol="1" bandRow="1">
                <a:tableStyleId>{5C22544A-7EE6-4342-B048-85BDC9FD1C3A}</a:tableStyleId>
              </a:tblPr>
              <a:tblGrid>
                <a:gridCol w="2801097">
                  <a:extLst>
                    <a:ext uri="{9D8B030D-6E8A-4147-A177-3AD203B41FA5}">
                      <a16:colId xmlns:a16="http://schemas.microsoft.com/office/drawing/2014/main" val="1345183082"/>
                    </a:ext>
                  </a:extLst>
                </a:gridCol>
                <a:gridCol w="2801097">
                  <a:extLst>
                    <a:ext uri="{9D8B030D-6E8A-4147-A177-3AD203B41FA5}">
                      <a16:colId xmlns:a16="http://schemas.microsoft.com/office/drawing/2014/main" val="25946740"/>
                    </a:ext>
                  </a:extLst>
                </a:gridCol>
                <a:gridCol w="2801975">
                  <a:extLst>
                    <a:ext uri="{9D8B030D-6E8A-4147-A177-3AD203B41FA5}">
                      <a16:colId xmlns:a16="http://schemas.microsoft.com/office/drawing/2014/main" val="2886285196"/>
                    </a:ext>
                  </a:extLst>
                </a:gridCol>
              </a:tblGrid>
              <a:tr h="894299">
                <a:tc>
                  <a:txBody>
                    <a:bodyPr/>
                    <a:lstStyle/>
                    <a:p>
                      <a:pPr algn="just">
                        <a:lnSpc>
                          <a:spcPct val="115000"/>
                        </a:lnSpc>
                        <a:spcAft>
                          <a:spcPts val="750"/>
                        </a:spcAft>
                      </a:pPr>
                      <a:r>
                        <a:rPr lang="ru-RU" sz="2400" dirty="0">
                          <a:effectLst/>
                        </a:rPr>
                        <a:t>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750"/>
                        </a:spcAft>
                      </a:pPr>
                      <a:r>
                        <a:rPr lang="ru-RU" sz="2400" dirty="0">
                          <a:solidFill>
                            <a:schemeClr val="tx1"/>
                          </a:solidFill>
                          <a:effectLst/>
                        </a:rPr>
                        <a:t>Одноклассники, чел.</a:t>
                      </a:r>
                      <a:endParaRPr lang="ru-R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750"/>
                        </a:spcAft>
                      </a:pPr>
                      <a:r>
                        <a:rPr lang="ru-RU" sz="2400" dirty="0">
                          <a:solidFill>
                            <a:schemeClr val="tx1"/>
                          </a:solidFill>
                          <a:effectLst/>
                        </a:rPr>
                        <a:t>Взрослые, чел.</a:t>
                      </a:r>
                      <a:endParaRPr lang="ru-R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94026241"/>
                  </a:ext>
                </a:extLst>
              </a:tr>
              <a:tr h="2276326">
                <a:tc>
                  <a:txBody>
                    <a:bodyPr/>
                    <a:lstStyle/>
                    <a:p>
                      <a:pPr algn="just">
                        <a:lnSpc>
                          <a:spcPct val="115000"/>
                        </a:lnSpc>
                        <a:spcAft>
                          <a:spcPts val="750"/>
                        </a:spcAft>
                      </a:pPr>
                      <a:r>
                        <a:rPr lang="ru-RU" sz="2400" dirty="0">
                          <a:solidFill>
                            <a:schemeClr val="tx1"/>
                          </a:solidFill>
                          <a:effectLst/>
                        </a:rPr>
                        <a:t>За разумное отношение к вторичному использованию упаковки</a:t>
                      </a:r>
                      <a:endParaRPr lang="ru-R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750"/>
                        </a:spcAft>
                      </a:pPr>
                      <a:r>
                        <a:rPr lang="ru-RU" sz="3600" b="1" dirty="0">
                          <a:effectLst/>
                        </a:rPr>
                        <a:t>25</a:t>
                      </a:r>
                      <a:endParaRPr lang="ru-RU" sz="3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750"/>
                        </a:spcAft>
                      </a:pPr>
                      <a:r>
                        <a:rPr lang="ru-RU" sz="3600" b="1" dirty="0">
                          <a:effectLst/>
                        </a:rPr>
                        <a:t>6</a:t>
                      </a:r>
                      <a:endParaRPr lang="ru-RU" sz="3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23347587"/>
                  </a:ext>
                </a:extLst>
              </a:tr>
              <a:tr h="894299">
                <a:tc>
                  <a:txBody>
                    <a:bodyPr/>
                    <a:lstStyle/>
                    <a:p>
                      <a:pPr algn="just">
                        <a:lnSpc>
                          <a:spcPct val="115000"/>
                        </a:lnSpc>
                        <a:spcAft>
                          <a:spcPts val="750"/>
                        </a:spcAft>
                      </a:pPr>
                      <a:r>
                        <a:rPr lang="ru-RU" sz="2400" dirty="0">
                          <a:solidFill>
                            <a:schemeClr val="tx1"/>
                          </a:solidFill>
                          <a:effectLst/>
                        </a:rPr>
                        <a:t>Безразличное отношение</a:t>
                      </a:r>
                      <a:endParaRPr lang="ru-R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750"/>
                        </a:spcAft>
                      </a:pPr>
                      <a:r>
                        <a:rPr lang="ru-RU" sz="3600" b="1" dirty="0">
                          <a:effectLst/>
                        </a:rPr>
                        <a:t>7</a:t>
                      </a:r>
                      <a:endParaRPr lang="ru-RU" sz="3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750"/>
                        </a:spcAft>
                      </a:pPr>
                      <a:r>
                        <a:rPr lang="ru-RU" sz="3600" b="1" dirty="0">
                          <a:effectLst/>
                        </a:rPr>
                        <a:t>2</a:t>
                      </a:r>
                      <a:endParaRPr lang="ru-RU" sz="3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89872873"/>
                  </a:ext>
                </a:extLst>
              </a:tr>
            </a:tbl>
          </a:graphicData>
        </a:graphic>
      </p:graphicFrame>
      <p:sp>
        <p:nvSpPr>
          <p:cNvPr id="5" name="Заголовок 4"/>
          <p:cNvSpPr>
            <a:spLocks noGrp="1"/>
          </p:cNvSpPr>
          <p:nvPr>
            <p:ph type="title"/>
          </p:nvPr>
        </p:nvSpPr>
        <p:spPr>
          <a:xfrm>
            <a:off x="1512916" y="12374"/>
            <a:ext cx="10349346" cy="2813953"/>
          </a:xfrm>
        </p:spPr>
        <p:txBody>
          <a:bodyPr>
            <a:normAutofit/>
          </a:bodyPr>
          <a:lstStyle/>
          <a:p>
            <a:r>
              <a:rPr lang="ru-RU" sz="2000" b="1" dirty="0" smtClean="0">
                <a:latin typeface="Times New Roman" panose="02020603050405020304" pitchFamily="18" charset="0"/>
                <a:cs typeface="Times New Roman" panose="02020603050405020304" pitchFamily="18" charset="0"/>
              </a:rPr>
              <a:t>                                                      Социологический опрос</a:t>
            </a:r>
            <a:br>
              <a:rPr lang="ru-RU" sz="2000" b="1" dirty="0" smtClean="0">
                <a:latin typeface="Times New Roman" panose="02020603050405020304" pitchFamily="18" charset="0"/>
                <a:cs typeface="Times New Roman" panose="02020603050405020304" pitchFamily="18" charset="0"/>
              </a:rPr>
            </a:br>
            <a:r>
              <a:rPr lang="ru-RU" sz="2000" b="1"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Я </a:t>
            </a:r>
            <a:r>
              <a:rPr lang="ru-RU" sz="2000" dirty="0">
                <a:latin typeface="Times New Roman" panose="02020603050405020304" pitchFamily="18" charset="0"/>
                <a:cs typeface="Times New Roman" panose="02020603050405020304" pitchFamily="18" charset="0"/>
              </a:rPr>
              <a:t>решил провести социальный опрос среди своих одноклассников и родственников об их отношении ко вторичному использованию </a:t>
            </a:r>
            <a:r>
              <a:rPr lang="ru-RU" sz="2000" dirty="0" smtClean="0">
                <a:latin typeface="Times New Roman" panose="02020603050405020304" pitchFamily="18" charset="0"/>
                <a:cs typeface="Times New Roman" panose="02020603050405020304" pitchFamily="18" charset="0"/>
              </a:rPr>
              <a:t>упаковки. Что </a:t>
            </a:r>
            <a:r>
              <a:rPr lang="ru-RU" sz="2000" dirty="0">
                <a:latin typeface="Times New Roman" panose="02020603050405020304" pitchFamily="18" charset="0"/>
                <a:cs typeface="Times New Roman" panose="02020603050405020304" pitchFamily="18" charset="0"/>
              </a:rPr>
              <a:t>мне удалось выяснить, я отобразил в таблице ниже.</a:t>
            </a:r>
            <a:br>
              <a:rPr lang="ru-RU" sz="2000" dirty="0">
                <a:latin typeface="Times New Roman" panose="02020603050405020304" pitchFamily="18" charset="0"/>
                <a:cs typeface="Times New Roman" panose="02020603050405020304" pitchFamily="18" charset="0"/>
              </a:rPr>
            </a:br>
            <a:r>
              <a:rPr lang="ru-RU" sz="2000" b="1" dirty="0" smtClean="0">
                <a:solidFill>
                  <a:srgbClr val="0070C0"/>
                </a:solidFill>
                <a:latin typeface="Arial Black" panose="020B0A04020102020204" pitchFamily="34" charset="0"/>
              </a:rPr>
              <a:t>Вывод</a:t>
            </a:r>
            <a:r>
              <a:rPr lang="ru-RU" sz="2000" b="1" dirty="0">
                <a:solidFill>
                  <a:srgbClr val="0070C0"/>
                </a:solidFill>
                <a:latin typeface="Arial Black" panose="020B0A04020102020204" pitchFamily="34" charset="0"/>
              </a:rPr>
              <a:t>:</a:t>
            </a:r>
            <a:r>
              <a:rPr lang="ru-RU" sz="2000" dirty="0">
                <a:latin typeface="Arial Black" panose="020B0A04020102020204" pitchFamily="34" charset="0"/>
              </a:rPr>
              <a:t> в результате    социологического   опроса я узнал, что </a:t>
            </a:r>
            <a:r>
              <a:rPr lang="ru-RU" sz="2000" dirty="0" smtClean="0">
                <a:latin typeface="Arial Black" panose="020B0A04020102020204" pitchFamily="34" charset="0"/>
              </a:rPr>
              <a:t>31 респондент, за разумное отношение ко вторичному использованию мусора человеком, 9 </a:t>
            </a:r>
            <a:r>
              <a:rPr lang="ru-RU" sz="2000" dirty="0">
                <a:latin typeface="Arial Black" panose="020B0A04020102020204" pitchFamily="34" charset="0"/>
              </a:rPr>
              <a:t>респондентов </a:t>
            </a:r>
            <a:r>
              <a:rPr lang="ru-RU" sz="2000" dirty="0" smtClean="0">
                <a:latin typeface="Arial Black" panose="020B0A04020102020204" pitchFamily="34" charset="0"/>
              </a:rPr>
              <a:t>безразлично относятся к этому вопросу.</a:t>
            </a:r>
            <a:endParaRPr lang="ru-RU" sz="2000" dirty="0"/>
          </a:p>
        </p:txBody>
      </p:sp>
    </p:spTree>
    <p:extLst>
      <p:ext uri="{BB962C8B-B14F-4D97-AF65-F5344CB8AC3E}">
        <p14:creationId xmlns:p14="http://schemas.microsoft.com/office/powerpoint/2010/main" val="2817292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143"/>
          </a:xfrm>
          <a:prstGeom prst="rect">
            <a:avLst/>
          </a:prstGeom>
        </p:spPr>
      </p:pic>
      <p:sp>
        <p:nvSpPr>
          <p:cNvPr id="2" name="Прямоугольник 1"/>
          <p:cNvSpPr/>
          <p:nvPr/>
        </p:nvSpPr>
        <p:spPr>
          <a:xfrm>
            <a:off x="1371601" y="523701"/>
            <a:ext cx="10324406" cy="4830937"/>
          </a:xfrm>
          <a:prstGeom prst="rect">
            <a:avLst/>
          </a:prstGeom>
        </p:spPr>
        <p:txBody>
          <a:bodyPr wrap="square">
            <a:spAutoFit/>
          </a:bodyPr>
          <a:lstStyle/>
          <a:p>
            <a:pPr algn="just">
              <a:lnSpc>
                <a:spcPct val="150000"/>
              </a:lnSpc>
              <a:spcAft>
                <a:spcPts val="750"/>
              </a:spcAft>
            </a:pPr>
            <a:r>
              <a:rPr lang="ru-RU" sz="28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Вывод</a:t>
            </a:r>
            <a:r>
              <a:rPr lang="ru-RU"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28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50000"/>
              </a:lnSpc>
              <a:spcAft>
                <a:spcPts val="750"/>
              </a:spcAft>
            </a:pPr>
            <a:r>
              <a:rPr lang="ru-RU"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a:t>
            </a: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результате работы над проектом мы пришли к выводу, что каждый человек может многое сделать для сохранения чистоты и экологической обстановки окружающей среды. И нужно для этого всего лишь желание, немного фантазии, минимум инструментов, и получаются замечательные вещи из уже, казалось ненужных предметов. Помните, помогая природе, Вы помогаете себе!</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7453316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TotalTime>
  <Words>502</Words>
  <Application>Microsoft Office PowerPoint</Application>
  <PresentationFormat>Широкоэкранный</PresentationFormat>
  <Paragraphs>59</Paragraphs>
  <Slides>11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11</vt:i4>
      </vt:variant>
    </vt:vector>
  </HeadingPairs>
  <TitlesOfParts>
    <vt:vector size="17" baseType="lpstr">
      <vt:lpstr>Arial</vt:lpstr>
      <vt:lpstr>Arial Black</vt:lpstr>
      <vt:lpstr>Calibri</vt:lpstr>
      <vt:lpstr>Calibri Light</vt:lpstr>
      <vt:lpstr>Times New Roman</vt:lpstr>
      <vt:lpstr>Тема Office</vt:lpstr>
      <vt:lpstr>      Учебно – исследовательская работа  «Вторая жизнь упаковки»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Социологический опрос      Я решил провести социальный опрос среди своих одноклассников и родственников об их отношении ко вторичному использованию упаковки. Что мне удалось выяснить, я отобразил в таблице ниже. Вывод: в результате    социологического   опроса я узнал, что 31 респондент, за разумное отношение ко вторичному использованию мусора человеком, 9 респондентов безразлично относятся к этому вопросу.</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Учебно – исследовательская работа  «Вторая жизнь упаковки»</dc:title>
  <dc:creator>User</dc:creator>
  <cp:lastModifiedBy>User</cp:lastModifiedBy>
  <cp:revision>9</cp:revision>
  <dcterms:created xsi:type="dcterms:W3CDTF">2021-01-31T11:18:59Z</dcterms:created>
  <dcterms:modified xsi:type="dcterms:W3CDTF">2021-01-31T12:32:20Z</dcterms:modified>
</cp:coreProperties>
</file>