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70"/>
  </p:notesMasterIdLst>
  <p:handoutMasterIdLst>
    <p:handoutMasterId r:id="rId71"/>
  </p:handoutMasterIdLst>
  <p:sldIdLst>
    <p:sldId id="256" r:id="rId2"/>
    <p:sldId id="289" r:id="rId3"/>
    <p:sldId id="316" r:id="rId4"/>
    <p:sldId id="317" r:id="rId5"/>
    <p:sldId id="257" r:id="rId6"/>
    <p:sldId id="290" r:id="rId7"/>
    <p:sldId id="258" r:id="rId8"/>
    <p:sldId id="291" r:id="rId9"/>
    <p:sldId id="259" r:id="rId10"/>
    <p:sldId id="292" r:id="rId11"/>
    <p:sldId id="260" r:id="rId12"/>
    <p:sldId id="293" r:id="rId13"/>
    <p:sldId id="261" r:id="rId14"/>
    <p:sldId id="294" r:id="rId15"/>
    <p:sldId id="262" r:id="rId16"/>
    <p:sldId id="295" r:id="rId17"/>
    <p:sldId id="263" r:id="rId18"/>
    <p:sldId id="296" r:id="rId19"/>
    <p:sldId id="264" r:id="rId20"/>
    <p:sldId id="297" r:id="rId21"/>
    <p:sldId id="265" r:id="rId22"/>
    <p:sldId id="298" r:id="rId23"/>
    <p:sldId id="274" r:id="rId24"/>
    <p:sldId id="299" r:id="rId25"/>
    <p:sldId id="266" r:id="rId26"/>
    <p:sldId id="300" r:id="rId27"/>
    <p:sldId id="267" r:id="rId28"/>
    <p:sldId id="301" r:id="rId29"/>
    <p:sldId id="268" r:id="rId30"/>
    <p:sldId id="302" r:id="rId31"/>
    <p:sldId id="269" r:id="rId32"/>
    <p:sldId id="303" r:id="rId33"/>
    <p:sldId id="270" r:id="rId34"/>
    <p:sldId id="304" r:id="rId35"/>
    <p:sldId id="271" r:id="rId36"/>
    <p:sldId id="305" r:id="rId37"/>
    <p:sldId id="272" r:id="rId38"/>
    <p:sldId id="306" r:id="rId39"/>
    <p:sldId id="273" r:id="rId40"/>
    <p:sldId id="307" r:id="rId41"/>
    <p:sldId id="275" r:id="rId42"/>
    <p:sldId id="308" r:id="rId43"/>
    <p:sldId id="276" r:id="rId44"/>
    <p:sldId id="309" r:id="rId45"/>
    <p:sldId id="277" r:id="rId46"/>
    <p:sldId id="310" r:id="rId47"/>
    <p:sldId id="278" r:id="rId48"/>
    <p:sldId id="311" r:id="rId49"/>
    <p:sldId id="279" r:id="rId50"/>
    <p:sldId id="312" r:id="rId51"/>
    <p:sldId id="313" r:id="rId52"/>
    <p:sldId id="280" r:id="rId53"/>
    <p:sldId id="281" r:id="rId54"/>
    <p:sldId id="314" r:id="rId55"/>
    <p:sldId id="282" r:id="rId56"/>
    <p:sldId id="315" r:id="rId57"/>
    <p:sldId id="283" r:id="rId58"/>
    <p:sldId id="318" r:id="rId59"/>
    <p:sldId id="284" r:id="rId60"/>
    <p:sldId id="319" r:id="rId61"/>
    <p:sldId id="285" r:id="rId62"/>
    <p:sldId id="320" r:id="rId63"/>
    <p:sldId id="286" r:id="rId64"/>
    <p:sldId id="321" r:id="rId65"/>
    <p:sldId id="287" r:id="rId66"/>
    <p:sldId id="322" r:id="rId67"/>
    <p:sldId id="288" r:id="rId68"/>
    <p:sldId id="323" r:id="rId69"/>
  </p:sldIdLst>
  <p:sldSz cx="9144000" cy="6858000" type="screen4x3"/>
  <p:notesSz cx="9925050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4" d="100"/>
          <a:sy n="74" d="100"/>
        </p:scale>
        <p:origin x="1734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9780425D-FE0E-C4A5-BB55-BB7C2AD016D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937" cy="3403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AF1971A-0F9E-E32B-5B65-561FDE70D42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20796" y="0"/>
            <a:ext cx="4301937" cy="3403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28081E-6813-4DBA-95C3-3BB89F7F2FC9}" type="datetimeFigureOut">
              <a:rPr lang="ru-RU" smtClean="0"/>
              <a:t>16.11.2025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1C2D506-B3C5-7316-DF56-DA52D1FADCC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457357"/>
            <a:ext cx="4301937" cy="3403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3887882-8133-8223-7ECC-961532B143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20796" y="6457357"/>
            <a:ext cx="4301937" cy="3403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94E526-C21C-4E33-A1B1-3803CE1FF2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3389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0538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1338" y="0"/>
            <a:ext cx="4302125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ECB6FD-3B9B-44CC-91C9-B39A61434A8F}" type="datetimeFigureOut">
              <a:rPr lang="ru-RU" smtClean="0"/>
              <a:t>16.11.2025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3763" y="849313"/>
            <a:ext cx="3057525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188" y="3271838"/>
            <a:ext cx="7940675" cy="2676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0538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1338" y="6456363"/>
            <a:ext cx="4302125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3A353C-B4D4-4C57-9D1D-49A6155A4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479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7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165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2" y="3132290"/>
            <a:ext cx="7175351" cy="1793167"/>
          </a:xfrm>
          <a:effectLst/>
        </p:spPr>
        <p:txBody>
          <a:bodyPr>
            <a:noAutofit/>
          </a:bodyPr>
          <a:lstStyle>
            <a:lvl1pPr marL="480060" indent="-342900" algn="l">
              <a:defRPr sz="40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9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4" y="731521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6" y="2172648"/>
            <a:ext cx="5966666" cy="2423346"/>
          </a:xfrm>
          <a:effectLst/>
        </p:spPr>
        <p:txBody>
          <a:bodyPr anchor="b"/>
          <a:lstStyle>
            <a:lvl1pPr algn="r">
              <a:defRPr sz="345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9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1500">
                <a:solidFill>
                  <a:schemeClr val="tx2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1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1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ctr" defTabSz="685800" rtl="0" eaLnBrk="1" latinLnBrk="0" hangingPunct="1">
              <a:spcBef>
                <a:spcPct val="20000"/>
              </a:spcBef>
              <a:spcAft>
                <a:spcPts val="225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2209802"/>
            <a:ext cx="3636085" cy="1258493"/>
          </a:xfrm>
          <a:effectLst/>
        </p:spPr>
        <p:txBody>
          <a:bodyPr anchor="b">
            <a:noAutofit/>
          </a:bodyPr>
          <a:lstStyle>
            <a:lvl1pPr marL="171450" indent="-171450" algn="l">
              <a:defRPr sz="21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6" y="731520"/>
            <a:ext cx="4017085" cy="4894730"/>
          </a:xfrm>
        </p:spPr>
        <p:txBody>
          <a:bodyPr anchor="ctr"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6" y="3497802"/>
            <a:ext cx="3388660" cy="2139518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37160" indent="-137160">
              <a:buFont typeface="Georgia" pitchFamily="18" charset="0"/>
              <a:buChar char="*"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345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0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2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8E80666-FB37-4B36-9149-507F3B0178E3}" type="datetimeFigureOut">
              <a:rPr lang="en-US" smtClean="0"/>
              <a:pPr/>
              <a:t>11/16/2025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2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2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240030" indent="-240030" algn="r" defTabSz="6858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345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171450" indent="-137160" algn="l" defTabSz="685800" rtl="0" eaLnBrk="1" latinLnBrk="0" hangingPunct="1">
        <a:spcBef>
          <a:spcPct val="20000"/>
        </a:spcBef>
        <a:spcAft>
          <a:spcPts val="225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11480" indent="-137160" algn="l" defTabSz="685800" rtl="0" eaLnBrk="1" latinLnBrk="0" hangingPunct="1">
        <a:spcBef>
          <a:spcPct val="20000"/>
        </a:spcBef>
        <a:spcAft>
          <a:spcPts val="225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17220" indent="-137160" algn="l" defTabSz="685800" rtl="0" eaLnBrk="1" latinLnBrk="0" hangingPunct="1">
        <a:spcBef>
          <a:spcPct val="20000"/>
        </a:spcBef>
        <a:spcAft>
          <a:spcPts val="225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822960" indent="-137160" algn="l" defTabSz="685800" rtl="0" eaLnBrk="1" latinLnBrk="0" hangingPunct="1">
        <a:spcBef>
          <a:spcPct val="20000"/>
        </a:spcBef>
        <a:spcAft>
          <a:spcPts val="225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042416" indent="-137160" algn="l" defTabSz="685800" rtl="0" eaLnBrk="1" latinLnBrk="0" hangingPunct="1">
        <a:spcBef>
          <a:spcPct val="20000"/>
        </a:spcBef>
        <a:spcAft>
          <a:spcPts val="225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248156" indent="-137160" algn="l" defTabSz="685800" rtl="0" eaLnBrk="1" latinLnBrk="0" hangingPunct="1">
        <a:spcBef>
          <a:spcPct val="20000"/>
        </a:spcBef>
        <a:spcAft>
          <a:spcPts val="225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474470" indent="-137160" algn="l" defTabSz="685800" rtl="0" eaLnBrk="1" latinLnBrk="0" hangingPunct="1">
        <a:spcBef>
          <a:spcPct val="20000"/>
        </a:spcBef>
        <a:spcAft>
          <a:spcPts val="225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714500" indent="-137160" algn="l" defTabSz="685800" rtl="0" eaLnBrk="1" latinLnBrk="0" hangingPunct="1">
        <a:spcBef>
          <a:spcPct val="20000"/>
        </a:spcBef>
        <a:spcAft>
          <a:spcPts val="225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940814" indent="-137160" algn="l" defTabSz="685800" rtl="0" eaLnBrk="1" latinLnBrk="0" hangingPunct="1">
        <a:spcBef>
          <a:spcPct val="20000"/>
        </a:spcBef>
        <a:spcAft>
          <a:spcPts val="225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71700" y="3320988"/>
            <a:ext cx="4227758" cy="1188132"/>
          </a:xfrm>
        </p:spPr>
        <p:txBody>
          <a:bodyPr>
            <a:normAutofit/>
          </a:bodyPr>
          <a:lstStyle/>
          <a:p>
            <a:r>
              <a:rPr lang="ru-RU" dirty="0"/>
              <a:t>Алфавит со стихами</a:t>
            </a:r>
          </a:p>
          <a:p>
            <a:r>
              <a:rPr lang="ru-RU" dirty="0"/>
              <a:t>Слова, относящиеся к теме времени </a:t>
            </a:r>
          </a:p>
          <a:p>
            <a:r>
              <a:rPr lang="ru-RU" dirty="0"/>
              <a:t>Времена года, время суток, дни недели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272807" cy="2628291"/>
          </a:xfrm>
        </p:spPr>
        <p:txBody>
          <a:bodyPr/>
          <a:lstStyle/>
          <a:p>
            <a:pPr marL="137160" indent="0">
              <a:buNone/>
            </a:pPr>
            <a:r>
              <a:rPr lang="ru-RU" sz="5400" dirty="0"/>
              <a:t>Азбука</a:t>
            </a:r>
            <a:r>
              <a:rPr lang="ru-RU" sz="3600" dirty="0"/>
              <a:t> понятий, относящихся к теме времени </a:t>
            </a:r>
            <a:br>
              <a:rPr lang="ru-RU" sz="3600" dirty="0"/>
            </a:br>
            <a:r>
              <a:rPr lang="ru-RU" sz="3600" dirty="0"/>
              <a:t>для детей дошкольного возраста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9" y="4077072"/>
            <a:ext cx="1464469" cy="155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099107F-E9CB-8E36-8DF6-A66CD6135C78}"/>
              </a:ext>
            </a:extLst>
          </p:cNvPr>
          <p:cNvSpPr/>
          <p:nvPr/>
        </p:nvSpPr>
        <p:spPr>
          <a:xfrm>
            <a:off x="1871700" y="4941168"/>
            <a:ext cx="3276364" cy="5760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Тарабарова О.П.</a:t>
            </a:r>
          </a:p>
        </p:txBody>
      </p:sp>
    </p:spTree>
    <p:extLst>
      <p:ext uri="{BB962C8B-B14F-4D97-AF65-F5344CB8AC3E}">
        <p14:creationId xmlns:p14="http://schemas.microsoft.com/office/powerpoint/2010/main" val="4035431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2" y="867443"/>
            <a:ext cx="2106233" cy="1188132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Вв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2024844"/>
            <a:ext cx="5508612" cy="3726414"/>
          </a:xfrm>
        </p:spPr>
        <p:txBody>
          <a:bodyPr>
            <a:normAutofit fontScale="92500"/>
          </a:bodyPr>
          <a:lstStyle/>
          <a:p>
            <a:r>
              <a:rPr lang="ru-RU" sz="2400" dirty="0"/>
              <a:t>Выходные дни - это какие?</a:t>
            </a:r>
          </a:p>
          <a:p>
            <a:r>
              <a:rPr lang="ru-RU" sz="2400" dirty="0"/>
              <a:t>Чем выходные в вашей семье отличаются от будней?</a:t>
            </a:r>
          </a:p>
          <a:p>
            <a:r>
              <a:rPr lang="ru-RU" sz="2400" dirty="0"/>
              <a:t>Что именно тебе нравится в выходных днях?</a:t>
            </a:r>
          </a:p>
          <a:p>
            <a:r>
              <a:rPr lang="ru-RU" sz="2400" dirty="0"/>
              <a:t>Воскресенье бывает после какого дня?</a:t>
            </a:r>
          </a:p>
          <a:p>
            <a:r>
              <a:rPr lang="ru-RU" sz="2400" dirty="0"/>
              <a:t>А после воскресения идёт день ....?</a:t>
            </a:r>
          </a:p>
          <a:p>
            <a:r>
              <a:rPr lang="ru-RU" sz="2400" dirty="0"/>
              <a:t>Как называется второй день недели?</a:t>
            </a:r>
          </a:p>
        </p:txBody>
      </p:sp>
    </p:spTree>
    <p:extLst>
      <p:ext uri="{BB962C8B-B14F-4D97-AF65-F5344CB8AC3E}">
        <p14:creationId xmlns:p14="http://schemas.microsoft.com/office/powerpoint/2010/main" val="38466179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2" y="867443"/>
            <a:ext cx="2106233" cy="1188132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Гг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2024844"/>
            <a:ext cx="5706634" cy="4500500"/>
          </a:xfrm>
        </p:spPr>
        <p:txBody>
          <a:bodyPr>
            <a:normAutofit fontScale="92500" lnSpcReduction="20000"/>
          </a:bodyPr>
          <a:lstStyle/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Г</a:t>
            </a:r>
            <a:r>
              <a:rPr lang="ru-RU" sz="2400" dirty="0"/>
              <a:t>од открывает календарь</a:t>
            </a:r>
          </a:p>
          <a:p>
            <a:pPr marL="34290" indent="0">
              <a:buNone/>
            </a:pPr>
            <a:r>
              <a:rPr lang="ru-RU" sz="2400" dirty="0"/>
              <a:t>В нём есть январь, в нём есть февраль</a:t>
            </a:r>
          </a:p>
          <a:p>
            <a:pPr marL="34290" indent="0">
              <a:buNone/>
            </a:pPr>
            <a:r>
              <a:rPr lang="ru-RU" sz="2400" dirty="0"/>
              <a:t>В нем есть и март, апрель и май</a:t>
            </a:r>
          </a:p>
          <a:p>
            <a:pPr marL="34290" indent="0">
              <a:buNone/>
            </a:pPr>
            <a:r>
              <a:rPr lang="ru-RU" sz="2400" dirty="0"/>
              <a:t>Зиму весною завершая</a:t>
            </a:r>
          </a:p>
          <a:p>
            <a:pPr marL="34290" indent="0">
              <a:buNone/>
            </a:pPr>
            <a:r>
              <a:rPr lang="ru-RU" sz="2400" dirty="0"/>
              <a:t>И в нём июнь, июль живет</a:t>
            </a:r>
          </a:p>
          <a:p>
            <a:pPr marL="34290" indent="0">
              <a:buNone/>
            </a:pPr>
            <a:r>
              <a:rPr lang="ru-RU" sz="2400" dirty="0"/>
              <a:t>И август за собой зовет</a:t>
            </a:r>
          </a:p>
          <a:p>
            <a:pPr marL="34290" indent="0">
              <a:buNone/>
            </a:pPr>
            <a:r>
              <a:rPr lang="ru-RU" sz="2400" dirty="0"/>
              <a:t>Сентябрь осень начинает, </a:t>
            </a:r>
          </a:p>
          <a:p>
            <a:pPr marL="34290" indent="0">
              <a:buNone/>
            </a:pPr>
            <a:r>
              <a:rPr lang="ru-RU" sz="2400" dirty="0"/>
              <a:t>А лето красно провожает</a:t>
            </a:r>
          </a:p>
          <a:p>
            <a:pPr marL="34290" indent="0">
              <a:buNone/>
            </a:pPr>
            <a:r>
              <a:rPr lang="ru-RU" sz="2400" dirty="0"/>
              <a:t>Затем октябрь, ноябрь и вот</a:t>
            </a:r>
          </a:p>
          <a:p>
            <a:pPr marL="34290" indent="0">
              <a:buNone/>
            </a:pPr>
            <a:r>
              <a:rPr lang="ru-RU" sz="2400" dirty="0"/>
              <a:t>Опять зима гляди идёт</a:t>
            </a:r>
          </a:p>
          <a:p>
            <a:pPr marL="34290" indent="0">
              <a:buNone/>
            </a:pPr>
            <a:r>
              <a:rPr lang="ru-RU" sz="2400" dirty="0"/>
              <a:t>Ее декабрь начинает</a:t>
            </a:r>
          </a:p>
          <a:p>
            <a:pPr marL="34290" indent="0">
              <a:buNone/>
            </a:pPr>
            <a:r>
              <a:rPr lang="ru-RU" sz="2400" dirty="0"/>
              <a:t>И снова новый </a:t>
            </a:r>
            <a:r>
              <a:rPr lang="ru-RU" sz="2400" b="1" dirty="0">
                <a:solidFill>
                  <a:srgbClr val="FF0000"/>
                </a:solidFill>
              </a:rPr>
              <a:t>г</a:t>
            </a:r>
            <a:r>
              <a:rPr lang="ru-RU" sz="2400" dirty="0"/>
              <a:t>од встречает</a:t>
            </a:r>
          </a:p>
        </p:txBody>
      </p:sp>
    </p:spTree>
    <p:extLst>
      <p:ext uri="{BB962C8B-B14F-4D97-AF65-F5344CB8AC3E}">
        <p14:creationId xmlns:p14="http://schemas.microsoft.com/office/powerpoint/2010/main" val="4738957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2" y="867443"/>
            <a:ext cx="2106233" cy="1188132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Гг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2024844"/>
            <a:ext cx="5634626" cy="4500500"/>
          </a:xfrm>
        </p:spPr>
        <p:txBody>
          <a:bodyPr>
            <a:normAutofit/>
          </a:bodyPr>
          <a:lstStyle/>
          <a:p>
            <a:r>
              <a:rPr lang="ru-RU" sz="1800" dirty="0"/>
              <a:t>Какой сейчас год?</a:t>
            </a:r>
          </a:p>
          <a:p>
            <a:r>
              <a:rPr lang="ru-RU" sz="1800" dirty="0"/>
              <a:t>Почему номер года именно такой?</a:t>
            </a:r>
          </a:p>
          <a:p>
            <a:r>
              <a:rPr lang="ru-RU" sz="1800" dirty="0"/>
              <a:t>Когда начинается календарный год?</a:t>
            </a:r>
          </a:p>
          <a:p>
            <a:r>
              <a:rPr lang="ru-RU" sz="1800" dirty="0"/>
              <a:t>А когда заканчивается?</a:t>
            </a:r>
          </a:p>
          <a:p>
            <a:r>
              <a:rPr lang="ru-RU" sz="1800" dirty="0"/>
              <a:t>Когда начинается твой год?</a:t>
            </a:r>
          </a:p>
          <a:p>
            <a:r>
              <a:rPr lang="ru-RU" sz="1800" dirty="0"/>
              <a:t>Какой праздник празднуется в день начала твоего нового года?</a:t>
            </a:r>
          </a:p>
          <a:p>
            <a:r>
              <a:rPr lang="ru-RU" sz="1800" dirty="0"/>
              <a:t>Сколько времен года ты знаешь? Назови</a:t>
            </a:r>
          </a:p>
        </p:txBody>
      </p:sp>
    </p:spTree>
    <p:extLst>
      <p:ext uri="{BB962C8B-B14F-4D97-AF65-F5344CB8AC3E}">
        <p14:creationId xmlns:p14="http://schemas.microsoft.com/office/powerpoint/2010/main" val="473895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2" y="867443"/>
            <a:ext cx="2106233" cy="1188132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Дд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2024844"/>
            <a:ext cx="5508612" cy="3726414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400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д</a:t>
            </a:r>
            <a:r>
              <a:rPr lang="ru-RU" sz="2400" dirty="0"/>
              <a:t>екаде третьей в </a:t>
            </a:r>
            <a:r>
              <a:rPr lang="ru-RU" sz="2400" b="1" dirty="0">
                <a:solidFill>
                  <a:srgbClr val="FF0000"/>
                </a:solidFill>
              </a:rPr>
              <a:t>Д</a:t>
            </a:r>
            <a:r>
              <a:rPr lang="ru-RU" sz="2400" dirty="0"/>
              <a:t>екабре,</a:t>
            </a:r>
          </a:p>
          <a:p>
            <a:pPr marL="34290" indent="0">
              <a:buNone/>
            </a:pPr>
            <a:r>
              <a:rPr lang="ru-RU" sz="2400" dirty="0"/>
              <a:t>Что зиму начинает </a:t>
            </a:r>
          </a:p>
          <a:p>
            <a:pPr marL="34290" indent="0">
              <a:buNone/>
            </a:pPr>
            <a:r>
              <a:rPr lang="ru-RU" sz="2400" dirty="0"/>
              <a:t>Один есть самый важный </a:t>
            </a:r>
            <a:r>
              <a:rPr lang="ru-RU" sz="2400" b="1" dirty="0">
                <a:solidFill>
                  <a:srgbClr val="FF0000"/>
                </a:solidFill>
              </a:rPr>
              <a:t>д</a:t>
            </a:r>
            <a:r>
              <a:rPr lang="ru-RU" sz="2400" dirty="0"/>
              <a:t>ень</a:t>
            </a:r>
          </a:p>
          <a:p>
            <a:pPr marL="34290" indent="0">
              <a:buNone/>
            </a:pPr>
            <a:r>
              <a:rPr lang="ru-RU" sz="2400" dirty="0"/>
              <a:t>Что каждый отмечает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Д</a:t>
            </a:r>
            <a:r>
              <a:rPr lang="ru-RU" sz="2400" dirty="0"/>
              <a:t>ата важная грядет – </a:t>
            </a:r>
          </a:p>
          <a:p>
            <a:pPr marL="34290" indent="0">
              <a:buNone/>
            </a:pPr>
            <a:r>
              <a:rPr lang="ru-RU" sz="2400" dirty="0"/>
              <a:t>Это </a:t>
            </a:r>
            <a:r>
              <a:rPr lang="ru-RU" sz="2400" b="1" dirty="0">
                <a:solidFill>
                  <a:srgbClr val="FF0000"/>
                </a:solidFill>
              </a:rPr>
              <a:t>д</a:t>
            </a:r>
            <a:r>
              <a:rPr lang="ru-RU" sz="2400" dirty="0"/>
              <a:t>ата - Новый год!</a:t>
            </a:r>
          </a:p>
          <a:p>
            <a:pPr marL="34290" indent="0">
              <a:buNone/>
            </a:pPr>
            <a:r>
              <a:rPr lang="ru-RU" sz="2400" dirty="0"/>
              <a:t>Ночь </a:t>
            </a:r>
            <a:r>
              <a:rPr lang="ru-RU" sz="2400" b="1" dirty="0">
                <a:solidFill>
                  <a:srgbClr val="FF0000"/>
                </a:solidFill>
              </a:rPr>
              <a:t>д</a:t>
            </a:r>
            <a:r>
              <a:rPr lang="ru-RU" sz="2400" dirty="0"/>
              <a:t>линнее бела </a:t>
            </a:r>
            <a:r>
              <a:rPr lang="ru-RU" sz="2400" b="1" dirty="0">
                <a:solidFill>
                  <a:srgbClr val="FF0000"/>
                </a:solidFill>
              </a:rPr>
              <a:t>д</a:t>
            </a:r>
            <a:r>
              <a:rPr lang="ru-RU" sz="2400" dirty="0"/>
              <a:t>ня</a:t>
            </a:r>
          </a:p>
          <a:p>
            <a:pPr marL="34290" indent="0">
              <a:buNone/>
            </a:pPr>
            <a:r>
              <a:rPr lang="ru-RU" sz="2400" dirty="0"/>
              <a:t>Эта новогодняя!</a:t>
            </a:r>
          </a:p>
        </p:txBody>
      </p:sp>
    </p:spTree>
    <p:extLst>
      <p:ext uri="{BB962C8B-B14F-4D97-AF65-F5344CB8AC3E}">
        <p14:creationId xmlns:p14="http://schemas.microsoft.com/office/powerpoint/2010/main" val="26651077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2" y="867443"/>
            <a:ext cx="2106233" cy="1188132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Дд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2024844"/>
            <a:ext cx="5706634" cy="4212468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Когда начинается день?</a:t>
            </a:r>
          </a:p>
          <a:p>
            <a:r>
              <a:rPr lang="ru-RU" sz="2400" dirty="0"/>
              <a:t>Что наступает когда день заканчивается?</a:t>
            </a:r>
          </a:p>
          <a:p>
            <a:r>
              <a:rPr lang="ru-RU" sz="2400" dirty="0"/>
              <a:t>Что обычно бывает до того момента, пока наступит день?</a:t>
            </a:r>
          </a:p>
          <a:p>
            <a:r>
              <a:rPr lang="ru-RU" sz="2400" dirty="0"/>
              <a:t>Чего бы тебе хотелось делать каждый день?</a:t>
            </a:r>
          </a:p>
          <a:p>
            <a:r>
              <a:rPr lang="ru-RU" sz="2400" dirty="0"/>
              <a:t>А если бы этот день был в декабре, чем бы тогда хотелось заняться?</a:t>
            </a:r>
          </a:p>
          <a:p>
            <a:r>
              <a:rPr lang="ru-RU" sz="2400" dirty="0"/>
              <a:t>Декабрь это какое время года?</a:t>
            </a:r>
          </a:p>
        </p:txBody>
      </p:sp>
    </p:spTree>
    <p:extLst>
      <p:ext uri="{BB962C8B-B14F-4D97-AF65-F5344CB8AC3E}">
        <p14:creationId xmlns:p14="http://schemas.microsoft.com/office/powerpoint/2010/main" val="26651077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1" y="867442"/>
            <a:ext cx="3779253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Ее, </a:t>
            </a: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Ёё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2024844"/>
            <a:ext cx="5562618" cy="3240360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Загадка: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Е</a:t>
            </a:r>
            <a:r>
              <a:rPr lang="ru-RU" sz="2400" dirty="0"/>
              <a:t>жедневно ждём Его ёлку зажигая</a:t>
            </a:r>
          </a:p>
          <a:p>
            <a:pPr marL="34290" indent="0">
              <a:buNone/>
            </a:pPr>
            <a:r>
              <a:rPr lang="ru-RU" sz="2400" dirty="0"/>
              <a:t>Ждём когда же он придет, желания исполняя (Новый год)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Е</a:t>
            </a:r>
            <a:r>
              <a:rPr lang="ru-RU" sz="2400" dirty="0"/>
              <a:t>щ</a:t>
            </a:r>
            <a:r>
              <a:rPr lang="ru-RU" sz="2400" b="1" dirty="0">
                <a:solidFill>
                  <a:srgbClr val="FF0000"/>
                </a:solidFill>
              </a:rPr>
              <a:t>ё</a:t>
            </a:r>
            <a:r>
              <a:rPr lang="ru-RU" sz="2400" dirty="0"/>
              <a:t> как в жизни волшебства</a:t>
            </a:r>
          </a:p>
          <a:p>
            <a:pPr marL="34290" indent="0">
              <a:buNone/>
            </a:pPr>
            <a:r>
              <a:rPr lang="ru-RU" sz="2400" dirty="0"/>
              <a:t>Мы ждем конечно Рождества!</a:t>
            </a:r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9438612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1" y="867442"/>
            <a:ext cx="3779253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Ее, </a:t>
            </a: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Ёё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2024844"/>
            <a:ext cx="5562618" cy="3240360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400" dirty="0"/>
              <a:t>*Ещё это плюс или минус? То есть ещё прибавляет или убавляет?</a:t>
            </a:r>
          </a:p>
          <a:p>
            <a:pPr marL="34290" indent="0">
              <a:buNone/>
            </a:pPr>
            <a:r>
              <a:rPr lang="ru-RU" sz="2400" dirty="0"/>
              <a:t>*Ежедневно – это как?</a:t>
            </a:r>
          </a:p>
          <a:p>
            <a:pPr marL="34290" indent="0">
              <a:buNone/>
            </a:pPr>
            <a:r>
              <a:rPr lang="ru-RU" sz="2400" dirty="0"/>
              <a:t>*Что ещё бывает еже?...</a:t>
            </a:r>
          </a:p>
          <a:p>
            <a:pPr marL="34290" indent="0">
              <a:buNone/>
            </a:pPr>
            <a:r>
              <a:rPr lang="ru-RU" sz="2400" dirty="0"/>
              <a:t>Ежесекундно, ежеминутно, ежегодно, ежемесячно….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943861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2646446" cy="1265414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Жж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979712" y="2024844"/>
            <a:ext cx="5616624" cy="3456384"/>
          </a:xfrm>
        </p:spPr>
        <p:txBody>
          <a:bodyPr>
            <a:normAutofit lnSpcReduction="10000"/>
          </a:bodyPr>
          <a:lstStyle/>
          <a:p>
            <a:pPr marL="34290" indent="0">
              <a:buNone/>
            </a:pPr>
            <a:r>
              <a:rPr lang="ru-RU" sz="2400" dirty="0"/>
              <a:t>Время </a:t>
            </a:r>
            <a:r>
              <a:rPr lang="ru-RU" sz="2400" b="1" dirty="0">
                <a:solidFill>
                  <a:srgbClr val="FF0000"/>
                </a:solidFill>
              </a:rPr>
              <a:t>Ж</a:t>
            </a:r>
            <a:r>
              <a:rPr lang="ru-RU" sz="2400" dirty="0"/>
              <a:t>изни быстротечно</a:t>
            </a:r>
          </a:p>
          <a:p>
            <a:pPr marL="34290" indent="0">
              <a:buNone/>
            </a:pPr>
            <a:r>
              <a:rPr lang="ru-RU" sz="2400" dirty="0"/>
              <a:t>Хоть живёт Душа в ней вечно</a:t>
            </a:r>
          </a:p>
          <a:p>
            <a:pPr marL="34290" indent="0">
              <a:buNone/>
            </a:pPr>
            <a:r>
              <a:rPr lang="ru-RU" sz="2400" dirty="0"/>
              <a:t>Надо много что успеть</a:t>
            </a:r>
          </a:p>
          <a:p>
            <a:pPr marL="34290" indent="0">
              <a:buNone/>
            </a:pPr>
            <a:r>
              <a:rPr lang="ru-RU" sz="2400" dirty="0"/>
              <a:t>Чтоб потом не сожалеть</a:t>
            </a:r>
          </a:p>
          <a:p>
            <a:pPr marL="34290" indent="0">
              <a:buNone/>
            </a:pPr>
            <a:r>
              <a:rPr lang="ru-RU" sz="2400" dirty="0"/>
              <a:t>Говорят Бог тем даёт</a:t>
            </a:r>
          </a:p>
          <a:p>
            <a:pPr marL="34290" indent="0">
              <a:buNone/>
            </a:pPr>
            <a:r>
              <a:rPr lang="ru-RU" sz="2400" dirty="0"/>
              <a:t>Рано, кто свой сон прервёт</a:t>
            </a:r>
          </a:p>
          <a:p>
            <a:pPr marL="34290" indent="0">
              <a:buNone/>
            </a:pPr>
            <a:r>
              <a:rPr lang="ru-RU" sz="2400" dirty="0"/>
              <a:t>«</a:t>
            </a:r>
            <a:r>
              <a:rPr lang="ru-RU" sz="2400" b="1" dirty="0">
                <a:solidFill>
                  <a:srgbClr val="FF0000"/>
                </a:solidFill>
              </a:rPr>
              <a:t>Ж</a:t>
            </a:r>
            <a:r>
              <a:rPr lang="ru-RU" sz="2400" dirty="0"/>
              <a:t>аворонком» тот зовётся</a:t>
            </a:r>
          </a:p>
          <a:p>
            <a:pPr marL="34290" indent="0">
              <a:buNone/>
            </a:pPr>
            <a:r>
              <a:rPr lang="ru-RU" sz="2400" dirty="0"/>
              <a:t>И встаёт, встречая солнце!</a:t>
            </a:r>
          </a:p>
          <a:p>
            <a:pPr marL="34290" indent="0">
              <a:buNone/>
            </a:pPr>
            <a:endParaRPr lang="ru-RU" sz="2400" dirty="0"/>
          </a:p>
          <a:p>
            <a:pPr marL="34290" indent="0">
              <a:buNone/>
            </a:pPr>
            <a:endParaRPr lang="ru-RU" sz="2400" dirty="0"/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8941554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2646446" cy="1265414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Жж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979712" y="2024844"/>
            <a:ext cx="5616624" cy="3456384"/>
          </a:xfrm>
        </p:spPr>
        <p:txBody>
          <a:bodyPr>
            <a:normAutofit/>
          </a:bodyPr>
          <a:lstStyle/>
          <a:p>
            <a:r>
              <a:rPr lang="ru-RU" sz="2400" dirty="0"/>
              <a:t>Когда жизнь бежит быстро?</a:t>
            </a:r>
          </a:p>
          <a:p>
            <a:r>
              <a:rPr lang="ru-RU" sz="2400" dirty="0"/>
              <a:t>Когда жизнь тянется медленно?</a:t>
            </a:r>
          </a:p>
          <a:p>
            <a:r>
              <a:rPr lang="ru-RU" sz="2400" dirty="0"/>
              <a:t>Когда тебе хочется остановить моменты жизни, чтобы они побыли подольше?</a:t>
            </a:r>
          </a:p>
          <a:p>
            <a:r>
              <a:rPr lang="ru-RU" sz="2400" dirty="0"/>
              <a:t>Какие моменты ты бы выбросил из времени жизни?</a:t>
            </a:r>
          </a:p>
          <a:p>
            <a:r>
              <a:rPr lang="ru-RU" sz="2400" dirty="0"/>
              <a:t>Кто такой «жаворонок»?</a:t>
            </a:r>
          </a:p>
          <a:p>
            <a:pPr marL="34290" indent="0">
              <a:buNone/>
            </a:pPr>
            <a:endParaRPr lang="ru-RU" sz="2400" dirty="0"/>
          </a:p>
          <a:p>
            <a:pPr marL="34290" indent="0">
              <a:buNone/>
            </a:pPr>
            <a:endParaRPr lang="ru-RU" sz="2400" dirty="0"/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8941554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Зз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2024844"/>
            <a:ext cx="5634626" cy="4356484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З</a:t>
            </a:r>
            <a:r>
              <a:rPr lang="ru-RU" sz="2400" dirty="0"/>
              <a:t>автра начнется </a:t>
            </a:r>
            <a:r>
              <a:rPr lang="ru-RU" sz="2400" b="1" dirty="0">
                <a:solidFill>
                  <a:srgbClr val="FF0000"/>
                </a:solidFill>
              </a:rPr>
              <a:t>з</a:t>
            </a:r>
            <a:r>
              <a:rPr lang="ru-RU" sz="2400" dirty="0"/>
              <a:t>има, а затем</a:t>
            </a:r>
          </a:p>
          <a:p>
            <a:pPr marL="34290" indent="0">
              <a:buNone/>
            </a:pPr>
            <a:r>
              <a:rPr lang="ru-RU" sz="2400" dirty="0"/>
              <a:t>Сменится вновь весною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З</a:t>
            </a:r>
            <a:r>
              <a:rPr lang="ru-RU" sz="2400" dirty="0"/>
              <a:t>агодя будем готовится к ней -</a:t>
            </a:r>
          </a:p>
          <a:p>
            <a:pPr marL="34290" indent="0">
              <a:buNone/>
            </a:pPr>
            <a:r>
              <a:rPr lang="ru-RU" sz="2400" dirty="0"/>
              <a:t>Лето пришлет за собою</a:t>
            </a:r>
          </a:p>
          <a:p>
            <a:pPr marL="34290" indent="0">
              <a:buNone/>
            </a:pPr>
            <a:r>
              <a:rPr lang="ru-RU" sz="2400" dirty="0"/>
              <a:t>Встретим тогда мы багряный </a:t>
            </a:r>
            <a:r>
              <a:rPr lang="ru-RU" sz="2400" b="1" dirty="0">
                <a:solidFill>
                  <a:srgbClr val="FF0000"/>
                </a:solidFill>
              </a:rPr>
              <a:t>з</a:t>
            </a:r>
            <a:r>
              <a:rPr lang="ru-RU" sz="2400" dirty="0"/>
              <a:t>акат</a:t>
            </a:r>
          </a:p>
          <a:p>
            <a:pPr marL="34290" indent="0">
              <a:buNone/>
            </a:pPr>
            <a:r>
              <a:rPr lang="ru-RU" sz="2400" b="1" dirty="0" err="1">
                <a:solidFill>
                  <a:srgbClr val="FF0000"/>
                </a:solidFill>
              </a:rPr>
              <a:t>З</a:t>
            </a:r>
            <a:r>
              <a:rPr lang="ru-RU" sz="2400" dirty="0" err="1"/>
              <a:t>аполночь</a:t>
            </a:r>
            <a:r>
              <a:rPr lang="ru-RU" sz="2400" dirty="0"/>
              <a:t> будем смотреть звездопад</a:t>
            </a:r>
          </a:p>
          <a:p>
            <a:pPr marL="34290" indent="0">
              <a:buNone/>
            </a:pPr>
            <a:r>
              <a:rPr lang="ru-RU" sz="2400" dirty="0"/>
              <a:t>За самой высокой горою</a:t>
            </a:r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459330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71700" y="3320988"/>
            <a:ext cx="4227758" cy="1188132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836712"/>
            <a:ext cx="7632848" cy="5544616"/>
          </a:xfrm>
        </p:spPr>
        <p:txBody>
          <a:bodyPr/>
          <a:lstStyle/>
          <a:p>
            <a:r>
              <a:rPr lang="ru-RU" sz="825" dirty="0"/>
              <a:t>Представление и приветствие:</a:t>
            </a:r>
            <a:br>
              <a:rPr lang="ru-RU" sz="825" dirty="0"/>
            </a:br>
            <a:r>
              <a:rPr lang="ru-RU" dirty="0"/>
              <a:t>Здравствуйте, ребята! Меня </a:t>
            </a:r>
            <a:br>
              <a:rPr lang="ru-RU" dirty="0"/>
            </a:br>
            <a:r>
              <a:rPr lang="ru-RU" dirty="0"/>
              <a:t>зовут </a:t>
            </a:r>
            <a:r>
              <a:rPr lang="ru-RU" dirty="0" err="1"/>
              <a:t>Тёка</a:t>
            </a:r>
            <a:r>
              <a:rPr lang="ru-RU" dirty="0"/>
              <a:t>, </a:t>
            </a:r>
            <a:r>
              <a:rPr lang="ru-RU" sz="2100" dirty="0" err="1"/>
              <a:t>Тёка</a:t>
            </a:r>
            <a:r>
              <a:rPr lang="ru-RU" sz="2100" dirty="0"/>
              <a:t> </a:t>
            </a:r>
            <a:r>
              <a:rPr lang="ru-RU" sz="2100" dirty="0" err="1"/>
              <a:t>Временьков</a:t>
            </a:r>
            <a:r>
              <a:rPr lang="ru-RU" sz="2100" dirty="0"/>
              <a:t>.</a:t>
            </a:r>
            <a:br>
              <a:rPr lang="ru-RU" sz="2100" dirty="0"/>
            </a:br>
            <a:r>
              <a:rPr lang="ru-RU" sz="2100" b="0" dirty="0"/>
              <a:t>Я</a:t>
            </a:r>
            <a:r>
              <a:rPr lang="ru-RU" sz="1500" b="0" dirty="0"/>
              <a:t> уже учусь в школе...</a:t>
            </a:r>
            <a:br>
              <a:rPr lang="ru-RU" sz="1500" b="0" dirty="0"/>
            </a:br>
            <a:r>
              <a:rPr lang="ru-RU" sz="1500" b="0" dirty="0"/>
              <a:t>Оказывается, когда я был помладше я часто путал слова, обозначающие время...</a:t>
            </a:r>
            <a:br>
              <a:rPr lang="ru-RU" sz="1500" b="0" dirty="0"/>
            </a:br>
            <a:r>
              <a:rPr lang="ru-RU" sz="1500" b="0" dirty="0"/>
              <a:t>Теперь с этим всё в порядке у меня, а как у вас?</a:t>
            </a:r>
            <a:br>
              <a:rPr lang="ru-RU" sz="1500" b="0" dirty="0"/>
            </a:br>
            <a:r>
              <a:rPr lang="ru-RU" sz="1500" b="0" dirty="0"/>
              <a:t>Давайте выясним вместе...</a:t>
            </a:r>
            <a:br>
              <a:rPr lang="ru-RU" sz="1500" b="0" dirty="0"/>
            </a:br>
            <a:r>
              <a:rPr lang="ru-RU" sz="1500" b="0" dirty="0"/>
              <a:t>Я буду задавать вопросы, а вы отвечайте всё, что вы думайте. Ваши родители придут на помощь и подскажут верные </a:t>
            </a:r>
            <a:r>
              <a:rPr lang="ru-RU" sz="1500" b="0" dirty="0" err="1"/>
              <a:t>ответы...хотя</a:t>
            </a:r>
            <a:r>
              <a:rPr lang="ru-RU" sz="1500" b="0" dirty="0"/>
              <a:t> уверен, вы все ответы знаете сами.</a:t>
            </a:r>
            <a:br>
              <a:rPr lang="ru-RU" sz="2100" b="0" dirty="0"/>
            </a:br>
            <a:endParaRPr lang="ru-RU" sz="2100" dirty="0"/>
          </a:p>
        </p:txBody>
      </p:sp>
      <p:pic>
        <p:nvPicPr>
          <p:cNvPr id="4" name="Рисунок 3" descr="desenhos-escola-lápis-estudantes-pintar-colorir-imprimir-clipart-livro-=livros-material-escolar (69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6296" y="1196752"/>
            <a:ext cx="1557992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4310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Зз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03648" y="2078850"/>
            <a:ext cx="6984776" cy="4446494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/>
              <a:t>Завтра когда-нибудь наступает?</a:t>
            </a:r>
          </a:p>
          <a:p>
            <a:r>
              <a:rPr lang="ru-RU" sz="2400" dirty="0"/>
              <a:t>Во что превращается завтра, когда наступает его черёд?</a:t>
            </a:r>
          </a:p>
          <a:p>
            <a:r>
              <a:rPr lang="ru-RU" sz="2400" dirty="0"/>
              <a:t>Есть ли обещания, которые родители обещали сделать завтра, но так и не сделали?</a:t>
            </a:r>
          </a:p>
          <a:p>
            <a:r>
              <a:rPr lang="ru-RU" sz="2400" dirty="0"/>
              <a:t>Есть ли обещания, которые ты обещал сделать завтра, но так и не сделал?</a:t>
            </a:r>
          </a:p>
          <a:p>
            <a:r>
              <a:rPr lang="ru-RU" sz="2400" dirty="0"/>
              <a:t>Почему так происходит как ты думаешь?</a:t>
            </a:r>
          </a:p>
          <a:p>
            <a:r>
              <a:rPr lang="ru-RU" sz="2400" dirty="0"/>
              <a:t>Следует ли записывать обещания?</a:t>
            </a:r>
          </a:p>
          <a:p>
            <a:r>
              <a:rPr lang="ru-RU" sz="2400" dirty="0"/>
              <a:t>Чем хороша зима? Что тебе нравится в зиме больше всего?</a:t>
            </a:r>
          </a:p>
          <a:p>
            <a:r>
              <a:rPr lang="ru-RU" sz="2400" dirty="0"/>
              <a:t>Что обозначает слово «Загодя»? </a:t>
            </a:r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4593300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Ии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1916832"/>
            <a:ext cx="5562618" cy="3240360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400" dirty="0"/>
              <a:t>Месяцы </a:t>
            </a:r>
            <a:r>
              <a:rPr lang="ru-RU" sz="2400" b="1" dirty="0">
                <a:solidFill>
                  <a:srgbClr val="FF0000"/>
                </a:solidFill>
              </a:rPr>
              <a:t>И</a:t>
            </a:r>
            <a:r>
              <a:rPr lang="ru-RU" sz="2400" dirty="0"/>
              <a:t>юнь, </a:t>
            </a:r>
            <a:r>
              <a:rPr lang="ru-RU" sz="2400" b="1" dirty="0">
                <a:solidFill>
                  <a:srgbClr val="FF0000"/>
                </a:solidFill>
              </a:rPr>
              <a:t>И</a:t>
            </a:r>
            <a:r>
              <a:rPr lang="ru-RU" sz="2400" dirty="0"/>
              <a:t>юль лето начинают</a:t>
            </a:r>
          </a:p>
          <a:p>
            <a:pPr marL="34290" indent="0">
              <a:buNone/>
            </a:pPr>
            <a:r>
              <a:rPr lang="ru-RU" sz="2400" dirty="0"/>
              <a:t>Ягодами вкусными корзинки наполняют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И</a:t>
            </a:r>
            <a:r>
              <a:rPr lang="ru-RU" sz="2400" dirty="0"/>
              <a:t>ногда бывает грустно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И</a:t>
            </a:r>
            <a:r>
              <a:rPr lang="ru-RU" sz="2400" dirty="0"/>
              <a:t>зредка идут дожди</a:t>
            </a:r>
          </a:p>
          <a:p>
            <a:pPr marL="34290" indent="0">
              <a:buNone/>
            </a:pPr>
            <a:r>
              <a:rPr lang="ru-RU" sz="2400" dirty="0"/>
              <a:t>В идеале светит солнце</a:t>
            </a:r>
          </a:p>
          <a:p>
            <a:pPr marL="34290" indent="0">
              <a:buNone/>
            </a:pPr>
            <a:r>
              <a:rPr lang="ru-RU" sz="2400" dirty="0"/>
              <a:t>Весело проводим дни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4369387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Ии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1916832"/>
            <a:ext cx="5562618" cy="3240360"/>
          </a:xfrm>
        </p:spPr>
        <p:txBody>
          <a:bodyPr>
            <a:normAutofit/>
          </a:bodyPr>
          <a:lstStyle/>
          <a:p>
            <a:r>
              <a:rPr lang="ru-RU" sz="2400" dirty="0"/>
              <a:t>Июнь это месяц какого времени года?</a:t>
            </a:r>
          </a:p>
          <a:p>
            <a:r>
              <a:rPr lang="ru-RU" sz="2400" dirty="0"/>
              <a:t>Чем он отличается от других?</a:t>
            </a:r>
          </a:p>
          <a:p>
            <a:r>
              <a:rPr lang="ru-RU" sz="2400" dirty="0"/>
              <a:t>А июль бывает в какое время года?</a:t>
            </a:r>
          </a:p>
          <a:p>
            <a:r>
              <a:rPr lang="ru-RU" sz="2400" dirty="0"/>
              <a:t>Чем тебе запоминался июль?</a:t>
            </a:r>
          </a:p>
          <a:p>
            <a:r>
              <a:rPr lang="ru-RU" sz="2400" dirty="0"/>
              <a:t>Иногда это когда?</a:t>
            </a:r>
          </a:p>
          <a:p>
            <a:r>
              <a:rPr lang="ru-RU" sz="2400" dirty="0"/>
              <a:t>«Изредка» что значит это слово?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4369387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Йй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1916832"/>
            <a:ext cx="5562618" cy="3240360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400" dirty="0"/>
              <a:t>Месяц ма</a:t>
            </a:r>
            <a:r>
              <a:rPr lang="ru-RU" sz="2400" b="1" dirty="0">
                <a:solidFill>
                  <a:srgbClr val="FF0000"/>
                </a:solidFill>
              </a:rPr>
              <a:t>й</a:t>
            </a:r>
            <a:r>
              <a:rPr lang="ru-RU" sz="2400" dirty="0"/>
              <a:t> такой один</a:t>
            </a:r>
          </a:p>
          <a:p>
            <a:pPr marL="34290" indent="0">
              <a:buNone/>
            </a:pPr>
            <a:r>
              <a:rPr lang="ru-RU" sz="2400" dirty="0"/>
              <a:t>Он с </a:t>
            </a:r>
            <a:r>
              <a:rPr lang="ru-RU" sz="2400" b="1" dirty="0" err="1">
                <a:solidFill>
                  <a:srgbClr val="FF0000"/>
                </a:solidFill>
              </a:rPr>
              <a:t>й</a:t>
            </a:r>
            <a:r>
              <a:rPr lang="ru-RU" sz="2400" dirty="0"/>
              <a:t> на конце</a:t>
            </a:r>
          </a:p>
          <a:p>
            <a:pPr marL="34290" indent="0">
              <a:buNone/>
            </a:pPr>
            <a:r>
              <a:rPr lang="ru-RU" sz="2400" dirty="0"/>
              <a:t>Весь в одежде из цветов</a:t>
            </a:r>
          </a:p>
          <a:p>
            <a:pPr marL="34290" indent="0">
              <a:buNone/>
            </a:pPr>
            <a:r>
              <a:rPr lang="ru-RU" sz="2400" dirty="0"/>
              <a:t>И в </a:t>
            </a:r>
            <a:r>
              <a:rPr lang="ru-RU" sz="2400" dirty="0" err="1"/>
              <a:t>сереневом</a:t>
            </a:r>
            <a:r>
              <a:rPr lang="ru-RU" sz="2400" dirty="0"/>
              <a:t> венце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4369387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Йй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1916832"/>
            <a:ext cx="6210690" cy="4680520"/>
          </a:xfrm>
        </p:spPr>
        <p:txBody>
          <a:bodyPr>
            <a:normAutofit/>
          </a:bodyPr>
          <a:lstStyle/>
          <a:p>
            <a:r>
              <a:rPr lang="ru-RU" sz="2400" dirty="0"/>
              <a:t>Май это месяц каких цветов?</a:t>
            </a:r>
          </a:p>
          <a:p>
            <a:r>
              <a:rPr lang="ru-RU" sz="2400" dirty="0"/>
              <a:t>Что обычно делают в мае?</a:t>
            </a:r>
          </a:p>
          <a:p>
            <a:r>
              <a:rPr lang="ru-RU" sz="2400" dirty="0"/>
              <a:t>Какие праздники отмечает твоя семья в этом месяце? Расскажи, что ты о них знаешь?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4369387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Кк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1916832"/>
            <a:ext cx="5562618" cy="3510390"/>
          </a:xfrm>
        </p:spPr>
        <p:txBody>
          <a:bodyPr>
            <a:normAutofit lnSpcReduction="10000"/>
          </a:bodyPr>
          <a:lstStyle/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К</a:t>
            </a:r>
            <a:r>
              <a:rPr lang="ru-RU" sz="2400" dirty="0"/>
              <a:t>огда закончится </a:t>
            </a:r>
            <a:r>
              <a:rPr lang="ru-RU" sz="2400" b="1" dirty="0">
                <a:solidFill>
                  <a:srgbClr val="FF0000"/>
                </a:solidFill>
              </a:rPr>
              <a:t>к</a:t>
            </a:r>
            <a:r>
              <a:rPr lang="ru-RU" sz="2400" dirty="0"/>
              <a:t>вартал?</a:t>
            </a:r>
          </a:p>
          <a:p>
            <a:pPr marL="34290" indent="0">
              <a:buNone/>
            </a:pPr>
            <a:r>
              <a:rPr lang="ru-RU" sz="2400" dirty="0"/>
              <a:t>Уже я спрашивать устал</a:t>
            </a:r>
          </a:p>
          <a:p>
            <a:pPr marL="34290" indent="0">
              <a:buNone/>
            </a:pPr>
            <a:r>
              <a:rPr lang="ru-RU" sz="2400" dirty="0"/>
              <a:t>И </a:t>
            </a:r>
            <a:r>
              <a:rPr lang="ru-RU" sz="2400" b="1" dirty="0">
                <a:solidFill>
                  <a:srgbClr val="FF0000"/>
                </a:solidFill>
              </a:rPr>
              <a:t>к</a:t>
            </a:r>
            <a:r>
              <a:rPr lang="ru-RU" sz="2400" dirty="0"/>
              <a:t>алендарь я всё листал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К</a:t>
            </a:r>
            <a:r>
              <a:rPr lang="ru-RU" sz="2400" dirty="0"/>
              <a:t>аникул ждал, я очень ждал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К</a:t>
            </a:r>
            <a:r>
              <a:rPr lang="ru-RU" sz="2400" dirty="0"/>
              <a:t>ак раз мне кто-то подсказал</a:t>
            </a:r>
          </a:p>
          <a:p>
            <a:pPr marL="34290" indent="0">
              <a:buNone/>
            </a:pPr>
            <a:r>
              <a:rPr lang="ru-RU" sz="2400" dirty="0"/>
              <a:t>(Как только ждать я перестал)</a:t>
            </a:r>
          </a:p>
          <a:p>
            <a:pPr marL="34290" indent="0">
              <a:buNone/>
            </a:pPr>
            <a:r>
              <a:rPr lang="ru-RU" sz="2400" dirty="0"/>
              <a:t>Что вот уже </a:t>
            </a:r>
            <a:r>
              <a:rPr lang="ru-RU" sz="2400" b="1" dirty="0">
                <a:solidFill>
                  <a:srgbClr val="FF0000"/>
                </a:solidFill>
              </a:rPr>
              <a:t>к</a:t>
            </a:r>
            <a:r>
              <a:rPr lang="ru-RU" sz="2400" dirty="0"/>
              <a:t>анун настал -</a:t>
            </a:r>
          </a:p>
          <a:p>
            <a:pPr marL="34290" indent="0">
              <a:buNone/>
            </a:pPr>
            <a:r>
              <a:rPr lang="ru-RU" sz="2400" dirty="0"/>
              <a:t>На завтра в школу я не встал</a:t>
            </a:r>
          </a:p>
          <a:p>
            <a:pPr marL="34290" indent="0">
              <a:buNone/>
            </a:pPr>
            <a:endParaRPr lang="ru-RU" sz="2400" dirty="0"/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8942707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Кк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916832"/>
            <a:ext cx="7704856" cy="4824536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Что такое календарь?</a:t>
            </a:r>
          </a:p>
          <a:p>
            <a:r>
              <a:rPr lang="ru-RU" sz="2400" dirty="0"/>
              <a:t>У вас в доме есть календарь?</a:t>
            </a:r>
          </a:p>
          <a:p>
            <a:r>
              <a:rPr lang="ru-RU" sz="2400" dirty="0"/>
              <a:t>Как ты узнаешь какой день сегодня?</a:t>
            </a:r>
          </a:p>
          <a:p>
            <a:r>
              <a:rPr lang="ru-RU" sz="2400" dirty="0"/>
              <a:t>Можешь ли ты по календарю определить день недели, </a:t>
            </a:r>
            <a:r>
              <a:rPr lang="ru-RU" sz="2400" dirty="0" err="1"/>
              <a:t>напрмер</a:t>
            </a:r>
            <a:r>
              <a:rPr lang="ru-RU" sz="2400" dirty="0"/>
              <a:t> понедельник?</a:t>
            </a:r>
          </a:p>
          <a:p>
            <a:r>
              <a:rPr lang="ru-RU" sz="2400" dirty="0"/>
              <a:t>Что такое каникулы? У тебя бывают каникулы?</a:t>
            </a:r>
          </a:p>
          <a:p>
            <a:r>
              <a:rPr lang="ru-RU" sz="2400" dirty="0"/>
              <a:t>Как ты думаешь каникулы бывают у всех?</a:t>
            </a:r>
          </a:p>
          <a:p>
            <a:r>
              <a:rPr lang="ru-RU" sz="2400" dirty="0"/>
              <a:t>Почему у некоторых детей не бывает каникул? Даже в свободное от школы время они тренируются или бывают на гастролях? Хорошо это для ребят или плохо? Как ты думаешь, интересно и без каникул или нет? Объясни свой выбор</a:t>
            </a:r>
          </a:p>
          <a:p>
            <a:pPr marL="34290" indent="0">
              <a:buNone/>
            </a:pPr>
            <a:endParaRPr lang="ru-RU" sz="2400" dirty="0"/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8942707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Лл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1916832"/>
            <a:ext cx="5562618" cy="3510390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Л</a:t>
            </a:r>
            <a:r>
              <a:rPr lang="ru-RU" sz="2400" dirty="0"/>
              <a:t>ето три месяца идет</a:t>
            </a:r>
          </a:p>
          <a:p>
            <a:pPr marL="34290" indent="0">
              <a:buNone/>
            </a:pPr>
            <a:r>
              <a:rPr lang="ru-RU" sz="2400" dirty="0"/>
              <a:t>Июнь, июль и август завершает</a:t>
            </a:r>
          </a:p>
          <a:p>
            <a:pPr marL="34290" indent="0">
              <a:buNone/>
            </a:pPr>
            <a:r>
              <a:rPr lang="ru-RU" sz="2400" dirty="0"/>
              <a:t>Затем уж осень настает, </a:t>
            </a:r>
          </a:p>
          <a:p>
            <a:pPr marL="34290" indent="0">
              <a:buNone/>
            </a:pPr>
            <a:r>
              <a:rPr lang="ru-RU" sz="2400" dirty="0"/>
              <a:t>А </a:t>
            </a:r>
            <a:r>
              <a:rPr lang="ru-RU" sz="2400" b="1" dirty="0">
                <a:solidFill>
                  <a:srgbClr val="FF0000"/>
                </a:solidFill>
              </a:rPr>
              <a:t>л</a:t>
            </a:r>
            <a:r>
              <a:rPr lang="ru-RU" sz="2400" dirty="0"/>
              <a:t>ето ей и место уступает</a:t>
            </a:r>
          </a:p>
          <a:p>
            <a:pPr marL="34290" indent="0">
              <a:buNone/>
            </a:pPr>
            <a:endParaRPr lang="ru-RU" sz="2400" dirty="0"/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5182503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Лл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85749" y="1916832"/>
            <a:ext cx="7246691" cy="4608512"/>
          </a:xfrm>
        </p:spPr>
        <p:txBody>
          <a:bodyPr>
            <a:normAutofit/>
          </a:bodyPr>
          <a:lstStyle/>
          <a:p>
            <a:r>
              <a:rPr lang="ru-RU" sz="2400" dirty="0"/>
              <a:t>Какое твоё любимое время года?</a:t>
            </a:r>
          </a:p>
          <a:p>
            <a:r>
              <a:rPr lang="ru-RU" sz="2400" dirty="0"/>
              <a:t>Чем отличаются времена года друг от друга?</a:t>
            </a:r>
          </a:p>
          <a:p>
            <a:r>
              <a:rPr lang="ru-RU" sz="2400" dirty="0"/>
              <a:t>Чем отличается лето от других времен года? </a:t>
            </a:r>
          </a:p>
          <a:p>
            <a:r>
              <a:rPr lang="ru-RU" sz="2400" dirty="0"/>
              <a:t>Как бы тебе хотелось проводить своё лето?</a:t>
            </a:r>
          </a:p>
          <a:p>
            <a:r>
              <a:rPr lang="ru-RU" sz="2400" dirty="0"/>
              <a:t>Из каких месяцев оно состоит?</a:t>
            </a:r>
          </a:p>
          <a:p>
            <a:r>
              <a:rPr lang="ru-RU" sz="2400" dirty="0"/>
              <a:t>Что бы ты хотел делать в каждый из них?</a:t>
            </a:r>
          </a:p>
          <a:p>
            <a:pPr marL="34290" indent="0">
              <a:buNone/>
            </a:pPr>
            <a:endParaRPr lang="ru-RU" sz="2400" dirty="0"/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5182503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Мм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1916832"/>
            <a:ext cx="5562618" cy="4392488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М</a:t>
            </a:r>
            <a:r>
              <a:rPr lang="ru-RU" sz="2400" dirty="0"/>
              <a:t>есяц </a:t>
            </a:r>
            <a:r>
              <a:rPr lang="ru-RU" sz="2400" b="1" dirty="0">
                <a:solidFill>
                  <a:srgbClr val="FF0000"/>
                </a:solidFill>
              </a:rPr>
              <a:t>м</a:t>
            </a:r>
            <a:r>
              <a:rPr lang="ru-RU" sz="2400" dirty="0"/>
              <a:t>арт и </a:t>
            </a:r>
            <a:r>
              <a:rPr lang="ru-RU" sz="2400" b="1" dirty="0">
                <a:solidFill>
                  <a:srgbClr val="FF0000"/>
                </a:solidFill>
              </a:rPr>
              <a:t>м</a:t>
            </a:r>
            <a:r>
              <a:rPr lang="ru-RU" sz="2400" dirty="0"/>
              <a:t>есяц </a:t>
            </a:r>
            <a:r>
              <a:rPr lang="ru-RU" sz="2400" b="1" dirty="0">
                <a:solidFill>
                  <a:srgbClr val="FF0000"/>
                </a:solidFill>
              </a:rPr>
              <a:t>м</a:t>
            </a:r>
            <a:r>
              <a:rPr lang="ru-RU" sz="2400" dirty="0"/>
              <a:t>ай – 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М</a:t>
            </a:r>
            <a:r>
              <a:rPr lang="ru-RU" sz="2400" dirty="0"/>
              <a:t>есяцы одной весны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М</a:t>
            </a:r>
            <a:r>
              <a:rPr lang="ru-RU" sz="2400" dirty="0"/>
              <a:t>едленно </a:t>
            </a:r>
            <a:r>
              <a:rPr lang="ru-RU" sz="2400" b="1" dirty="0">
                <a:solidFill>
                  <a:srgbClr val="FF0000"/>
                </a:solidFill>
              </a:rPr>
              <a:t>м</a:t>
            </a:r>
            <a:r>
              <a:rPr lang="ru-RU" sz="2400" dirty="0"/>
              <a:t>инутками тянутся они</a:t>
            </a:r>
          </a:p>
          <a:p>
            <a:pPr marL="34290" indent="0">
              <a:buNone/>
            </a:pPr>
            <a:r>
              <a:rPr lang="ru-RU" sz="2400" dirty="0"/>
              <a:t>Кто-то лета очень ждет</a:t>
            </a:r>
          </a:p>
          <a:p>
            <a:pPr marL="34290" indent="0">
              <a:buNone/>
            </a:pPr>
            <a:r>
              <a:rPr lang="ru-RU" sz="2400" dirty="0"/>
              <a:t>За весной оно придет…,</a:t>
            </a:r>
          </a:p>
          <a:p>
            <a:pPr marL="34290" indent="0">
              <a:buNone/>
            </a:pPr>
            <a:r>
              <a:rPr lang="ru-RU" sz="2400" dirty="0"/>
              <a:t>Но пройдет, как </a:t>
            </a:r>
            <a:r>
              <a:rPr lang="ru-RU" sz="2400" dirty="0">
                <a:solidFill>
                  <a:srgbClr val="FF0000"/>
                </a:solidFill>
              </a:rPr>
              <a:t>м</a:t>
            </a:r>
            <a:r>
              <a:rPr lang="ru-RU" sz="2400" dirty="0"/>
              <a:t>иг прекрасный</a:t>
            </a:r>
          </a:p>
          <a:p>
            <a:pPr marL="34290" indent="0">
              <a:buNone/>
            </a:pPr>
            <a:r>
              <a:rPr lang="ru-RU" sz="2400" dirty="0"/>
              <a:t>Пронесется «метеором»</a:t>
            </a:r>
          </a:p>
          <a:p>
            <a:pPr marL="34290" indent="0">
              <a:buNone/>
            </a:pPr>
            <a:r>
              <a:rPr lang="ru-RU" sz="2400" dirty="0"/>
              <a:t>Лишь </a:t>
            </a:r>
            <a:r>
              <a:rPr lang="ru-RU" sz="2400" dirty="0">
                <a:solidFill>
                  <a:srgbClr val="FF0000"/>
                </a:solidFill>
              </a:rPr>
              <a:t>м</a:t>
            </a:r>
            <a:r>
              <a:rPr lang="ru-RU" sz="2400" dirty="0"/>
              <a:t>гновений ярких краски </a:t>
            </a:r>
          </a:p>
          <a:p>
            <a:pPr marL="34290" indent="0">
              <a:buNone/>
            </a:pPr>
            <a:r>
              <a:rPr lang="ru-RU" sz="2400" dirty="0"/>
              <a:t>Нам подарит с мухомором </a:t>
            </a:r>
          </a:p>
          <a:p>
            <a:pPr marL="34290" indent="0">
              <a:buNone/>
            </a:pPr>
            <a:endParaRPr lang="ru-RU" sz="2400" dirty="0"/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390746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90193-rasporyadok-dnya-uchenika-nachalnoy-shkoly-s-cvetovoy-tematikoy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1709682" y="1205158"/>
            <a:ext cx="5670630" cy="4659367"/>
          </a:xfrm>
        </p:spPr>
      </p:pic>
      <p:sp>
        <p:nvSpPr>
          <p:cNvPr id="6" name="Прямоугольник 5"/>
          <p:cNvSpPr/>
          <p:nvPr/>
        </p:nvSpPr>
        <p:spPr>
          <a:xfrm>
            <a:off x="1709682" y="998730"/>
            <a:ext cx="5670630" cy="3240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>
                <a:solidFill>
                  <a:schemeClr val="tx1"/>
                </a:solidFill>
              </a:rPr>
              <a:t>Это мой режим (распорядок ) дня. А какой у тебя?</a:t>
            </a:r>
          </a:p>
        </p:txBody>
      </p:sp>
    </p:spTree>
    <p:extLst>
      <p:ext uri="{BB962C8B-B14F-4D97-AF65-F5344CB8AC3E}">
        <p14:creationId xmlns:p14="http://schemas.microsoft.com/office/powerpoint/2010/main" val="20191180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Мм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69470" y="1916832"/>
            <a:ext cx="7146946" cy="4941168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/>
              <a:t>Месяц - это сколько дней?</a:t>
            </a:r>
          </a:p>
          <a:p>
            <a:r>
              <a:rPr lang="ru-RU" sz="2400" dirty="0"/>
              <a:t>Если бы ты был волшебник, как бы ты распределил количество дней в месяцах года?</a:t>
            </a:r>
          </a:p>
          <a:p>
            <a:r>
              <a:rPr lang="ru-RU" sz="2400" dirty="0"/>
              <a:t>В каком времени года ты бы убавил или прибавил месяца?</a:t>
            </a:r>
          </a:p>
          <a:p>
            <a:r>
              <a:rPr lang="ru-RU" sz="2400" dirty="0"/>
              <a:t>Как бы ты их назвал?</a:t>
            </a:r>
          </a:p>
          <a:p>
            <a:r>
              <a:rPr lang="ru-RU" sz="2400" dirty="0"/>
              <a:t>Минута это сколько? Как можно узнать, что минута прошла?</a:t>
            </a:r>
          </a:p>
          <a:p>
            <a:r>
              <a:rPr lang="ru-RU" sz="2400" dirty="0"/>
              <a:t>Что можно успеть сделать за минуту хорошего?</a:t>
            </a:r>
          </a:p>
          <a:p>
            <a:r>
              <a:rPr lang="ru-RU" sz="2400" dirty="0"/>
              <a:t>Сколько времени занимает сказать "я тебя люблю"?</a:t>
            </a:r>
          </a:p>
          <a:p>
            <a:r>
              <a:rPr lang="ru-RU" sz="2400" dirty="0"/>
              <a:t>Слышал когда-нибудь слова миг и мгновение? Сколько времени занимают понятия которые обозначают эти слова?</a:t>
            </a:r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3907463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Нн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1916832"/>
            <a:ext cx="5562618" cy="3510390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Н</a:t>
            </a:r>
            <a:r>
              <a:rPr lang="ru-RU" sz="2400" dirty="0"/>
              <a:t>еделю </a:t>
            </a:r>
            <a:r>
              <a:rPr lang="ru-RU" sz="2400" b="1" dirty="0">
                <a:solidFill>
                  <a:srgbClr val="FF0000"/>
                </a:solidFill>
              </a:rPr>
              <a:t>н</a:t>
            </a:r>
            <a:r>
              <a:rPr lang="ru-RU" sz="2400" dirty="0"/>
              <a:t>азад </a:t>
            </a:r>
            <a:r>
              <a:rPr lang="ru-RU" sz="2400" b="1" dirty="0">
                <a:solidFill>
                  <a:srgbClr val="FF0000"/>
                </a:solidFill>
              </a:rPr>
              <a:t>н</a:t>
            </a:r>
            <a:r>
              <a:rPr lang="ru-RU" sz="2400" dirty="0"/>
              <a:t>ачался вдруг </a:t>
            </a:r>
            <a:r>
              <a:rPr lang="ru-RU" sz="2400" b="1" dirty="0">
                <a:solidFill>
                  <a:srgbClr val="FF0000"/>
                </a:solidFill>
              </a:rPr>
              <a:t>Н</a:t>
            </a:r>
            <a:r>
              <a:rPr lang="ru-RU" sz="2400" dirty="0"/>
              <a:t>оябрь</a:t>
            </a:r>
          </a:p>
          <a:p>
            <a:pPr marL="34290" indent="0">
              <a:buNone/>
            </a:pPr>
            <a:r>
              <a:rPr lang="ru-RU" sz="2400" dirty="0"/>
              <a:t>И </a:t>
            </a:r>
            <a:r>
              <a:rPr lang="ru-RU" sz="2400" b="1" dirty="0">
                <a:solidFill>
                  <a:srgbClr val="FF0000"/>
                </a:solidFill>
              </a:rPr>
              <a:t>н</a:t>
            </a:r>
            <a:r>
              <a:rPr lang="ru-RU" sz="2400" dirty="0"/>
              <a:t>очь стала сильно длиннее</a:t>
            </a:r>
          </a:p>
          <a:p>
            <a:pPr marL="34290" indent="0">
              <a:buNone/>
            </a:pPr>
            <a:r>
              <a:rPr lang="ru-RU" sz="2400" dirty="0"/>
              <a:t>Он осень собою всегда завершал</a:t>
            </a:r>
          </a:p>
          <a:p>
            <a:pPr marL="34290" indent="0">
              <a:buNone/>
            </a:pPr>
            <a:r>
              <a:rPr lang="ru-RU" sz="2400" dirty="0"/>
              <a:t>И зиму встречал – холоднеет!</a:t>
            </a:r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5224181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Нн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03648" y="1916832"/>
            <a:ext cx="6912768" cy="4536504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Сколько дней в неделе?</a:t>
            </a:r>
          </a:p>
          <a:p>
            <a:r>
              <a:rPr lang="ru-RU" sz="2400" dirty="0"/>
              <a:t>В каждой неделе одинаковое количество дней или разное?</a:t>
            </a:r>
          </a:p>
          <a:p>
            <a:r>
              <a:rPr lang="ru-RU" sz="2400" dirty="0"/>
              <a:t>Если месяц заканчивается посреди недели, заканчивается ли сама неделя и начинается новая или неделя идёт до конца 7 дня?</a:t>
            </a:r>
          </a:p>
          <a:p>
            <a:r>
              <a:rPr lang="ru-RU" sz="2400" dirty="0"/>
              <a:t>Сколько месяцев в осени?</a:t>
            </a:r>
          </a:p>
          <a:p>
            <a:r>
              <a:rPr lang="ru-RU" sz="2400" dirty="0"/>
              <a:t>Какой в осени последний месяц?</a:t>
            </a:r>
          </a:p>
          <a:p>
            <a:r>
              <a:rPr lang="ru-RU" sz="2400" dirty="0"/>
              <a:t>На что он похож?</a:t>
            </a:r>
          </a:p>
          <a:p>
            <a:r>
              <a:rPr lang="ru-RU" sz="2400" dirty="0"/>
              <a:t>Какое настроение бывает в ноябре?</a:t>
            </a:r>
          </a:p>
          <a:p>
            <a:r>
              <a:rPr lang="ru-RU" sz="2400" dirty="0"/>
              <a:t>Есть ли в вашей семье праздники в ноябре?</a:t>
            </a:r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5224181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Оо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1916832"/>
            <a:ext cx="6282698" cy="4320480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О</a:t>
            </a:r>
            <a:r>
              <a:rPr lang="ru-RU" sz="2400" dirty="0"/>
              <a:t>бычно </a:t>
            </a:r>
            <a:r>
              <a:rPr lang="ru-RU" sz="2400" b="1" dirty="0">
                <a:solidFill>
                  <a:srgbClr val="FF0000"/>
                </a:solidFill>
              </a:rPr>
              <a:t>о</a:t>
            </a:r>
            <a:r>
              <a:rPr lang="ru-RU" sz="2400" dirty="0"/>
              <a:t>сенью тоска – </a:t>
            </a:r>
          </a:p>
          <a:p>
            <a:pPr marL="34290" indent="0">
              <a:buNone/>
            </a:pPr>
            <a:r>
              <a:rPr lang="ru-RU" sz="2400" dirty="0"/>
              <a:t>Закончились все </a:t>
            </a:r>
            <a:r>
              <a:rPr lang="ru-RU" sz="2400" b="1" dirty="0">
                <a:solidFill>
                  <a:srgbClr val="FF0000"/>
                </a:solidFill>
              </a:rPr>
              <a:t>о</a:t>
            </a:r>
            <a:r>
              <a:rPr lang="ru-RU" sz="2400" dirty="0"/>
              <a:t>тпуска</a:t>
            </a:r>
          </a:p>
          <a:p>
            <a:pPr marL="34290" indent="0">
              <a:buNone/>
            </a:pPr>
            <a:r>
              <a:rPr lang="ru-RU" sz="2400" dirty="0"/>
              <a:t>Однако, в желтом </a:t>
            </a:r>
            <a:r>
              <a:rPr lang="ru-RU" sz="2400" b="1" dirty="0">
                <a:solidFill>
                  <a:srgbClr val="FF0000"/>
                </a:solidFill>
              </a:rPr>
              <a:t>О</a:t>
            </a:r>
            <a:r>
              <a:rPr lang="ru-RU" sz="2400" dirty="0"/>
              <a:t>ктябре</a:t>
            </a:r>
          </a:p>
          <a:p>
            <a:pPr marL="34290" indent="0">
              <a:buNone/>
            </a:pPr>
            <a:r>
              <a:rPr lang="ru-RU" sz="2400" dirty="0"/>
              <a:t>Ковром все листья во дворе</a:t>
            </a:r>
          </a:p>
          <a:p>
            <a:pPr marL="34290" indent="0">
              <a:buNone/>
            </a:pPr>
            <a:r>
              <a:rPr lang="ru-RU" sz="2400" dirty="0"/>
              <a:t>И радует нас листопад</a:t>
            </a:r>
          </a:p>
          <a:p>
            <a:pPr marL="34290" indent="0">
              <a:buNone/>
            </a:pPr>
            <a:r>
              <a:rPr lang="ru-RU" sz="2400" dirty="0"/>
              <a:t>Уж </a:t>
            </a:r>
            <a:r>
              <a:rPr lang="ru-RU" sz="2400" b="1" dirty="0">
                <a:solidFill>
                  <a:srgbClr val="FF0000"/>
                </a:solidFill>
              </a:rPr>
              <a:t>о</a:t>
            </a:r>
            <a:r>
              <a:rPr lang="ru-RU" sz="2400" dirty="0"/>
              <a:t>сени и я стал рад</a:t>
            </a:r>
          </a:p>
          <a:p>
            <a:pPr marL="34290" indent="0">
              <a:buNone/>
            </a:pPr>
            <a:r>
              <a:rPr lang="ru-RU" sz="2400" dirty="0"/>
              <a:t>Во двор однажды я пошёл</a:t>
            </a:r>
          </a:p>
          <a:p>
            <a:pPr marL="34290" indent="0">
              <a:buNone/>
            </a:pPr>
            <a:r>
              <a:rPr lang="ru-RU" sz="2400" dirty="0"/>
              <a:t>И там орехи я нашёл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9886717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Оо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3608" y="1916832"/>
            <a:ext cx="6552728" cy="4680520"/>
          </a:xfrm>
        </p:spPr>
        <p:txBody>
          <a:bodyPr>
            <a:normAutofit/>
          </a:bodyPr>
          <a:lstStyle/>
          <a:p>
            <a:r>
              <a:rPr lang="ru-RU" sz="2400" dirty="0"/>
              <a:t>Чем  отличается осень от остальных времён года?</a:t>
            </a:r>
          </a:p>
          <a:p>
            <a:r>
              <a:rPr lang="ru-RU" sz="2400" dirty="0"/>
              <a:t>Чем она богата?</a:t>
            </a:r>
          </a:p>
          <a:p>
            <a:r>
              <a:rPr lang="ru-RU" sz="2400" dirty="0"/>
              <a:t>Какой самый вкусный осенний месяц?</a:t>
            </a:r>
          </a:p>
          <a:p>
            <a:r>
              <a:rPr lang="ru-RU" sz="2400" dirty="0"/>
              <a:t>Есть ли осенью месяца, название которых начинается на букву О?</a:t>
            </a:r>
          </a:p>
          <a:p>
            <a:r>
              <a:rPr lang="ru-RU" sz="2400" dirty="0"/>
              <a:t>За что тебе нравится осень?</a:t>
            </a:r>
          </a:p>
          <a:p>
            <a:r>
              <a:rPr lang="ru-RU" sz="2400" dirty="0"/>
              <a:t>Какие очень интересные явления можно наблюдать только осенью?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9886717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Пп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1916832"/>
            <a:ext cx="6624736" cy="4752528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400" dirty="0"/>
              <a:t>С </a:t>
            </a:r>
            <a:r>
              <a:rPr lang="ru-RU" sz="2400" b="1" dirty="0">
                <a:solidFill>
                  <a:srgbClr val="FF0000"/>
                </a:solidFill>
              </a:rPr>
              <a:t>п</a:t>
            </a:r>
            <a:r>
              <a:rPr lang="ru-RU" sz="2400" dirty="0"/>
              <a:t>онедельника по </a:t>
            </a:r>
            <a:r>
              <a:rPr lang="ru-RU" sz="2400" b="1" dirty="0">
                <a:solidFill>
                  <a:srgbClr val="FF0000"/>
                </a:solidFill>
              </a:rPr>
              <a:t>п</a:t>
            </a:r>
            <a:r>
              <a:rPr lang="ru-RU" sz="2400" dirty="0"/>
              <a:t>ятницу</a:t>
            </a:r>
          </a:p>
          <a:p>
            <a:pPr marL="34290" indent="0">
              <a:buNone/>
            </a:pPr>
            <a:r>
              <a:rPr lang="ru-RU" sz="2400" dirty="0"/>
              <a:t>(</a:t>
            </a:r>
            <a:r>
              <a:rPr lang="ru-RU" sz="2400" b="1" dirty="0">
                <a:solidFill>
                  <a:srgbClr val="FF0000"/>
                </a:solidFill>
              </a:rPr>
              <a:t>П</a:t>
            </a:r>
            <a:r>
              <a:rPr lang="ru-RU" sz="2400" dirty="0"/>
              <a:t>ослезавтра и </a:t>
            </a:r>
            <a:r>
              <a:rPr lang="ru-RU" sz="2400" b="1" dirty="0">
                <a:solidFill>
                  <a:srgbClr val="FF0000"/>
                </a:solidFill>
              </a:rPr>
              <a:t>п</a:t>
            </a:r>
            <a:r>
              <a:rPr lang="ru-RU" sz="2400" dirty="0"/>
              <a:t>озавчера) -</a:t>
            </a:r>
          </a:p>
          <a:p>
            <a:pPr marL="34290" indent="0">
              <a:buNone/>
            </a:pPr>
            <a:r>
              <a:rPr lang="ru-RU" sz="2400" dirty="0"/>
              <a:t>В будни, сразу </a:t>
            </a:r>
            <a:r>
              <a:rPr lang="ru-RU" sz="2400" b="1" dirty="0">
                <a:solidFill>
                  <a:srgbClr val="FF0000"/>
                </a:solidFill>
              </a:rPr>
              <a:t>п</a:t>
            </a:r>
            <a:r>
              <a:rPr lang="ru-RU" sz="2400" dirty="0"/>
              <a:t>осле завтрака</a:t>
            </a:r>
          </a:p>
          <a:p>
            <a:pPr marL="34290" indent="0">
              <a:buNone/>
            </a:pPr>
            <a:r>
              <a:rPr lang="ru-RU" sz="2400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п</a:t>
            </a:r>
            <a:r>
              <a:rPr lang="ru-RU" sz="2400" dirty="0"/>
              <a:t>олдень на работу нам </a:t>
            </a:r>
            <a:r>
              <a:rPr lang="ru-RU" sz="2400" b="1" dirty="0">
                <a:solidFill>
                  <a:srgbClr val="FF0000"/>
                </a:solidFill>
              </a:rPr>
              <a:t>п</a:t>
            </a:r>
            <a:r>
              <a:rPr lang="ru-RU" sz="2400" dirty="0"/>
              <a:t>ора</a:t>
            </a:r>
          </a:p>
          <a:p>
            <a:pPr marL="34290" indent="0">
              <a:buNone/>
            </a:pPr>
            <a:r>
              <a:rPr lang="ru-RU" sz="2400" dirty="0"/>
              <a:t>Ну а </a:t>
            </a:r>
            <a:r>
              <a:rPr lang="ru-RU" sz="2400" b="1" dirty="0">
                <a:solidFill>
                  <a:srgbClr val="FF0000"/>
                </a:solidFill>
              </a:rPr>
              <a:t>п</a:t>
            </a:r>
            <a:r>
              <a:rPr lang="ru-RU" sz="2400" dirty="0"/>
              <a:t>оздно ночью </a:t>
            </a:r>
            <a:r>
              <a:rPr lang="ru-RU" sz="2400" b="1" dirty="0">
                <a:solidFill>
                  <a:srgbClr val="FF0000"/>
                </a:solidFill>
              </a:rPr>
              <a:t>п</a:t>
            </a:r>
            <a:r>
              <a:rPr lang="ru-RU" sz="2400" dirty="0"/>
              <a:t>еред сном</a:t>
            </a:r>
          </a:p>
          <a:p>
            <a:pPr marL="34290" indent="0">
              <a:buNone/>
            </a:pPr>
            <a:r>
              <a:rPr lang="ru-RU" sz="2400" dirty="0"/>
              <a:t>Вместе колыбельную споем</a:t>
            </a:r>
          </a:p>
          <a:p>
            <a:pPr marL="34290" indent="0">
              <a:buNone/>
            </a:pPr>
            <a:r>
              <a:rPr lang="ru-RU" sz="2400" dirty="0"/>
              <a:t>А </a:t>
            </a:r>
            <a:r>
              <a:rPr lang="ru-RU" sz="2400" b="1" dirty="0">
                <a:solidFill>
                  <a:srgbClr val="FF0000"/>
                </a:solidFill>
              </a:rPr>
              <a:t>п</a:t>
            </a:r>
            <a:r>
              <a:rPr lang="ru-RU" sz="2400" dirty="0"/>
              <a:t>отом мы сладко станем спать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П</a:t>
            </a:r>
            <a:r>
              <a:rPr lang="ru-RU" sz="2400" dirty="0"/>
              <a:t>олночь будем мы во сне встречать</a:t>
            </a:r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4944680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Пп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1916832"/>
            <a:ext cx="6696744" cy="4392488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Каким днём недели начинаются будни?</a:t>
            </a:r>
          </a:p>
          <a:p>
            <a:r>
              <a:rPr lang="ru-RU" sz="2400" dirty="0"/>
              <a:t>А каким заканчиваются?</a:t>
            </a:r>
          </a:p>
          <a:p>
            <a:r>
              <a:rPr lang="ru-RU" sz="2400" dirty="0"/>
              <a:t>Если сегодня например четверг, то в какой день недели было позавчера? И когда будет послезавтра?</a:t>
            </a:r>
          </a:p>
          <a:p>
            <a:r>
              <a:rPr lang="ru-RU" sz="2400" dirty="0"/>
              <a:t>Полдень это когда?</a:t>
            </a:r>
          </a:p>
          <a:p>
            <a:r>
              <a:rPr lang="ru-RU" sz="2400" dirty="0"/>
              <a:t>Полдень бывает каждый день или раз в месяц, как полнолуние?</a:t>
            </a:r>
          </a:p>
          <a:p>
            <a:r>
              <a:rPr lang="ru-RU" sz="2400" dirty="0"/>
              <a:t>Полночь это какое время? Как оно выглядит на часах? Как его отличить от полудня? Кто такие "Полуночники"?</a:t>
            </a:r>
          </a:p>
          <a:p>
            <a:pPr marL="34290" indent="0">
              <a:buNone/>
            </a:pPr>
            <a:endParaRPr lang="ru-RU" sz="2400" dirty="0"/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4944680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Рр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1916832"/>
            <a:ext cx="5562618" cy="3510390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Р</a:t>
            </a:r>
            <a:r>
              <a:rPr lang="ru-RU" sz="2400" dirty="0"/>
              <a:t>ано утро на </a:t>
            </a:r>
            <a:r>
              <a:rPr lang="ru-RU" sz="2400" b="1" dirty="0">
                <a:solidFill>
                  <a:srgbClr val="FF0000"/>
                </a:solidFill>
              </a:rPr>
              <a:t>р</a:t>
            </a:r>
            <a:r>
              <a:rPr lang="ru-RU" sz="2400" dirty="0"/>
              <a:t>ассвете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Р</a:t>
            </a:r>
            <a:r>
              <a:rPr lang="ru-RU" sz="2400" dirty="0"/>
              <a:t>асписание гласит</a:t>
            </a:r>
          </a:p>
          <a:p>
            <a:pPr marL="34290" indent="0">
              <a:buNone/>
            </a:pPr>
            <a:r>
              <a:rPr lang="ru-RU" sz="2400" dirty="0"/>
              <a:t>Нужно нам начать с зарядки </a:t>
            </a:r>
          </a:p>
          <a:p>
            <a:pPr marL="34290" indent="0">
              <a:buNone/>
            </a:pPr>
            <a:r>
              <a:rPr lang="ru-RU" sz="2400" dirty="0"/>
              <a:t>Чтобы радость пригласить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9066195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Рр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1916832"/>
            <a:ext cx="5562618" cy="3510390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Рано - это когда?</a:t>
            </a:r>
          </a:p>
          <a:p>
            <a:r>
              <a:rPr lang="ru-RU" sz="2400" dirty="0"/>
              <a:t>Что бывает после "рано"?</a:t>
            </a:r>
          </a:p>
          <a:p>
            <a:r>
              <a:rPr lang="ru-RU" sz="2400" dirty="0"/>
              <a:t>Когда наступает поздно?</a:t>
            </a:r>
          </a:p>
          <a:p>
            <a:r>
              <a:rPr lang="ru-RU" sz="2400" dirty="0"/>
              <a:t>Что такое расписание?</a:t>
            </a:r>
          </a:p>
          <a:p>
            <a:r>
              <a:rPr lang="ru-RU" sz="2400" dirty="0"/>
              <a:t>Зачем оно нужно людям?</a:t>
            </a:r>
          </a:p>
          <a:p>
            <a:r>
              <a:rPr lang="ru-RU" sz="2400" dirty="0"/>
              <a:t>У тебя есть расписание?</a:t>
            </a:r>
          </a:p>
          <a:p>
            <a:r>
              <a:rPr lang="ru-RU" sz="2400" dirty="0"/>
              <a:t>А в школе? На вокзале? В аэропорту?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9066195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Сс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01670" y="1916832"/>
            <a:ext cx="5994666" cy="3510390"/>
          </a:xfrm>
        </p:spPr>
        <p:txBody>
          <a:bodyPr>
            <a:normAutofit lnSpcReduction="10000"/>
          </a:bodyPr>
          <a:lstStyle/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С</a:t>
            </a:r>
            <a:r>
              <a:rPr lang="ru-RU" sz="2400" dirty="0"/>
              <a:t>екундная </a:t>
            </a:r>
            <a:r>
              <a:rPr lang="ru-RU" sz="2400" b="1" dirty="0">
                <a:solidFill>
                  <a:srgbClr val="FF0000"/>
                </a:solidFill>
              </a:rPr>
              <a:t>с</a:t>
            </a:r>
            <a:r>
              <a:rPr lang="ru-RU" sz="2400" dirty="0"/>
              <a:t>трелка стремиться </a:t>
            </a:r>
            <a:r>
              <a:rPr lang="ru-RU" sz="2400" b="1" dirty="0">
                <a:solidFill>
                  <a:srgbClr val="FF0000"/>
                </a:solidFill>
              </a:rPr>
              <a:t>с</a:t>
            </a:r>
            <a:r>
              <a:rPr lang="ru-RU" sz="2400" dirty="0"/>
              <a:t>корей – 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С</a:t>
            </a:r>
            <a:r>
              <a:rPr lang="ru-RU" sz="2400" dirty="0"/>
              <a:t>егодня - </a:t>
            </a:r>
            <a:r>
              <a:rPr lang="ru-RU" sz="2400" b="1" dirty="0">
                <a:solidFill>
                  <a:srgbClr val="FF0000"/>
                </a:solidFill>
              </a:rPr>
              <a:t>с</a:t>
            </a:r>
            <a:r>
              <a:rPr lang="ru-RU" sz="2400" dirty="0"/>
              <a:t>реда </a:t>
            </a:r>
            <a:r>
              <a:rPr lang="ru-RU" sz="2400" b="1" dirty="0">
                <a:solidFill>
                  <a:srgbClr val="FF0000"/>
                </a:solidFill>
              </a:rPr>
              <a:t>с</a:t>
            </a:r>
            <a:r>
              <a:rPr lang="ru-RU" sz="2400" dirty="0"/>
              <a:t>ентября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С</a:t>
            </a:r>
            <a:r>
              <a:rPr lang="ru-RU" sz="2400" dirty="0"/>
              <a:t>убботы мы ждем, </a:t>
            </a:r>
            <a:r>
              <a:rPr lang="ru-RU" sz="2400" b="1" dirty="0">
                <a:solidFill>
                  <a:srgbClr val="FF0000"/>
                </a:solidFill>
              </a:rPr>
              <a:t>с</a:t>
            </a:r>
            <a:r>
              <a:rPr lang="ru-RU" sz="2400" dirty="0"/>
              <a:t>коро будет она -</a:t>
            </a:r>
          </a:p>
          <a:p>
            <a:pPr marL="34290" indent="0">
              <a:buNone/>
            </a:pPr>
            <a:r>
              <a:rPr lang="ru-RU" sz="2400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с</a:t>
            </a:r>
            <a:r>
              <a:rPr lang="ru-RU" sz="2400" dirty="0"/>
              <a:t>езон дачный </a:t>
            </a:r>
            <a:r>
              <a:rPr lang="ru-RU" sz="2400" b="1" dirty="0">
                <a:solidFill>
                  <a:srgbClr val="FF0000"/>
                </a:solidFill>
              </a:rPr>
              <a:t>с</a:t>
            </a:r>
            <a:r>
              <a:rPr lang="ru-RU" sz="2400" dirty="0"/>
              <a:t>рочно нырять!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С</a:t>
            </a:r>
            <a:r>
              <a:rPr lang="ru-RU" sz="2400" dirty="0"/>
              <a:t>ейчас уже поздно, но сон не идёт</a:t>
            </a:r>
          </a:p>
          <a:p>
            <a:pPr marL="34290" indent="0">
              <a:buNone/>
            </a:pPr>
            <a:r>
              <a:rPr lang="ru-RU" sz="2400" dirty="0"/>
              <a:t>Конечно, ведь я же – «</a:t>
            </a:r>
            <a:r>
              <a:rPr lang="ru-RU" sz="2400" b="1" dirty="0">
                <a:solidFill>
                  <a:srgbClr val="FF0000"/>
                </a:solidFill>
              </a:rPr>
              <a:t>с</a:t>
            </a:r>
            <a:r>
              <a:rPr lang="ru-RU" sz="2400" dirty="0"/>
              <a:t>ова»</a:t>
            </a:r>
          </a:p>
          <a:p>
            <a:pPr marL="34290" indent="0">
              <a:buNone/>
            </a:pPr>
            <a:r>
              <a:rPr lang="ru-RU" sz="2400" dirty="0"/>
              <a:t>Мне будет не спаться сейчас а потом…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С</a:t>
            </a:r>
            <a:r>
              <a:rPr lang="ru-RU" sz="2400" dirty="0"/>
              <a:t>утра тяжела голова….</a:t>
            </a:r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Рисунки-про-школу-и-на-школьную-тематику-карандашом001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3059833" y="1052737"/>
            <a:ext cx="4752529" cy="4752529"/>
          </a:xfrm>
        </p:spPr>
      </p:pic>
      <p:pic>
        <p:nvPicPr>
          <p:cNvPr id="9" name="Рисунок 8" descr="83870047-reloj-y-relojes-línea-iconos-conjunto-diferentes-tipos-de-relojes-y-relojes-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85646" y="3969060"/>
            <a:ext cx="1566174" cy="156617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277634" y="1106742"/>
            <a:ext cx="1674186" cy="12421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>
                <a:solidFill>
                  <a:schemeClr val="tx1"/>
                </a:solidFill>
              </a:rPr>
              <a:t>Я придумал для тебя подсказки, чтобы тебе было легче отвечать</a:t>
            </a:r>
          </a:p>
        </p:txBody>
      </p:sp>
    </p:spTree>
    <p:extLst>
      <p:ext uri="{BB962C8B-B14F-4D97-AF65-F5344CB8AC3E}">
        <p14:creationId xmlns:p14="http://schemas.microsoft.com/office/powerpoint/2010/main" val="201911808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Сс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3608" y="1916832"/>
            <a:ext cx="7128792" cy="4608512"/>
          </a:xfrm>
        </p:spPr>
        <p:txBody>
          <a:bodyPr>
            <a:normAutofit fontScale="92500" lnSpcReduction="20000"/>
          </a:bodyPr>
          <a:lstStyle/>
          <a:p>
            <a:r>
              <a:rPr lang="ru-RU" sz="2400" dirty="0"/>
              <a:t>С какого месяца начинается осень?</a:t>
            </a:r>
          </a:p>
          <a:p>
            <a:r>
              <a:rPr lang="ru-RU" sz="2400" dirty="0"/>
              <a:t>Что тебе в нём больше всего нравится?</a:t>
            </a:r>
          </a:p>
          <a:p>
            <a:r>
              <a:rPr lang="ru-RU" sz="2400" dirty="0"/>
              <a:t>А что больше всего не нравится?</a:t>
            </a:r>
          </a:p>
          <a:p>
            <a:r>
              <a:rPr lang="ru-RU" sz="2400" dirty="0"/>
              <a:t>Если бы тебе можно было переименовать месяца, как бы ты его назвал?</a:t>
            </a:r>
          </a:p>
          <a:p>
            <a:r>
              <a:rPr lang="ru-RU" sz="2400" dirty="0"/>
              <a:t>Когда начинается сегодня? А когда заканчивается? Когда начинается и заканчивается именно твоё сегодня?</a:t>
            </a:r>
          </a:p>
          <a:p>
            <a:r>
              <a:rPr lang="ru-RU" sz="2400" dirty="0"/>
              <a:t>Как называется третий день в неделе?</a:t>
            </a:r>
          </a:p>
          <a:p>
            <a:r>
              <a:rPr lang="ru-RU" sz="2400" dirty="0"/>
              <a:t>Почему у него такое название?</a:t>
            </a:r>
          </a:p>
          <a:p>
            <a:r>
              <a:rPr lang="ru-RU" sz="2400" dirty="0"/>
              <a:t>Есть ли ещё в неделе дни, название которых начинается на С? Какой по счёту это день недели?</a:t>
            </a:r>
          </a:p>
          <a:p>
            <a:r>
              <a:rPr lang="ru-RU" sz="2400" dirty="0"/>
              <a:t>Сколько часов в сутках? Это всегда так или меняется как количество дней в месяце?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Тт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01670" y="1916832"/>
            <a:ext cx="5994666" cy="3510390"/>
          </a:xfrm>
        </p:spPr>
        <p:txBody>
          <a:bodyPr>
            <a:normAutofit lnSpcReduction="10000"/>
          </a:bodyPr>
          <a:lstStyle/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Т</a:t>
            </a:r>
            <a:r>
              <a:rPr lang="ru-RU" sz="2400" dirty="0"/>
              <a:t>ем летом тихо </a:t>
            </a:r>
            <a:r>
              <a:rPr lang="ru-RU" sz="2400" b="1" dirty="0">
                <a:solidFill>
                  <a:srgbClr val="FF0000"/>
                </a:solidFill>
              </a:rPr>
              <a:t>т</a:t>
            </a:r>
            <a:r>
              <a:rPr lang="ru-RU" sz="2400" dirty="0"/>
              <a:t>икали часы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Т</a:t>
            </a:r>
            <a:r>
              <a:rPr lang="ru-RU" sz="2400" dirty="0"/>
              <a:t>ик-так, </a:t>
            </a:r>
            <a:r>
              <a:rPr lang="ru-RU" sz="2400" b="1" dirty="0">
                <a:solidFill>
                  <a:srgbClr val="FF0000"/>
                </a:solidFill>
              </a:rPr>
              <a:t>т</a:t>
            </a:r>
            <a:r>
              <a:rPr lang="ru-RU" sz="2400" dirty="0"/>
              <a:t>ик-так, </a:t>
            </a:r>
            <a:r>
              <a:rPr lang="ru-RU" sz="2400" b="1" dirty="0">
                <a:solidFill>
                  <a:srgbClr val="FF0000"/>
                </a:solidFill>
              </a:rPr>
              <a:t>т</a:t>
            </a:r>
            <a:r>
              <a:rPr lang="ru-RU" sz="2400" dirty="0"/>
              <a:t>ик-так…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Т</a:t>
            </a:r>
            <a:r>
              <a:rPr lang="ru-RU" sz="2400" dirty="0"/>
              <a:t>огда я был так сильно мал – </a:t>
            </a:r>
          </a:p>
          <a:p>
            <a:pPr marL="34290" indent="0">
              <a:buNone/>
            </a:pPr>
            <a:r>
              <a:rPr lang="ru-RU" sz="2400" dirty="0"/>
              <a:t>Не мог уснуть никак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Т</a:t>
            </a:r>
            <a:r>
              <a:rPr lang="ru-RU" sz="2400" dirty="0"/>
              <a:t>еперь я стал совсем большой</a:t>
            </a:r>
          </a:p>
          <a:p>
            <a:pPr marL="34290" indent="0">
              <a:buNone/>
            </a:pPr>
            <a:r>
              <a:rPr lang="ru-RU" sz="2400" dirty="0"/>
              <a:t>Тружусь, прогнавши лень</a:t>
            </a:r>
          </a:p>
          <a:p>
            <a:pPr marL="34290" indent="0">
              <a:buNone/>
            </a:pPr>
            <a:r>
              <a:rPr lang="ru-RU" sz="2400" dirty="0"/>
              <a:t>Не слышу </a:t>
            </a:r>
            <a:r>
              <a:rPr lang="ru-RU" sz="2400" b="1" dirty="0">
                <a:solidFill>
                  <a:srgbClr val="FF0000"/>
                </a:solidFill>
              </a:rPr>
              <a:t>т</a:t>
            </a:r>
            <a:r>
              <a:rPr lang="ru-RU" sz="2400" dirty="0"/>
              <a:t>иканье часов</a:t>
            </a:r>
          </a:p>
          <a:p>
            <a:pPr marL="34290" indent="0">
              <a:buNone/>
            </a:pPr>
            <a:r>
              <a:rPr lang="ru-RU" sz="2400" dirty="0"/>
              <a:t>И сплю, за целый день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Тт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1916832"/>
            <a:ext cx="6768752" cy="4464496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Как звучат часы?</a:t>
            </a:r>
          </a:p>
          <a:p>
            <a:r>
              <a:rPr lang="ru-RU" sz="2400" dirty="0"/>
              <a:t>Какая птичка сидела обычно в часах и звучала при переходе от одного часа к другому?</a:t>
            </a:r>
          </a:p>
          <a:p>
            <a:r>
              <a:rPr lang="ru-RU" sz="2400" dirty="0"/>
              <a:t>Как время обычно двигается?: Бежит, течёт, останавливается, летит?</a:t>
            </a:r>
          </a:p>
          <a:p>
            <a:r>
              <a:rPr lang="ru-RU" sz="2400" dirty="0"/>
              <a:t>Как ты говоришь о движении времени?</a:t>
            </a:r>
          </a:p>
          <a:p>
            <a:r>
              <a:rPr lang="ru-RU" sz="2400" dirty="0"/>
              <a:t>Тем летом – это каким именно летом?</a:t>
            </a:r>
          </a:p>
          <a:p>
            <a:r>
              <a:rPr lang="ru-RU" sz="2400" dirty="0"/>
              <a:t>Теперь – это про какое время?</a:t>
            </a:r>
          </a:p>
          <a:p>
            <a:r>
              <a:rPr lang="ru-RU" sz="2400" dirty="0"/>
              <a:t>Если мы говорим «тогда», то мы имеем ввиду «когда»?</a:t>
            </a:r>
          </a:p>
          <a:p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Уу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01670" y="1916832"/>
            <a:ext cx="5994666" cy="3510390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У</a:t>
            </a:r>
            <a:r>
              <a:rPr lang="ru-RU" sz="2400" dirty="0"/>
              <a:t>ж </a:t>
            </a:r>
            <a:r>
              <a:rPr lang="ru-RU" sz="2400" b="1" dirty="0">
                <a:solidFill>
                  <a:srgbClr val="FF0000"/>
                </a:solidFill>
              </a:rPr>
              <a:t>у</a:t>
            </a:r>
            <a:r>
              <a:rPr lang="ru-RU" sz="2400" dirty="0"/>
              <a:t>тро, ранняя пора</a:t>
            </a:r>
          </a:p>
          <a:p>
            <a:pPr marL="34290" indent="0">
              <a:buNone/>
            </a:pPr>
            <a:r>
              <a:rPr lang="ru-RU" sz="2400" dirty="0"/>
              <a:t>Иду встречать рассвет</a:t>
            </a:r>
          </a:p>
          <a:p>
            <a:pPr marL="34290" indent="0">
              <a:buNone/>
            </a:pPr>
            <a:r>
              <a:rPr lang="ru-RU" sz="2400" dirty="0"/>
              <a:t>И вместе с </a:t>
            </a:r>
            <a:r>
              <a:rPr lang="ru-RU" sz="2400" b="1" dirty="0">
                <a:solidFill>
                  <a:srgbClr val="FF0000"/>
                </a:solidFill>
              </a:rPr>
              <a:t>у</a:t>
            </a:r>
            <a:r>
              <a:rPr lang="ru-RU" sz="2400" dirty="0"/>
              <a:t>тром во дворы</a:t>
            </a:r>
          </a:p>
          <a:p>
            <a:pPr marL="34290" indent="0">
              <a:buNone/>
            </a:pPr>
            <a:r>
              <a:rPr lang="ru-RU" sz="2400" dirty="0"/>
              <a:t>Приходит яркий свет</a:t>
            </a:r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Уу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1916832"/>
            <a:ext cx="6840760" cy="4941168"/>
          </a:xfrm>
        </p:spPr>
        <p:txBody>
          <a:bodyPr>
            <a:normAutofit/>
          </a:bodyPr>
          <a:lstStyle/>
          <a:p>
            <a:r>
              <a:rPr lang="ru-RU" sz="2400" dirty="0"/>
              <a:t>Что предшествует наступлению дня (в полдень)?</a:t>
            </a:r>
          </a:p>
          <a:p>
            <a:r>
              <a:rPr lang="ru-RU" sz="2400" dirty="0"/>
              <a:t>Так бывает каждый день или в какие-то определенные дни?</a:t>
            </a:r>
          </a:p>
          <a:p>
            <a:r>
              <a:rPr lang="ru-RU" sz="2400" dirty="0"/>
              <a:t>Уже - это понятие прошлого или будущего?</a:t>
            </a:r>
          </a:p>
          <a:p>
            <a:r>
              <a:rPr lang="ru-RU" sz="2400" dirty="0"/>
              <a:t>Прошлый - это который будет или который был?</a:t>
            </a:r>
          </a:p>
          <a:p>
            <a:r>
              <a:rPr lang="ru-RU" sz="2400" dirty="0"/>
              <a:t>Как называется вторник, который будет на неделе вперёд? (Следующий/грядущий)</a:t>
            </a:r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Фф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1916832"/>
            <a:ext cx="6624736" cy="4680520"/>
          </a:xfrm>
        </p:spPr>
        <p:txBody>
          <a:bodyPr>
            <a:normAutofit fontScale="92500" lnSpcReduction="10000"/>
          </a:bodyPr>
          <a:lstStyle/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Ф</a:t>
            </a:r>
            <a:r>
              <a:rPr lang="ru-RU" sz="2400" dirty="0"/>
              <a:t>евраль…устали от зимы</a:t>
            </a:r>
          </a:p>
          <a:p>
            <a:pPr marL="34290" indent="0">
              <a:buNone/>
            </a:pPr>
            <a:r>
              <a:rPr lang="ru-RU" sz="2400" dirty="0"/>
              <a:t>От холода фырчим</a:t>
            </a:r>
          </a:p>
          <a:p>
            <a:pPr marL="34290" indent="0">
              <a:buNone/>
            </a:pPr>
            <a:r>
              <a:rPr lang="ru-RU" sz="2400" dirty="0"/>
              <a:t>Но всё равно играть в снежки </a:t>
            </a:r>
          </a:p>
          <a:p>
            <a:pPr marL="34290" indent="0">
              <a:buNone/>
            </a:pPr>
            <a:r>
              <a:rPr lang="ru-RU" sz="2400" dirty="0"/>
              <a:t>На улицу бежим</a:t>
            </a:r>
          </a:p>
          <a:p>
            <a:pPr marL="34290" indent="0">
              <a:buNone/>
            </a:pPr>
            <a:r>
              <a:rPr lang="ru-RU" sz="2400" dirty="0"/>
              <a:t>Эй ты, </a:t>
            </a:r>
            <a:r>
              <a:rPr lang="ru-RU" sz="2400" b="1" dirty="0">
                <a:solidFill>
                  <a:srgbClr val="FF0000"/>
                </a:solidFill>
              </a:rPr>
              <a:t>ф</a:t>
            </a:r>
            <a:r>
              <a:rPr lang="ru-RU" sz="2400" dirty="0"/>
              <a:t>евраль, не страшен нам,</a:t>
            </a:r>
          </a:p>
          <a:p>
            <a:pPr marL="34290" indent="0">
              <a:buNone/>
            </a:pPr>
            <a:r>
              <a:rPr lang="ru-RU" sz="2400" dirty="0"/>
              <a:t>Кончаться не спеши…</a:t>
            </a:r>
          </a:p>
          <a:p>
            <a:pPr marL="34290" indent="0">
              <a:buNone/>
            </a:pPr>
            <a:r>
              <a:rPr lang="ru-RU" sz="2400" dirty="0"/>
              <a:t>Но 28 только дней…и больше не пиши</a:t>
            </a:r>
          </a:p>
          <a:p>
            <a:pPr marL="34290" indent="0">
              <a:buNone/>
            </a:pPr>
            <a:r>
              <a:rPr lang="ru-RU" sz="2400" dirty="0"/>
              <a:t>Однако високосный год,</a:t>
            </a:r>
          </a:p>
          <a:p>
            <a:pPr marL="34290" indent="0">
              <a:buNone/>
            </a:pPr>
            <a:r>
              <a:rPr lang="ru-RU" sz="2400" dirty="0"/>
              <a:t>Ещё денек нам принесет</a:t>
            </a:r>
          </a:p>
          <a:p>
            <a:pPr marL="34290" indent="0">
              <a:buNone/>
            </a:pPr>
            <a:r>
              <a:rPr lang="ru-RU" sz="2400" dirty="0"/>
              <a:t>Его лишь раз в 4 года</a:t>
            </a:r>
          </a:p>
          <a:p>
            <a:pPr marL="34290" indent="0">
              <a:buNone/>
            </a:pPr>
            <a:r>
              <a:rPr lang="ru-RU" sz="2400" dirty="0"/>
              <a:t>Нам дарит чудная природа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Фф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69470" y="1916832"/>
            <a:ext cx="6426866" cy="4680520"/>
          </a:xfrm>
        </p:spPr>
        <p:txBody>
          <a:bodyPr>
            <a:normAutofit/>
          </a:bodyPr>
          <a:lstStyle/>
          <a:p>
            <a:r>
              <a:rPr lang="ru-RU" sz="1800" dirty="0"/>
              <a:t>Февраль - это месяц какого времени года?</a:t>
            </a:r>
          </a:p>
          <a:p>
            <a:r>
              <a:rPr lang="ru-RU" sz="1800" dirty="0"/>
              <a:t>Почему он особенный и в чём его отличие от остальных?</a:t>
            </a:r>
          </a:p>
          <a:p>
            <a:r>
              <a:rPr lang="ru-RU" sz="1800" dirty="0"/>
              <a:t>Что ты знаешь про него интересного?</a:t>
            </a:r>
          </a:p>
          <a:p>
            <a:r>
              <a:rPr lang="ru-RU" sz="1800" dirty="0"/>
              <a:t>Какие праздники отмечаются в феврале?</a:t>
            </a:r>
          </a:p>
          <a:p>
            <a:r>
              <a:rPr lang="ru-RU" sz="1800" dirty="0"/>
              <a:t>Как отмечают их в твоей семье?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Хх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01670" y="1916832"/>
            <a:ext cx="5994666" cy="3510390"/>
          </a:xfrm>
        </p:spPr>
        <p:txBody>
          <a:bodyPr>
            <a:normAutofit lnSpcReduction="10000"/>
          </a:bodyPr>
          <a:lstStyle/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«Х</a:t>
            </a:r>
            <a:r>
              <a:rPr lang="ru-RU" sz="2400" dirty="0"/>
              <a:t>ронология» понятие…</a:t>
            </a:r>
          </a:p>
          <a:p>
            <a:pPr marL="34290" indent="0">
              <a:buNone/>
            </a:pPr>
            <a:r>
              <a:rPr lang="ru-RU" sz="2400" dirty="0"/>
              <a:t>Очень сложно объяснять…</a:t>
            </a:r>
          </a:p>
          <a:p>
            <a:pPr marL="34290" indent="0">
              <a:buNone/>
            </a:pPr>
            <a:r>
              <a:rPr lang="ru-RU" sz="2400" dirty="0"/>
              <a:t>С древности все даты тянуться</a:t>
            </a:r>
          </a:p>
          <a:p>
            <a:pPr marL="34290" indent="0">
              <a:buNone/>
            </a:pPr>
            <a:r>
              <a:rPr lang="ru-RU" sz="2400" dirty="0"/>
              <a:t>И никак не разорвать</a:t>
            </a:r>
          </a:p>
          <a:p>
            <a:pPr marL="34290" indent="0">
              <a:buNone/>
            </a:pPr>
            <a:r>
              <a:rPr lang="ru-RU" sz="2400" dirty="0"/>
              <a:t>Ход событий и времен</a:t>
            </a:r>
          </a:p>
          <a:p>
            <a:pPr marL="34290" indent="0">
              <a:buNone/>
            </a:pPr>
            <a:r>
              <a:rPr lang="ru-RU" sz="2400" dirty="0"/>
              <a:t>И в истории Человека</a:t>
            </a:r>
          </a:p>
          <a:p>
            <a:pPr marL="34290" indent="0">
              <a:buNone/>
            </a:pPr>
            <a:r>
              <a:rPr lang="ru-RU" sz="2400" dirty="0"/>
              <a:t>Вехи будто бы цепочкой</a:t>
            </a:r>
          </a:p>
          <a:p>
            <a:pPr marL="34290" indent="0">
              <a:buNone/>
            </a:pPr>
            <a:r>
              <a:rPr lang="ru-RU" sz="2400" dirty="0"/>
              <a:t>Тянутся их века в век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Хх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01670" y="1916832"/>
            <a:ext cx="5994666" cy="3510390"/>
          </a:xfrm>
        </p:spPr>
        <p:txBody>
          <a:bodyPr>
            <a:normAutofit/>
          </a:bodyPr>
          <a:lstStyle/>
          <a:p>
            <a:r>
              <a:rPr lang="ru-RU" sz="2400" dirty="0"/>
              <a:t>Как ты думаешь, что такое хронология?</a:t>
            </a:r>
          </a:p>
          <a:p>
            <a:r>
              <a:rPr lang="ru-RU" sz="2400" dirty="0"/>
              <a:t>Это наверное наука, изучающая что именно?</a:t>
            </a:r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Цц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01670" y="1916832"/>
            <a:ext cx="5994666" cy="3510390"/>
          </a:xfrm>
        </p:spPr>
        <p:txBody>
          <a:bodyPr>
            <a:normAutofit lnSpcReduction="10000"/>
          </a:bodyPr>
          <a:lstStyle/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Ц</a:t>
            </a:r>
            <a:r>
              <a:rPr lang="ru-RU" sz="2400" dirty="0"/>
              <a:t>иферблат… живут там цифры</a:t>
            </a:r>
          </a:p>
          <a:p>
            <a:pPr marL="34290" indent="0">
              <a:buNone/>
            </a:pPr>
            <a:r>
              <a:rPr lang="ru-RU" sz="2400" dirty="0"/>
              <a:t>Раз, два, три, четыре, пять…..</a:t>
            </a:r>
          </a:p>
          <a:p>
            <a:pPr marL="34290" indent="0">
              <a:buNone/>
            </a:pPr>
            <a:r>
              <a:rPr lang="ru-RU" sz="2400" dirty="0"/>
              <a:t>Ну а после «вот двенадцать»</a:t>
            </a:r>
          </a:p>
          <a:p>
            <a:pPr marL="34290" indent="0">
              <a:buNone/>
            </a:pPr>
            <a:r>
              <a:rPr lang="ru-RU" sz="2400" dirty="0"/>
              <a:t>Снова заново опять</a:t>
            </a:r>
          </a:p>
          <a:p>
            <a:pPr marL="34290" indent="0">
              <a:buNone/>
            </a:pPr>
            <a:r>
              <a:rPr lang="ru-RU" sz="2400" dirty="0"/>
              <a:t>Только цифровые знаки </a:t>
            </a:r>
          </a:p>
          <a:p>
            <a:pPr marL="34290" indent="0">
              <a:buNone/>
            </a:pPr>
            <a:r>
              <a:rPr lang="ru-RU" sz="2400" dirty="0"/>
              <a:t>Нам покажут день иль ночь</a:t>
            </a:r>
          </a:p>
          <a:p>
            <a:pPr marL="34290" indent="0">
              <a:buNone/>
            </a:pPr>
            <a:r>
              <a:rPr lang="ru-RU" sz="2400" dirty="0"/>
              <a:t>Все часа двадцать четыре,</a:t>
            </a:r>
          </a:p>
          <a:p>
            <a:pPr marL="34290" indent="0">
              <a:buNone/>
            </a:pPr>
            <a:r>
              <a:rPr lang="ru-RU" sz="2400" dirty="0"/>
              <a:t>Отогнав сомнения прочь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2" y="867443"/>
            <a:ext cx="2106233" cy="1188132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Аа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2024844"/>
            <a:ext cx="5508612" cy="3726414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А</a:t>
            </a:r>
            <a:r>
              <a:rPr lang="ru-RU" sz="2400" dirty="0"/>
              <a:t>прель месяц живет посредине весны</a:t>
            </a:r>
          </a:p>
          <a:p>
            <a:pPr marL="34290" indent="0">
              <a:buNone/>
            </a:pPr>
            <a:r>
              <a:rPr lang="ru-RU" sz="2400" dirty="0"/>
              <a:t>А </a:t>
            </a:r>
            <a:r>
              <a:rPr lang="ru-RU" sz="2400" b="1" dirty="0">
                <a:solidFill>
                  <a:srgbClr val="FF0000"/>
                </a:solidFill>
              </a:rPr>
              <a:t>А</a:t>
            </a:r>
            <a:r>
              <a:rPr lang="ru-RU" sz="2400" dirty="0"/>
              <a:t>вгуст месяц лето завершает -</a:t>
            </a:r>
          </a:p>
          <a:p>
            <a:pPr marL="34290" indent="0">
              <a:buNone/>
            </a:pPr>
            <a:r>
              <a:rPr lang="ru-RU" sz="2400" dirty="0"/>
              <a:t>Готовимся уж к школе мы </a:t>
            </a:r>
          </a:p>
          <a:p>
            <a:pPr marL="34290" indent="0">
              <a:buNone/>
            </a:pPr>
            <a:r>
              <a:rPr lang="ru-RU" sz="2400" dirty="0"/>
              <a:t>И каждый лето провожает</a:t>
            </a:r>
          </a:p>
        </p:txBody>
      </p:sp>
    </p:spTree>
    <p:extLst>
      <p:ext uri="{BB962C8B-B14F-4D97-AF65-F5344CB8AC3E}">
        <p14:creationId xmlns:p14="http://schemas.microsoft.com/office/powerpoint/2010/main" val="201911808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Цц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01670" y="1916832"/>
            <a:ext cx="5994666" cy="3510390"/>
          </a:xfrm>
        </p:spPr>
        <p:txBody>
          <a:bodyPr>
            <a:normAutofit fontScale="92500" lnSpcReduction="20000"/>
          </a:bodyPr>
          <a:lstStyle/>
          <a:p>
            <a:r>
              <a:rPr lang="ru-RU" sz="2400" dirty="0"/>
              <a:t>Какие бывают часы опиши?</a:t>
            </a:r>
          </a:p>
          <a:p>
            <a:r>
              <a:rPr lang="ru-RU" sz="2400" dirty="0"/>
              <a:t>У тебя дома есть часы? Если есть какие они и где находятся?</a:t>
            </a:r>
          </a:p>
          <a:p>
            <a:r>
              <a:rPr lang="ru-RU" sz="2400" dirty="0"/>
              <a:t>В твоей комнате есть часы? Как они выглядят?</a:t>
            </a:r>
          </a:p>
          <a:p>
            <a:r>
              <a:rPr lang="ru-RU" sz="2400" dirty="0"/>
              <a:t>Каким способом ты и твои родители узнают о том, сколько сейчас времени?</a:t>
            </a:r>
          </a:p>
          <a:p>
            <a:r>
              <a:rPr lang="ru-RU" sz="2400" dirty="0"/>
              <a:t>Чем изображение времени на электронных часах отличается от изображения времени на механических часах?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Чч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01670" y="1916832"/>
            <a:ext cx="5994666" cy="3510390"/>
          </a:xfrm>
        </p:spPr>
        <p:txBody>
          <a:bodyPr>
            <a:normAutofit lnSpcReduction="10000"/>
          </a:bodyPr>
          <a:lstStyle/>
          <a:p>
            <a:pPr marL="34290" indent="0">
              <a:buNone/>
            </a:pPr>
            <a:r>
              <a:rPr lang="ru-RU" sz="2400" dirty="0"/>
              <a:t>В школе я в </a:t>
            </a:r>
            <a:r>
              <a:rPr lang="ru-RU" sz="2400" b="1" dirty="0">
                <a:solidFill>
                  <a:srgbClr val="FF0000"/>
                </a:solidFill>
              </a:rPr>
              <a:t>ч</a:t>
            </a:r>
            <a:r>
              <a:rPr lang="ru-RU" sz="2400" dirty="0"/>
              <a:t>етверг сижу…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Ч</a:t>
            </a:r>
            <a:r>
              <a:rPr lang="ru-RU" sz="2400" dirty="0"/>
              <a:t>асто на </a:t>
            </a:r>
            <a:r>
              <a:rPr lang="ru-RU" sz="2400" b="1" dirty="0">
                <a:solidFill>
                  <a:srgbClr val="FF0000"/>
                </a:solidFill>
              </a:rPr>
              <a:t>ч</a:t>
            </a:r>
            <a:r>
              <a:rPr lang="ru-RU" sz="2400" dirty="0"/>
              <a:t>асы гляжу</a:t>
            </a:r>
          </a:p>
          <a:p>
            <a:pPr marL="34290" indent="0">
              <a:buNone/>
            </a:pPr>
            <a:r>
              <a:rPr lang="ru-RU" sz="2400" dirty="0"/>
              <a:t>На </a:t>
            </a:r>
            <a:r>
              <a:rPr lang="ru-RU" sz="2400" b="1" dirty="0">
                <a:solidFill>
                  <a:srgbClr val="FF0000"/>
                </a:solidFill>
              </a:rPr>
              <a:t>ч</a:t>
            </a:r>
            <a:r>
              <a:rPr lang="ru-RU" sz="2400" dirty="0"/>
              <a:t>етвертом на уроке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Ч</a:t>
            </a:r>
            <a:r>
              <a:rPr lang="ru-RU" sz="2400" dirty="0"/>
              <a:t>етверть </a:t>
            </a:r>
            <a:r>
              <a:rPr lang="ru-RU" sz="2400" b="1" dirty="0">
                <a:solidFill>
                  <a:srgbClr val="FF0000"/>
                </a:solidFill>
              </a:rPr>
              <a:t>ч</a:t>
            </a:r>
            <a:r>
              <a:rPr lang="ru-RU" sz="2400" dirty="0"/>
              <a:t>аса очень жду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Ч</a:t>
            </a:r>
            <a:r>
              <a:rPr lang="ru-RU" sz="2400" dirty="0"/>
              <a:t>етверть - ведь минут 15(пятнадцать)</a:t>
            </a:r>
          </a:p>
          <a:p>
            <a:pPr marL="34290" indent="0">
              <a:buNone/>
            </a:pPr>
            <a:r>
              <a:rPr lang="ru-RU" sz="2400" dirty="0"/>
              <a:t>Перемены ждёт черёд</a:t>
            </a:r>
          </a:p>
          <a:p>
            <a:pPr marL="34290" indent="0">
              <a:buNone/>
            </a:pPr>
            <a:r>
              <a:rPr lang="ru-RU" sz="2400" dirty="0"/>
              <a:t>Мы всегда её торопим</a:t>
            </a:r>
          </a:p>
          <a:p>
            <a:pPr marL="34290" indent="0">
              <a:buNone/>
            </a:pPr>
            <a:r>
              <a:rPr lang="ru-RU" sz="2400" dirty="0"/>
              <a:t>Что никак не настаёт?</a:t>
            </a:r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Чч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1916832"/>
            <a:ext cx="6624736" cy="4073726"/>
          </a:xfrm>
        </p:spPr>
        <p:txBody>
          <a:bodyPr>
            <a:normAutofit/>
          </a:bodyPr>
          <a:lstStyle/>
          <a:p>
            <a:r>
              <a:rPr lang="ru-RU" sz="2400" dirty="0"/>
              <a:t>Знаешь ли ты историю появления часов?</a:t>
            </a:r>
          </a:p>
          <a:p>
            <a:r>
              <a:rPr lang="ru-RU" sz="2400" dirty="0"/>
              <a:t>Какие часы самые сыпучие?</a:t>
            </a:r>
          </a:p>
          <a:p>
            <a:r>
              <a:rPr lang="ru-RU" sz="2400" dirty="0"/>
              <a:t>Когда их можно встретить в жизни?</a:t>
            </a:r>
          </a:p>
          <a:p>
            <a:r>
              <a:rPr lang="ru-RU" sz="2400" dirty="0"/>
              <a:t>В твоей семье кто-то носит часы на руках?</a:t>
            </a:r>
          </a:p>
          <a:p>
            <a:r>
              <a:rPr lang="ru-RU" sz="2400" dirty="0"/>
              <a:t>Тебе бы хотелось иметь на руке часы?</a:t>
            </a:r>
          </a:p>
          <a:p>
            <a:r>
              <a:rPr lang="ru-RU" sz="2400" dirty="0"/>
              <a:t>Ты хоть сейчас готов их одеть или подождешь, когда вырастешь?</a:t>
            </a:r>
          </a:p>
          <a:p>
            <a:r>
              <a:rPr lang="ru-RU" sz="2400" dirty="0"/>
              <a:t>Часто - этого много или мало в какой-то период времени?</a:t>
            </a:r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Шш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01670" y="1916832"/>
            <a:ext cx="5994666" cy="3510390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Ш</a:t>
            </a:r>
            <a:r>
              <a:rPr lang="ru-RU" sz="2400" dirty="0"/>
              <a:t>устро школьники бегут </a:t>
            </a:r>
          </a:p>
          <a:p>
            <a:pPr marL="34290" indent="0">
              <a:buNone/>
            </a:pPr>
            <a:r>
              <a:rPr lang="ru-RU" sz="2400" dirty="0"/>
              <a:t>Нормативы все сдают</a:t>
            </a:r>
          </a:p>
          <a:p>
            <a:pPr marL="34290" indent="0">
              <a:buNone/>
            </a:pPr>
            <a:r>
              <a:rPr lang="ru-RU" sz="2400" dirty="0"/>
              <a:t>Шестеро пришли быстрее</a:t>
            </a:r>
          </a:p>
          <a:p>
            <a:pPr marL="34290" indent="0">
              <a:buNone/>
            </a:pPr>
            <a:r>
              <a:rPr lang="ru-RU" sz="2400" dirty="0"/>
              <a:t>А шестнадцать отстают</a:t>
            </a:r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Шш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63688" y="2009479"/>
            <a:ext cx="5994666" cy="3510390"/>
          </a:xfrm>
        </p:spPr>
        <p:txBody>
          <a:bodyPr>
            <a:normAutofit/>
          </a:bodyPr>
          <a:lstStyle/>
          <a:p>
            <a:r>
              <a:rPr lang="ru-RU" sz="2400" dirty="0"/>
              <a:t>Шустро это быстро или медленно?</a:t>
            </a:r>
          </a:p>
          <a:p>
            <a:r>
              <a:rPr lang="ru-RU" sz="2400" dirty="0"/>
              <a:t>Каким прибором шустрость определяется в спорте? Секундомер</a:t>
            </a:r>
          </a:p>
          <a:p>
            <a:r>
              <a:rPr lang="ru-RU" sz="2400" dirty="0"/>
              <a:t>Какая самая маленькая единица времени, у которой даже есть своя стрелка?</a:t>
            </a:r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Щщ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01670" y="1916832"/>
            <a:ext cx="5994666" cy="3510390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400" dirty="0"/>
              <a:t>«</a:t>
            </a:r>
            <a:r>
              <a:rPr lang="ru-RU" sz="2400" b="1" dirty="0" err="1">
                <a:solidFill>
                  <a:srgbClr val="FF0000"/>
                </a:solidFill>
              </a:rPr>
              <a:t>Щ</a:t>
            </a:r>
            <a:r>
              <a:rPr lang="ru-RU" sz="2400" dirty="0" err="1"/>
              <a:t>ас</a:t>
            </a:r>
            <a:r>
              <a:rPr lang="ru-RU" sz="2400" dirty="0"/>
              <a:t>» (сейчас) – магическое слово</a:t>
            </a:r>
          </a:p>
          <a:p>
            <a:pPr marL="34290" indent="0">
              <a:buNone/>
            </a:pPr>
            <a:r>
              <a:rPr lang="ru-RU" sz="2400" dirty="0"/>
              <a:t>Сказал «</a:t>
            </a:r>
            <a:r>
              <a:rPr lang="ru-RU" sz="2400" b="1" dirty="0" err="1">
                <a:solidFill>
                  <a:srgbClr val="FF0000"/>
                </a:solidFill>
              </a:rPr>
              <a:t>щ</a:t>
            </a:r>
            <a:r>
              <a:rPr lang="ru-RU" sz="2400" dirty="0" err="1"/>
              <a:t>ас</a:t>
            </a:r>
            <a:r>
              <a:rPr lang="ru-RU" sz="2400" dirty="0"/>
              <a:t>» – и всё готово! </a:t>
            </a:r>
            <a:r>
              <a:rPr lang="ru-RU" sz="2400" dirty="0">
                <a:sym typeface="Wingdings" pitchFamily="2" charset="2"/>
              </a:rPr>
              <a:t></a:t>
            </a:r>
          </a:p>
          <a:p>
            <a:pPr marL="34290" indent="0">
              <a:buNone/>
            </a:pPr>
            <a:r>
              <a:rPr lang="ru-RU" sz="2400" dirty="0">
                <a:sym typeface="Wingdings" pitchFamily="2" charset="2"/>
              </a:rPr>
              <a:t>А по факту…погоди</a:t>
            </a:r>
          </a:p>
          <a:p>
            <a:pPr marL="34290" indent="0">
              <a:buNone/>
            </a:pPr>
            <a:r>
              <a:rPr lang="ru-RU" sz="2400" dirty="0">
                <a:sym typeface="Wingdings" pitchFamily="2" charset="2"/>
              </a:rPr>
              <a:t>Нет у «</a:t>
            </a:r>
            <a:r>
              <a:rPr lang="ru-RU" sz="2400" dirty="0" err="1">
                <a:sym typeface="Wingdings" pitchFamily="2" charset="2"/>
              </a:rPr>
              <a:t>щаса</a:t>
            </a:r>
            <a:r>
              <a:rPr lang="ru-RU" sz="2400" dirty="0">
                <a:sym typeface="Wingdings" pitchFamily="2" charset="2"/>
              </a:rPr>
              <a:t>» завершения</a:t>
            </a:r>
          </a:p>
          <a:p>
            <a:pPr marL="34290" indent="0">
              <a:buNone/>
            </a:pPr>
            <a:r>
              <a:rPr lang="ru-RU" sz="2400" dirty="0">
                <a:sym typeface="Wingdings" pitchFamily="2" charset="2"/>
              </a:rPr>
              <a:t>Ведь отложено движение</a:t>
            </a:r>
          </a:p>
          <a:p>
            <a:pPr marL="34290" indent="0">
              <a:buNone/>
            </a:pPr>
            <a:r>
              <a:rPr lang="ru-RU" sz="2400" dirty="0">
                <a:sym typeface="Wingdings" pitchFamily="2" charset="2"/>
              </a:rPr>
              <a:t>До всегдашнего «почти»</a:t>
            </a:r>
            <a:endParaRPr lang="ru-RU" sz="2400" dirty="0"/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Щщ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01670" y="1916832"/>
            <a:ext cx="5994666" cy="3510390"/>
          </a:xfrm>
        </p:spPr>
        <p:txBody>
          <a:bodyPr>
            <a:normAutofit/>
          </a:bodyPr>
          <a:lstStyle/>
          <a:p>
            <a:pPr marL="34290" indent="0">
              <a:buNone/>
            </a:pPr>
            <a:endParaRPr lang="ru-RU" sz="2400" dirty="0"/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715970" y="2031132"/>
            <a:ext cx="5994666" cy="351039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marL="34290">
              <a:spcBef>
                <a:spcPct val="20000"/>
              </a:spcBef>
              <a:spcAft>
                <a:spcPts val="225"/>
              </a:spcAft>
              <a:buClr>
                <a:schemeClr val="accent6">
                  <a:lumMod val="75000"/>
                </a:schemeClr>
              </a:buClr>
              <a:buSzPct val="130000"/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*Говоришь ли ты, что «сейчас» что-то сделаешь, когда тебя уже ждут?</a:t>
            </a:r>
          </a:p>
          <a:p>
            <a:pPr marL="34290">
              <a:spcBef>
                <a:spcPct val="20000"/>
              </a:spcBef>
              <a:spcAft>
                <a:spcPts val="225"/>
              </a:spcAft>
              <a:buClr>
                <a:schemeClr val="accent6">
                  <a:lumMod val="75000"/>
                </a:schemeClr>
              </a:buClr>
              <a:buSzPct val="130000"/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*В какие моменты ты так говоришь?</a:t>
            </a:r>
          </a:p>
          <a:p>
            <a:pPr marL="34290">
              <a:spcBef>
                <a:spcPct val="20000"/>
              </a:spcBef>
              <a:spcAft>
                <a:spcPts val="225"/>
              </a:spcAft>
              <a:buClr>
                <a:schemeClr val="accent6">
                  <a:lumMod val="75000"/>
                </a:schemeClr>
              </a:buClr>
              <a:buSzPct val="130000"/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*Когда чаще всего так говорят тебе?</a:t>
            </a:r>
          </a:p>
          <a:p>
            <a:pPr marL="34290">
              <a:spcBef>
                <a:spcPct val="20000"/>
              </a:spcBef>
              <a:spcAft>
                <a:spcPts val="225"/>
              </a:spcAft>
              <a:buClr>
                <a:schemeClr val="accent6">
                  <a:lumMod val="75000"/>
                </a:schemeClr>
              </a:buClr>
              <a:buSzPct val="130000"/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* Как ты себя чувствуешь, когда много раз подряд слышишь это слово, но ничего, что ты ждёшь, не происходит?</a:t>
            </a:r>
          </a:p>
          <a:p>
            <a:pPr marL="34290">
              <a:spcBef>
                <a:spcPct val="20000"/>
              </a:spcBef>
              <a:spcAft>
                <a:spcPts val="225"/>
              </a:spcAft>
              <a:buClr>
                <a:schemeClr val="accent6">
                  <a:lumMod val="75000"/>
                </a:schemeClr>
              </a:buClr>
              <a:buSzPct val="130000"/>
              <a:defRPr/>
            </a:pP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20789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Ъъ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01670" y="1916832"/>
            <a:ext cx="5994666" cy="3510390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400" dirty="0"/>
              <a:t>Об</a:t>
            </a:r>
            <a:r>
              <a:rPr lang="ru-RU" sz="2400" b="1" dirty="0">
                <a:solidFill>
                  <a:srgbClr val="FF0000"/>
                </a:solidFill>
              </a:rPr>
              <a:t>ъ</a:t>
            </a:r>
            <a:r>
              <a:rPr lang="ru-RU" sz="2400" dirty="0"/>
              <a:t>единяться нужно всем</a:t>
            </a:r>
          </a:p>
          <a:p>
            <a:pPr marL="34290" indent="0">
              <a:buNone/>
            </a:pPr>
            <a:r>
              <a:rPr lang="ru-RU" sz="2400" dirty="0"/>
              <a:t>Без этого – никак друзьям</a:t>
            </a:r>
          </a:p>
          <a:p>
            <a:pPr marL="34290" indent="0">
              <a:buNone/>
            </a:pPr>
            <a:r>
              <a:rPr lang="ru-RU" sz="2400" dirty="0"/>
              <a:t>А тем кто вместе, </a:t>
            </a:r>
          </a:p>
          <a:p>
            <a:pPr marL="34290" indent="0">
              <a:buNone/>
            </a:pPr>
            <a:r>
              <a:rPr lang="ru-RU" sz="2400" dirty="0"/>
              <a:t>Я скажу – всегда всё будет по рукам!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D0A59D-B1A8-DD8A-6180-57F458508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8BC5898-C8D3-1B59-B33F-7235B3903E2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601670" y="1916832"/>
            <a:ext cx="5994666" cy="351039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Почему важно объединяться?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Зачем людям быть сплоченными и твёрдыми как твёрдый знак?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Твёрже быть легче одному или  в составе команды или компании?</a:t>
            </a:r>
          </a:p>
          <a:p>
            <a:pPr marL="34290" indent="0">
              <a:buNone/>
            </a:pPr>
            <a:endParaRPr lang="ru-RU" sz="2400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4164B04-216D-CD0A-AD6C-298BD57C3C07}"/>
              </a:ext>
            </a:extLst>
          </p:cNvPr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742E4FB2-C62B-312B-5E43-C52242DAFCD6}"/>
              </a:ext>
            </a:extLst>
          </p:cNvPr>
          <p:cNvSpPr txBox="1">
            <a:spLocks/>
          </p:cNvSpPr>
          <p:nvPr/>
        </p:nvSpPr>
        <p:spPr>
          <a:xfrm>
            <a:off x="1285749" y="2009479"/>
            <a:ext cx="5994666" cy="351039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marL="34290">
              <a:spcBef>
                <a:spcPct val="20000"/>
              </a:spcBef>
              <a:spcAft>
                <a:spcPts val="225"/>
              </a:spcAft>
              <a:buClr>
                <a:schemeClr val="accent6">
                  <a:lumMod val="75000"/>
                </a:schemeClr>
              </a:buClr>
              <a:buSzPct val="130000"/>
              <a:defRPr/>
            </a:pP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">
              <a:spcBef>
                <a:spcPct val="20000"/>
              </a:spcBef>
              <a:spcAft>
                <a:spcPts val="225"/>
              </a:spcAft>
              <a:buClr>
                <a:schemeClr val="accent6">
                  <a:lumMod val="75000"/>
                </a:schemeClr>
              </a:buClr>
              <a:buSzPct val="130000"/>
              <a:defRPr/>
            </a:pP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5A9A5A43-550E-72A1-1C7B-014E5806D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720789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Ъъ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67018281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Ыы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01670" y="1916832"/>
            <a:ext cx="5994666" cy="3510390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400" dirty="0"/>
              <a:t>Час</a:t>
            </a:r>
            <a:r>
              <a:rPr lang="ru-RU" sz="2400" b="1" dirty="0">
                <a:solidFill>
                  <a:srgbClr val="FF0000"/>
                </a:solidFill>
              </a:rPr>
              <a:t>ы</a:t>
            </a:r>
            <a:r>
              <a:rPr lang="ru-RU" sz="2400" dirty="0"/>
              <a:t>…..так медленно идут, </a:t>
            </a:r>
          </a:p>
          <a:p>
            <a:pPr marL="34290" indent="0">
              <a:buNone/>
            </a:pPr>
            <a:r>
              <a:rPr lang="ru-RU" sz="2400" dirty="0"/>
              <a:t>Когда чего-то жду</a:t>
            </a:r>
          </a:p>
          <a:p>
            <a:pPr marL="34290" indent="0">
              <a:buNone/>
            </a:pPr>
            <a:r>
              <a:rPr lang="ru-RU" sz="2400" dirty="0"/>
              <a:t>Но очень быстро всякий раз, </a:t>
            </a:r>
          </a:p>
          <a:p>
            <a:pPr marL="34290" indent="0">
              <a:buNone/>
            </a:pPr>
            <a:r>
              <a:rPr lang="ru-RU" sz="2400" dirty="0"/>
              <a:t>Когда уж нахожу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2" y="867443"/>
            <a:ext cx="2106233" cy="1188132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Аа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2024844"/>
            <a:ext cx="5508612" cy="3726414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Сколько всего месяцев в весне?</a:t>
            </a:r>
          </a:p>
          <a:p>
            <a:r>
              <a:rPr lang="ru-RU" sz="2400" dirty="0"/>
              <a:t>Из скольки месяцев состоит лето?</a:t>
            </a:r>
          </a:p>
          <a:p>
            <a:r>
              <a:rPr lang="ru-RU" sz="2400" dirty="0"/>
              <a:t>Какая погода обычно в апреле? А в августе?</a:t>
            </a:r>
          </a:p>
          <a:p>
            <a:r>
              <a:rPr lang="ru-RU" sz="2400" dirty="0"/>
              <a:t>Чем знаменательны эти месяцы для вашей семьи? Может у кого-то день рождения?</a:t>
            </a:r>
          </a:p>
          <a:p>
            <a:r>
              <a:rPr lang="ru-RU" sz="2400" dirty="0"/>
              <a:t>Завершает - это когда начало или конец?</a:t>
            </a:r>
          </a:p>
          <a:p>
            <a:pPr marL="3429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1911808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56E9CE-682A-9FB5-951C-2BF6CEB5C1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E79AE73-8731-A9A4-75BC-6BA39E04189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601670" y="1916832"/>
            <a:ext cx="6930770" cy="418942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Знаешь ли ты название месяцев или дней недели в названии которых живёт буква Ы?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Буква Ы есть в слове «ЧАСЫ» и у этого слова несколько понятий.</a:t>
            </a:r>
          </a:p>
          <a:p>
            <a:pPr marL="34290" indent="0">
              <a:buNone/>
            </a:pPr>
            <a:r>
              <a:rPr lang="ru-RU" sz="2400" dirty="0"/>
              <a:t>Ответь на вопрос: сколько часов? В каком контексте можно дать ответ? (Сколько часов он простоял на морозе? Сколько   часов в магазине на полке?</a:t>
            </a:r>
          </a:p>
          <a:p>
            <a:pPr marL="34290" indent="0">
              <a:buNone/>
            </a:pPr>
            <a:r>
              <a:rPr lang="ru-RU" sz="2400" dirty="0"/>
              <a:t>Как отличить ответы? Два часа/Двое часов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BAD57FB-ACF0-D773-BA37-EE3D2D6F3950}"/>
              </a:ext>
            </a:extLst>
          </p:cNvPr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082471C2-2BDF-96FC-0336-15B49645947D}"/>
              </a:ext>
            </a:extLst>
          </p:cNvPr>
          <p:cNvSpPr txBox="1">
            <a:spLocks/>
          </p:cNvSpPr>
          <p:nvPr/>
        </p:nvSpPr>
        <p:spPr>
          <a:xfrm>
            <a:off x="1285749" y="2009479"/>
            <a:ext cx="5994666" cy="351039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marL="34290">
              <a:spcBef>
                <a:spcPct val="20000"/>
              </a:spcBef>
              <a:spcAft>
                <a:spcPts val="225"/>
              </a:spcAft>
              <a:buClr>
                <a:schemeClr val="accent6">
                  <a:lumMod val="75000"/>
                </a:schemeClr>
              </a:buClr>
              <a:buSzPct val="130000"/>
              <a:defRPr/>
            </a:pP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">
              <a:spcBef>
                <a:spcPct val="20000"/>
              </a:spcBef>
              <a:spcAft>
                <a:spcPts val="225"/>
              </a:spcAft>
              <a:buClr>
                <a:schemeClr val="accent6">
                  <a:lumMod val="75000"/>
                </a:schemeClr>
              </a:buClr>
              <a:buSzPct val="130000"/>
              <a:defRPr/>
            </a:pP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75E983-82A2-FAE6-F45F-45847494224E}"/>
              </a:ext>
            </a:extLst>
          </p:cNvPr>
          <p:cNvSpPr txBox="1">
            <a:spLocks/>
          </p:cNvSpPr>
          <p:nvPr/>
        </p:nvSpPr>
        <p:spPr>
          <a:xfrm>
            <a:off x="1115616" y="751748"/>
            <a:ext cx="1944368" cy="121140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240030" indent="-240030" algn="r" defTabSz="6858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345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Ыы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57749037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Ьь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85749" y="1916832"/>
            <a:ext cx="6310587" cy="3960440"/>
          </a:xfrm>
        </p:spPr>
        <p:txBody>
          <a:bodyPr>
            <a:normAutofit fontScale="92500" lnSpcReduction="10000"/>
          </a:bodyPr>
          <a:lstStyle/>
          <a:p>
            <a:pPr marL="34290" indent="0">
              <a:buNone/>
            </a:pPr>
            <a:r>
              <a:rPr lang="ru-RU" sz="2400" dirty="0"/>
              <a:t>Смягчает месяцы зимы</a:t>
            </a:r>
          </a:p>
          <a:p>
            <a:pPr marL="34290" indent="0">
              <a:buNone/>
            </a:pPr>
            <a:r>
              <a:rPr lang="ru-RU" sz="2400" dirty="0"/>
              <a:t>Чудесный мягкий знак</a:t>
            </a:r>
          </a:p>
          <a:p>
            <a:pPr marL="34290" indent="0">
              <a:buNone/>
            </a:pPr>
            <a:r>
              <a:rPr lang="ru-RU" sz="2400" dirty="0"/>
              <a:t>Декабр</a:t>
            </a:r>
            <a:r>
              <a:rPr lang="ru-RU" sz="2400" b="1" dirty="0">
                <a:solidFill>
                  <a:srgbClr val="FF0000"/>
                </a:solidFill>
              </a:rPr>
              <a:t>ь</a:t>
            </a:r>
            <a:r>
              <a:rPr lang="ru-RU" sz="2400" dirty="0"/>
              <a:t>, январ</a:t>
            </a:r>
            <a:r>
              <a:rPr lang="ru-RU" sz="2400" dirty="0">
                <a:solidFill>
                  <a:srgbClr val="FF0000"/>
                </a:solidFill>
              </a:rPr>
              <a:t>ь</a:t>
            </a:r>
            <a:r>
              <a:rPr lang="ru-RU" sz="2400" dirty="0"/>
              <a:t>, феврал</a:t>
            </a:r>
            <a:r>
              <a:rPr lang="ru-RU" sz="2400" b="1" dirty="0">
                <a:solidFill>
                  <a:srgbClr val="FF0000"/>
                </a:solidFill>
              </a:rPr>
              <a:t>ь</a:t>
            </a:r>
            <a:r>
              <a:rPr lang="ru-RU" sz="2400" dirty="0"/>
              <a:t> -</a:t>
            </a:r>
          </a:p>
          <a:p>
            <a:pPr marL="34290" indent="0">
              <a:buNone/>
            </a:pPr>
            <a:r>
              <a:rPr lang="ru-RU" sz="2400" dirty="0"/>
              <a:t>Зимой без мягкости никак</a:t>
            </a:r>
          </a:p>
          <a:p>
            <a:pPr marL="34290" indent="0">
              <a:buNone/>
            </a:pPr>
            <a:r>
              <a:rPr lang="ru-RU" sz="2400" dirty="0"/>
              <a:t>И лету нужен мягкий знак</a:t>
            </a:r>
          </a:p>
          <a:p>
            <a:pPr marL="34290" indent="0">
              <a:buNone/>
            </a:pPr>
            <a:r>
              <a:rPr lang="ru-RU" sz="2400" dirty="0"/>
              <a:t>Июн</a:t>
            </a:r>
            <a:r>
              <a:rPr lang="ru-RU" sz="2400" b="1" dirty="0">
                <a:solidFill>
                  <a:srgbClr val="FF0000"/>
                </a:solidFill>
              </a:rPr>
              <a:t>ь</a:t>
            </a:r>
            <a:r>
              <a:rPr lang="ru-RU" sz="2400" dirty="0"/>
              <a:t>, июл</a:t>
            </a:r>
            <a:r>
              <a:rPr lang="ru-RU" sz="2400" b="1" dirty="0">
                <a:solidFill>
                  <a:srgbClr val="FF0000"/>
                </a:solidFill>
              </a:rPr>
              <a:t>ь</a:t>
            </a:r>
            <a:r>
              <a:rPr lang="ru-RU" sz="2400" dirty="0"/>
              <a:t> и вот</a:t>
            </a:r>
          </a:p>
          <a:p>
            <a:pPr marL="34290" indent="0">
              <a:buNone/>
            </a:pPr>
            <a:r>
              <a:rPr lang="ru-RU" sz="2400" dirty="0"/>
              <a:t>Чудесный этот мягкий знак </a:t>
            </a:r>
          </a:p>
          <a:p>
            <a:pPr marL="34290" indent="0">
              <a:buNone/>
            </a:pPr>
            <a:r>
              <a:rPr lang="ru-RU" sz="2400" dirty="0"/>
              <a:t>Уже и осен</a:t>
            </a:r>
            <a:r>
              <a:rPr lang="ru-RU" sz="2400" b="1" dirty="0">
                <a:solidFill>
                  <a:srgbClr val="FF0000"/>
                </a:solidFill>
              </a:rPr>
              <a:t>ь</a:t>
            </a:r>
            <a:r>
              <a:rPr lang="ru-RU" sz="2400" dirty="0"/>
              <a:t> ждет</a:t>
            </a:r>
          </a:p>
          <a:p>
            <a:pPr marL="34290" indent="0">
              <a:buNone/>
            </a:pPr>
            <a:r>
              <a:rPr lang="ru-RU" sz="2400" dirty="0"/>
              <a:t>Сентябр</a:t>
            </a:r>
            <a:r>
              <a:rPr lang="ru-RU" sz="2400" b="1" dirty="0">
                <a:solidFill>
                  <a:srgbClr val="FF0000"/>
                </a:solidFill>
              </a:rPr>
              <a:t>ь</a:t>
            </a:r>
            <a:r>
              <a:rPr lang="ru-RU" sz="2400" dirty="0"/>
              <a:t>, октябр</a:t>
            </a:r>
            <a:r>
              <a:rPr lang="ru-RU" sz="2400" b="1" dirty="0">
                <a:solidFill>
                  <a:srgbClr val="FF0000"/>
                </a:solidFill>
              </a:rPr>
              <a:t>ь</a:t>
            </a:r>
            <a:r>
              <a:rPr lang="ru-RU" sz="2400" dirty="0"/>
              <a:t>, ноябр</a:t>
            </a:r>
            <a:r>
              <a:rPr lang="ru-RU" sz="2400" b="1" dirty="0">
                <a:solidFill>
                  <a:srgbClr val="FF0000"/>
                </a:solidFill>
              </a:rPr>
              <a:t>ь</a:t>
            </a:r>
          </a:p>
          <a:p>
            <a:pPr marL="34290" indent="0">
              <a:buNone/>
            </a:pPr>
            <a:r>
              <a:rPr lang="ru-RU" sz="2400" dirty="0"/>
              <a:t>Вот как…без мягкости – опят</a:t>
            </a:r>
            <a:r>
              <a:rPr lang="ru-RU" sz="2400" b="1" dirty="0">
                <a:solidFill>
                  <a:srgbClr val="FF0000"/>
                </a:solidFill>
              </a:rPr>
              <a:t>ь</a:t>
            </a:r>
            <a:r>
              <a:rPr lang="ru-RU" sz="2400" dirty="0"/>
              <a:t> никак </a:t>
            </a:r>
            <a:r>
              <a:rPr lang="ru-RU" sz="2400" dirty="0">
                <a:sym typeface="Wingdings" pitchFamily="2" charset="2"/>
              </a:rPr>
              <a:t></a:t>
            </a: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7E18A7-BCD1-671D-691C-DF7DC7C1F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7ED8DD2-330F-CAB1-8523-D5A45193B37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601670" y="1916832"/>
            <a:ext cx="6930770" cy="418942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А есть ли мягкие знаки у весны?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В каком месяце Весна особенно «мягкая»?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С чем ассоциируется у тебя этот месяц?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481A3777-0A18-FA01-9CF2-A9B6393B8649}"/>
              </a:ext>
            </a:extLst>
          </p:cNvPr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93DD7CA8-E078-D3F0-3DBA-A02739B317BA}"/>
              </a:ext>
            </a:extLst>
          </p:cNvPr>
          <p:cNvSpPr txBox="1">
            <a:spLocks/>
          </p:cNvSpPr>
          <p:nvPr/>
        </p:nvSpPr>
        <p:spPr>
          <a:xfrm>
            <a:off x="1285749" y="2009479"/>
            <a:ext cx="5994666" cy="351039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marL="34290">
              <a:spcBef>
                <a:spcPct val="20000"/>
              </a:spcBef>
              <a:spcAft>
                <a:spcPts val="225"/>
              </a:spcAft>
              <a:buClr>
                <a:schemeClr val="accent6">
                  <a:lumMod val="75000"/>
                </a:schemeClr>
              </a:buClr>
              <a:buSzPct val="130000"/>
              <a:defRPr/>
            </a:pP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">
              <a:spcBef>
                <a:spcPct val="20000"/>
              </a:spcBef>
              <a:spcAft>
                <a:spcPts val="225"/>
              </a:spcAft>
              <a:buClr>
                <a:schemeClr val="accent6">
                  <a:lumMod val="75000"/>
                </a:schemeClr>
              </a:buClr>
              <a:buSzPct val="130000"/>
              <a:defRPr/>
            </a:pP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906F4FF6-0EC5-933D-DD0B-97E9E7494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Ьь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39165545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Ээ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01670" y="1916832"/>
            <a:ext cx="5994666" cy="3510390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Э</a:t>
            </a:r>
            <a:r>
              <a:rPr lang="ru-RU" sz="2400" dirty="0"/>
              <a:t>тим летом в жаркий день</a:t>
            </a:r>
          </a:p>
          <a:p>
            <a:pPr marL="34290" indent="0">
              <a:buNone/>
            </a:pPr>
            <a:r>
              <a:rPr lang="ru-RU" sz="2400" dirty="0"/>
              <a:t>На меня упала тень</a:t>
            </a:r>
          </a:p>
          <a:p>
            <a:pPr marL="34290" indent="0">
              <a:buNone/>
            </a:pPr>
            <a:r>
              <a:rPr lang="ru-RU" sz="2400" dirty="0"/>
              <a:t>Так собою придавила</a:t>
            </a:r>
          </a:p>
          <a:p>
            <a:pPr marL="34290" indent="0">
              <a:buNone/>
            </a:pPr>
            <a:r>
              <a:rPr lang="ru-RU" sz="2400" dirty="0"/>
              <a:t>Что образовалась лень</a:t>
            </a:r>
          </a:p>
          <a:p>
            <a:pPr marL="34290" indent="0">
              <a:buNone/>
            </a:pPr>
            <a:r>
              <a:rPr lang="ru-RU" sz="2400" dirty="0"/>
              <a:t>Разморило, вот дела -</a:t>
            </a:r>
          </a:p>
          <a:p>
            <a:pPr marL="34290" indent="0">
              <a:buNone/>
            </a:pPr>
            <a:r>
              <a:rPr lang="ru-RU" sz="2400" dirty="0"/>
              <a:t>Поработать не дала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76F68D-73F2-AFC1-07DB-5ABD360E6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F497CEA-8EF4-C909-6EEE-B40F7DBCABE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601670" y="1916832"/>
            <a:ext cx="6930770" cy="418942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Этим летом это каким летом?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Что значит выражение «На этой неделе?»/ «В этом году»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2198A86-201A-09A9-8787-BE0EF17D59EC}"/>
              </a:ext>
            </a:extLst>
          </p:cNvPr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21FF6994-8BD5-A8E2-E4BB-189EDE187B79}"/>
              </a:ext>
            </a:extLst>
          </p:cNvPr>
          <p:cNvSpPr txBox="1">
            <a:spLocks/>
          </p:cNvSpPr>
          <p:nvPr/>
        </p:nvSpPr>
        <p:spPr>
          <a:xfrm>
            <a:off x="1285749" y="2009479"/>
            <a:ext cx="5994666" cy="351039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marL="34290">
              <a:spcBef>
                <a:spcPct val="20000"/>
              </a:spcBef>
              <a:spcAft>
                <a:spcPts val="225"/>
              </a:spcAft>
              <a:buClr>
                <a:schemeClr val="accent6">
                  <a:lumMod val="75000"/>
                </a:schemeClr>
              </a:buClr>
              <a:buSzPct val="130000"/>
              <a:defRPr/>
            </a:pP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">
              <a:spcBef>
                <a:spcPct val="20000"/>
              </a:spcBef>
              <a:spcAft>
                <a:spcPts val="225"/>
              </a:spcAft>
              <a:buClr>
                <a:schemeClr val="accent6">
                  <a:lumMod val="75000"/>
                </a:schemeClr>
              </a:buClr>
              <a:buSzPct val="130000"/>
              <a:defRPr/>
            </a:pP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64575F67-D7B9-7C26-6D6E-53F5D5D5DEE8}"/>
              </a:ext>
            </a:extLst>
          </p:cNvPr>
          <p:cNvSpPr txBox="1">
            <a:spLocks/>
          </p:cNvSpPr>
          <p:nvPr/>
        </p:nvSpPr>
        <p:spPr>
          <a:xfrm>
            <a:off x="1169470" y="867442"/>
            <a:ext cx="1944368" cy="121140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240030" indent="-240030" algn="r" defTabSz="6858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345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sz="720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Ээ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43971180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Юю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01670" y="1916832"/>
            <a:ext cx="6066674" cy="4320480"/>
          </a:xfrm>
        </p:spPr>
        <p:txBody>
          <a:bodyPr>
            <a:normAutofit lnSpcReduction="10000"/>
          </a:bodyPr>
          <a:lstStyle/>
          <a:p>
            <a:pPr marL="34290" indent="0">
              <a:buNone/>
            </a:pPr>
            <a:r>
              <a:rPr lang="ru-RU" sz="2400" dirty="0">
                <a:solidFill>
                  <a:srgbClr val="FF0000"/>
                </a:solidFill>
              </a:rPr>
              <a:t>Ю</a:t>
            </a:r>
            <a:r>
              <a:rPr lang="ru-RU" sz="2400" dirty="0"/>
              <a:t>рко, но не торопиться</a:t>
            </a:r>
          </a:p>
          <a:p>
            <a:pPr marL="34290" indent="0">
              <a:buNone/>
            </a:pPr>
            <a:r>
              <a:rPr lang="ru-RU" sz="2400" dirty="0"/>
              <a:t>В жизни надо поучиться</a:t>
            </a:r>
            <a:br>
              <a:rPr lang="ru-RU" sz="2400" dirty="0"/>
            </a:br>
            <a:r>
              <a:rPr lang="ru-RU" sz="2400" dirty="0"/>
              <a:t>Детство, отрочество, вот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Ю</a:t>
            </a:r>
            <a:r>
              <a:rPr lang="ru-RU" sz="2400" dirty="0"/>
              <a:t>ность яркая идёт</a:t>
            </a:r>
          </a:p>
          <a:p>
            <a:pPr marL="34290" indent="0">
              <a:buNone/>
            </a:pPr>
            <a:r>
              <a:rPr lang="ru-RU" sz="2400" dirty="0"/>
              <a:t>Надо только умудриться</a:t>
            </a:r>
          </a:p>
          <a:p>
            <a:pPr marL="34290" indent="0">
              <a:buNone/>
            </a:pPr>
            <a:r>
              <a:rPr lang="ru-RU" sz="2400" dirty="0"/>
              <a:t>Верно ей распорядиться…</a:t>
            </a:r>
          </a:p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Ю</a:t>
            </a:r>
            <a:r>
              <a:rPr lang="ru-RU" sz="2400" dirty="0"/>
              <a:t>ность быстро пролетела</a:t>
            </a:r>
          </a:p>
          <a:p>
            <a:pPr marL="34290" indent="0">
              <a:buNone/>
            </a:pPr>
            <a:r>
              <a:rPr lang="ru-RU" sz="2400" dirty="0"/>
              <a:t>Зрелость вдруг взялась за дело</a:t>
            </a:r>
          </a:p>
          <a:p>
            <a:pPr marL="34290" indent="0">
              <a:buNone/>
            </a:pPr>
            <a:r>
              <a:rPr lang="ru-RU" sz="2400" dirty="0"/>
              <a:t>Каждый знает наперёд</a:t>
            </a:r>
          </a:p>
          <a:p>
            <a:pPr marL="34290" indent="0">
              <a:buNone/>
            </a:pPr>
            <a:r>
              <a:rPr lang="ru-RU" sz="2400" dirty="0"/>
              <a:t>Лучше пусть созреет плод…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38656-4955-0684-FB1D-72C4109EDA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70DA14E-581B-53A3-B44E-DA5E8B9D9F9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601670" y="1916832"/>
            <a:ext cx="6930770" cy="418942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Юрко – это как? Если речь не только о проворности, но и о скорости, то юрко – это быстро или медленно?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Слышали слово «юность»? Что оно означает?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А что такое детство? Когда оно начинается и когда заканчивается? Чем отличается от взрослости?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Вам нравиться быть детьми или хочется поскорее стать взрослым? Если да, то для чего?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2400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6072AFF-92A0-E465-53D6-8301E6826BCA}"/>
              </a:ext>
            </a:extLst>
          </p:cNvPr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C7979508-AB25-4A80-5729-F04FDF0F79D9}"/>
              </a:ext>
            </a:extLst>
          </p:cNvPr>
          <p:cNvSpPr txBox="1">
            <a:spLocks/>
          </p:cNvSpPr>
          <p:nvPr/>
        </p:nvSpPr>
        <p:spPr>
          <a:xfrm>
            <a:off x="1285749" y="2009479"/>
            <a:ext cx="5994666" cy="351039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marL="34290">
              <a:spcBef>
                <a:spcPct val="20000"/>
              </a:spcBef>
              <a:spcAft>
                <a:spcPts val="225"/>
              </a:spcAft>
              <a:buClr>
                <a:schemeClr val="accent6">
                  <a:lumMod val="75000"/>
                </a:schemeClr>
              </a:buClr>
              <a:buSzPct val="130000"/>
              <a:defRPr/>
            </a:pP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">
              <a:spcBef>
                <a:spcPct val="20000"/>
              </a:spcBef>
              <a:spcAft>
                <a:spcPts val="225"/>
              </a:spcAft>
              <a:buClr>
                <a:schemeClr val="accent6">
                  <a:lumMod val="75000"/>
                </a:schemeClr>
              </a:buClr>
              <a:buSzPct val="130000"/>
              <a:defRPr/>
            </a:pP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79CC1B-B767-C3B6-5497-BCBBE98AB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1670" y="81739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Юю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241496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0" y="867442"/>
            <a:ext cx="1944368" cy="1211408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Яя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01670" y="1916832"/>
            <a:ext cx="5994666" cy="3510390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Я</a:t>
            </a:r>
            <a:r>
              <a:rPr lang="ru-RU" sz="2400" dirty="0"/>
              <a:t>нварь, </a:t>
            </a:r>
            <a:r>
              <a:rPr lang="ru-RU" sz="2400" b="1" dirty="0">
                <a:solidFill>
                  <a:srgbClr val="FF0000"/>
                </a:solidFill>
              </a:rPr>
              <a:t>я</a:t>
            </a:r>
            <a:r>
              <a:rPr lang="ru-RU" sz="2400" dirty="0"/>
              <a:t>нварь – начало года</a:t>
            </a:r>
          </a:p>
          <a:p>
            <a:pPr marL="34290" indent="0">
              <a:buNone/>
            </a:pPr>
            <a:r>
              <a:rPr lang="ru-RU" sz="2400" dirty="0"/>
              <a:t>Заледенела вся природа</a:t>
            </a:r>
          </a:p>
          <a:p>
            <a:pPr marL="34290" indent="0">
              <a:buNone/>
            </a:pPr>
            <a:r>
              <a:rPr lang="ru-RU" sz="2400" dirty="0"/>
              <a:t>И я как будто бы во льду…</a:t>
            </a:r>
          </a:p>
          <a:p>
            <a:pPr marL="34290" indent="0">
              <a:buNone/>
            </a:pPr>
            <a:r>
              <a:rPr lang="ru-RU" sz="2400" dirty="0"/>
              <a:t>Уже весны горячей жду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534408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BD8823-84F9-F566-ED9E-A98B61EAB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A7E88F5-6C79-533A-65B9-4B6114E9D73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601670" y="1916832"/>
            <a:ext cx="6930770" cy="418942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Название какого месяца начинается на букву «Я»?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Какой он по счету в году?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А в своем сезоне?/времени года?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В какое время года приходит к нам Январь?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В каком времени года буква Я встречается в названии каждого из 3х месяцев?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Чем особенно нравится этот месяц? Чем он отличается от </a:t>
            </a:r>
            <a:r>
              <a:rPr lang="ru-RU" sz="2400"/>
              <a:t>остальных месяцев года?</a:t>
            </a:r>
            <a:endParaRPr lang="ru-RU" sz="2400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6021C02-C79E-F6EB-8C1B-E9F83F3289CC}"/>
              </a:ext>
            </a:extLst>
          </p:cNvPr>
          <p:cNvSpPr txBox="1">
            <a:spLocks/>
          </p:cNvSpPr>
          <p:nvPr/>
        </p:nvSpPr>
        <p:spPr>
          <a:xfrm>
            <a:off x="1285749" y="3158970"/>
            <a:ext cx="1990108" cy="1211408"/>
          </a:xfrm>
          <a:prstGeom prst="rect">
            <a:avLst/>
          </a:prstGeom>
          <a:effectLst/>
        </p:spPr>
        <p:txBody>
          <a:bodyPr vert="horz" lIns="68580" tIns="34290" rIns="68580" bIns="3429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endParaRPr lang="ru-RU" sz="7200" dirty="0"/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8592BA5D-92A3-CC0F-53C7-998F9C6E6D8D}"/>
              </a:ext>
            </a:extLst>
          </p:cNvPr>
          <p:cNvSpPr txBox="1">
            <a:spLocks/>
          </p:cNvSpPr>
          <p:nvPr/>
        </p:nvSpPr>
        <p:spPr>
          <a:xfrm>
            <a:off x="1285749" y="2009479"/>
            <a:ext cx="5994666" cy="351039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marL="34290">
              <a:spcBef>
                <a:spcPct val="20000"/>
              </a:spcBef>
              <a:spcAft>
                <a:spcPts val="225"/>
              </a:spcAft>
              <a:buClr>
                <a:schemeClr val="accent6">
                  <a:lumMod val="75000"/>
                </a:schemeClr>
              </a:buClr>
              <a:buSzPct val="130000"/>
              <a:defRPr/>
            </a:pP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">
              <a:spcBef>
                <a:spcPct val="20000"/>
              </a:spcBef>
              <a:spcAft>
                <a:spcPts val="225"/>
              </a:spcAft>
              <a:buClr>
                <a:schemeClr val="accent6">
                  <a:lumMod val="75000"/>
                </a:schemeClr>
              </a:buClr>
              <a:buSzPct val="130000"/>
              <a:defRPr/>
            </a:pP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FA2C5BCA-3CA0-492D-D769-FDDFBACE26BA}"/>
              </a:ext>
            </a:extLst>
          </p:cNvPr>
          <p:cNvSpPr txBox="1">
            <a:spLocks/>
          </p:cNvSpPr>
          <p:nvPr/>
        </p:nvSpPr>
        <p:spPr>
          <a:xfrm>
            <a:off x="1169470" y="867442"/>
            <a:ext cx="1944368" cy="121140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240030" indent="-240030" algn="r" defTabSz="6858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345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sz="720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Яя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694044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2" y="867443"/>
            <a:ext cx="2106233" cy="1188132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Бб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2024844"/>
            <a:ext cx="5508612" cy="3726414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Б</a:t>
            </a:r>
            <a:r>
              <a:rPr lang="ru-RU" sz="2400" dirty="0"/>
              <a:t>ыстро </a:t>
            </a:r>
            <a:r>
              <a:rPr lang="ru-RU" sz="2400" b="1" dirty="0">
                <a:solidFill>
                  <a:srgbClr val="FF0000"/>
                </a:solidFill>
              </a:rPr>
              <a:t>б</a:t>
            </a:r>
            <a:r>
              <a:rPr lang="ru-RU" sz="2400" dirty="0"/>
              <a:t>удильник нас будит с утра</a:t>
            </a:r>
          </a:p>
          <a:p>
            <a:pPr marL="34290" indent="0">
              <a:buNone/>
            </a:pPr>
            <a:r>
              <a:rPr lang="ru-RU" sz="2400" dirty="0"/>
              <a:t>Значит идти на работу пора</a:t>
            </a:r>
          </a:p>
          <a:p>
            <a:pPr marL="34290" indent="0">
              <a:buNone/>
            </a:pPr>
            <a:r>
              <a:rPr lang="ru-RU" sz="2400" dirty="0"/>
              <a:t>В садик и в школу идти на урок</a:t>
            </a:r>
          </a:p>
          <a:p>
            <a:pPr marL="34290" indent="0">
              <a:buNone/>
            </a:pPr>
            <a:r>
              <a:rPr lang="ru-RU" sz="2400" dirty="0"/>
              <a:t>Будет звонить в школе звонкий звонок</a:t>
            </a:r>
          </a:p>
          <a:p>
            <a:pPr marL="34290" indent="0">
              <a:buNone/>
            </a:pPr>
            <a:r>
              <a:rPr lang="ru-RU" sz="2400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б</a:t>
            </a:r>
            <a:r>
              <a:rPr lang="ru-RU" sz="2400" dirty="0"/>
              <a:t>удни нам надо пораньше вставать</a:t>
            </a:r>
          </a:p>
          <a:p>
            <a:pPr marL="34290" indent="0">
              <a:buNone/>
            </a:pPr>
            <a:r>
              <a:rPr lang="ru-RU" sz="2400" dirty="0"/>
              <a:t>Лишь выходные дадут нам поспать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1" y="998730"/>
            <a:ext cx="914138" cy="972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23047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2" y="867443"/>
            <a:ext cx="2106233" cy="1188132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Бб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2024844"/>
            <a:ext cx="5508612" cy="3726414"/>
          </a:xfrm>
        </p:spPr>
        <p:txBody>
          <a:bodyPr>
            <a:normAutofit fontScale="92500"/>
          </a:bodyPr>
          <a:lstStyle/>
          <a:p>
            <a:r>
              <a:rPr lang="ru-RU" sz="2400" dirty="0"/>
              <a:t>Как просыпаешься ты? Под будильник или нет?</a:t>
            </a:r>
          </a:p>
          <a:p>
            <a:r>
              <a:rPr lang="ru-RU" sz="2400" dirty="0"/>
              <a:t>Нравится ли тебе утро?</a:t>
            </a:r>
          </a:p>
          <a:p>
            <a:r>
              <a:rPr lang="ru-RU" sz="2400" dirty="0"/>
              <a:t>Чем хорошо твоё утро?</a:t>
            </a:r>
          </a:p>
          <a:p>
            <a:r>
              <a:rPr lang="ru-RU" sz="2400" dirty="0"/>
              <a:t>Как бы ты хотел проводить утро каждого дня?</a:t>
            </a:r>
          </a:p>
          <a:p>
            <a:r>
              <a:rPr lang="ru-RU" sz="2400" dirty="0"/>
              <a:t>Тебе нравятся будни? Какие будние дни недели ты знаешь? От чего зависит какие у человека будни?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1" y="998730"/>
            <a:ext cx="914138" cy="972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2304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472" y="867443"/>
            <a:ext cx="2106233" cy="1188132"/>
          </a:xfrm>
        </p:spPr>
        <p:txBody>
          <a:bodyPr/>
          <a:lstStyle/>
          <a:p>
            <a:pPr marL="0" indent="0">
              <a:buNone/>
            </a:pPr>
            <a:r>
              <a:rPr 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Вв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3718" y="2024844"/>
            <a:ext cx="5508612" cy="3726414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В</a:t>
            </a:r>
            <a:r>
              <a:rPr lang="ru-RU" sz="2400" dirty="0"/>
              <a:t>чера, а впрочем как </a:t>
            </a:r>
            <a:r>
              <a:rPr lang="ru-RU" sz="2400" b="1" dirty="0">
                <a:solidFill>
                  <a:srgbClr val="FF0000"/>
                </a:solidFill>
              </a:rPr>
              <a:t>в</a:t>
            </a:r>
            <a:r>
              <a:rPr lang="ru-RU" sz="2400" dirty="0"/>
              <a:t>сегда</a:t>
            </a:r>
          </a:p>
          <a:p>
            <a:pPr marL="34290" indent="0">
              <a:buNone/>
            </a:pPr>
            <a:r>
              <a:rPr lang="ru-RU" sz="2400" dirty="0"/>
              <a:t>Чудны </a:t>
            </a:r>
            <a:r>
              <a:rPr lang="ru-RU" sz="2400" b="1" dirty="0">
                <a:solidFill>
                  <a:srgbClr val="FF0000"/>
                </a:solidFill>
              </a:rPr>
              <a:t>в</a:t>
            </a:r>
            <a:r>
              <a:rPr lang="ru-RU" sz="2400" dirty="0"/>
              <a:t>есною </a:t>
            </a:r>
            <a:r>
              <a:rPr lang="ru-RU" sz="2400" b="1" dirty="0">
                <a:solidFill>
                  <a:srgbClr val="FF0000"/>
                </a:solidFill>
              </a:rPr>
              <a:t>в</a:t>
            </a:r>
            <a:r>
              <a:rPr lang="ru-RU" sz="2400" dirty="0"/>
              <a:t>ечера</a:t>
            </a:r>
          </a:p>
          <a:p>
            <a:pPr marL="34290" indent="0">
              <a:buNone/>
            </a:pPr>
            <a:r>
              <a:rPr lang="ru-RU" sz="2400" dirty="0"/>
              <a:t>Хоть </a:t>
            </a:r>
            <a:r>
              <a:rPr lang="ru-RU" sz="2400" b="1" dirty="0">
                <a:solidFill>
                  <a:srgbClr val="FF0000"/>
                </a:solidFill>
              </a:rPr>
              <a:t>в</a:t>
            </a:r>
            <a:r>
              <a:rPr lang="ru-RU" sz="2400" dirty="0"/>
              <a:t>торник, а не </a:t>
            </a:r>
            <a:r>
              <a:rPr lang="ru-RU" sz="2400" b="1" dirty="0">
                <a:solidFill>
                  <a:srgbClr val="FF0000"/>
                </a:solidFill>
              </a:rPr>
              <a:t>в</a:t>
            </a:r>
            <a:r>
              <a:rPr lang="ru-RU" sz="2400" dirty="0"/>
              <a:t>оскресенье</a:t>
            </a:r>
          </a:p>
          <a:p>
            <a:pPr marL="34290" indent="0">
              <a:buNone/>
            </a:pPr>
            <a:r>
              <a:rPr lang="ru-RU" sz="2400" dirty="0"/>
              <a:t>И вся неделя </a:t>
            </a:r>
            <a:r>
              <a:rPr lang="ru-RU" sz="2400" b="1" dirty="0">
                <a:solidFill>
                  <a:srgbClr val="FF0000"/>
                </a:solidFill>
              </a:rPr>
              <a:t>в</a:t>
            </a:r>
            <a:r>
              <a:rPr lang="ru-RU" sz="2400" dirty="0"/>
              <a:t>переди</a:t>
            </a:r>
          </a:p>
          <a:p>
            <a:pPr marL="34290" indent="0">
              <a:buNone/>
            </a:pPr>
            <a:r>
              <a:rPr lang="ru-RU" sz="2400" dirty="0"/>
              <a:t>До </a:t>
            </a:r>
            <a:r>
              <a:rPr lang="ru-RU" sz="2400" b="1" dirty="0">
                <a:solidFill>
                  <a:srgbClr val="FF0000"/>
                </a:solidFill>
              </a:rPr>
              <a:t>в</a:t>
            </a:r>
            <a:r>
              <a:rPr lang="ru-RU" sz="2400" dirty="0"/>
              <a:t>ыходных ещё есть </a:t>
            </a:r>
            <a:r>
              <a:rPr lang="ru-RU" sz="2400" b="1" dirty="0">
                <a:solidFill>
                  <a:srgbClr val="FF0000"/>
                </a:solidFill>
              </a:rPr>
              <a:t>в</a:t>
            </a:r>
            <a:r>
              <a:rPr lang="ru-RU" sz="2400" dirty="0"/>
              <a:t>ремя -</a:t>
            </a:r>
          </a:p>
          <a:p>
            <a:pPr marL="34290" indent="0">
              <a:buNone/>
            </a:pPr>
            <a:r>
              <a:rPr lang="ru-RU" sz="2400" dirty="0"/>
              <a:t>Его ты с пользой проведи</a:t>
            </a:r>
          </a:p>
        </p:txBody>
      </p:sp>
    </p:spTree>
    <p:extLst>
      <p:ext uri="{BB962C8B-B14F-4D97-AF65-F5344CB8AC3E}">
        <p14:creationId xmlns:p14="http://schemas.microsoft.com/office/powerpoint/2010/main" val="3846617967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351</TotalTime>
  <Words>2876</Words>
  <Application>Microsoft Office PowerPoint</Application>
  <PresentationFormat>Экран (4:3)</PresentationFormat>
  <Paragraphs>459</Paragraphs>
  <Slides>68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68</vt:i4>
      </vt:variant>
    </vt:vector>
  </HeadingPairs>
  <TitlesOfParts>
    <vt:vector size="74" baseType="lpstr">
      <vt:lpstr>Arial</vt:lpstr>
      <vt:lpstr>Calibri</vt:lpstr>
      <vt:lpstr>Georgia</vt:lpstr>
      <vt:lpstr>Trebuchet MS</vt:lpstr>
      <vt:lpstr>Wingdings</vt:lpstr>
      <vt:lpstr>Воздушный поток</vt:lpstr>
      <vt:lpstr>Азбука понятий, относящихся к теме времени  для детей дошкольного возраста</vt:lpstr>
      <vt:lpstr>Представление и приветствие: Здравствуйте, ребята! Меня  зовут Тёка, Тёка Временьков. Я уже учусь в школе... Оказывается, когда я был помладше я часто путал слова, обозначающие время... Теперь с этим всё в порядке у меня, а как у вас? Давайте выясним вместе... Я буду задавать вопросы, а вы отвечайте всё, что вы думайте. Ваши родители придут на помощь и подскажут верные ответы...хотя уверен, вы все ответы знаете сами. </vt:lpstr>
      <vt:lpstr>Презентация PowerPoint</vt:lpstr>
      <vt:lpstr>Презентация PowerPoint</vt:lpstr>
      <vt:lpstr>Аа</vt:lpstr>
      <vt:lpstr>Аа</vt:lpstr>
      <vt:lpstr>Бб</vt:lpstr>
      <vt:lpstr>Бб</vt:lpstr>
      <vt:lpstr>Вв</vt:lpstr>
      <vt:lpstr>Вв</vt:lpstr>
      <vt:lpstr>Гг</vt:lpstr>
      <vt:lpstr>Гг</vt:lpstr>
      <vt:lpstr>Дд</vt:lpstr>
      <vt:lpstr>Дд</vt:lpstr>
      <vt:lpstr>Ее, Ёё</vt:lpstr>
      <vt:lpstr>Ее, Ёё</vt:lpstr>
      <vt:lpstr>Жж</vt:lpstr>
      <vt:lpstr>Жж</vt:lpstr>
      <vt:lpstr>Зз</vt:lpstr>
      <vt:lpstr>Зз</vt:lpstr>
      <vt:lpstr>Ии</vt:lpstr>
      <vt:lpstr>Ии</vt:lpstr>
      <vt:lpstr>Йй</vt:lpstr>
      <vt:lpstr>Йй</vt:lpstr>
      <vt:lpstr>Кк</vt:lpstr>
      <vt:lpstr>Кк</vt:lpstr>
      <vt:lpstr>Лл</vt:lpstr>
      <vt:lpstr>Лл</vt:lpstr>
      <vt:lpstr>Мм</vt:lpstr>
      <vt:lpstr>Мм</vt:lpstr>
      <vt:lpstr>Нн</vt:lpstr>
      <vt:lpstr>Нн</vt:lpstr>
      <vt:lpstr>Оо</vt:lpstr>
      <vt:lpstr>Оо</vt:lpstr>
      <vt:lpstr>Пп</vt:lpstr>
      <vt:lpstr>Пп</vt:lpstr>
      <vt:lpstr>Рр</vt:lpstr>
      <vt:lpstr>Рр</vt:lpstr>
      <vt:lpstr>Сс</vt:lpstr>
      <vt:lpstr>Сс</vt:lpstr>
      <vt:lpstr>Тт</vt:lpstr>
      <vt:lpstr>Тт</vt:lpstr>
      <vt:lpstr>Уу</vt:lpstr>
      <vt:lpstr>Уу</vt:lpstr>
      <vt:lpstr>Фф</vt:lpstr>
      <vt:lpstr>Фф</vt:lpstr>
      <vt:lpstr>Хх</vt:lpstr>
      <vt:lpstr>Хх</vt:lpstr>
      <vt:lpstr>Цц</vt:lpstr>
      <vt:lpstr>Цц</vt:lpstr>
      <vt:lpstr>Чч</vt:lpstr>
      <vt:lpstr>Чч</vt:lpstr>
      <vt:lpstr>Шш</vt:lpstr>
      <vt:lpstr>Шш</vt:lpstr>
      <vt:lpstr>Щщ</vt:lpstr>
      <vt:lpstr>Щщ</vt:lpstr>
      <vt:lpstr>Ъъ</vt:lpstr>
      <vt:lpstr>Ъъ</vt:lpstr>
      <vt:lpstr>Ыы</vt:lpstr>
      <vt:lpstr>Презентация PowerPoint</vt:lpstr>
      <vt:lpstr>Ьь</vt:lpstr>
      <vt:lpstr>Ьь</vt:lpstr>
      <vt:lpstr>Ээ</vt:lpstr>
      <vt:lpstr>Презентация PowerPoint</vt:lpstr>
      <vt:lpstr>Юю</vt:lpstr>
      <vt:lpstr>Юю</vt:lpstr>
      <vt:lpstr>Яя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Азбука времени  для детей</dc:title>
  <dc:creator>rt</dc:creator>
  <cp:lastModifiedBy>ThinkPad</cp:lastModifiedBy>
  <cp:revision>80</cp:revision>
  <dcterms:created xsi:type="dcterms:W3CDTF">2022-01-05T21:32:11Z</dcterms:created>
  <dcterms:modified xsi:type="dcterms:W3CDTF">2025-11-16T03:01:49Z</dcterms:modified>
</cp:coreProperties>
</file>