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5"/>
  </p:notesMasterIdLst>
  <p:handoutMasterIdLst>
    <p:handoutMasterId r:id="rId56"/>
  </p:handoutMasterIdLst>
  <p:sldIdLst>
    <p:sldId id="256" r:id="rId2"/>
    <p:sldId id="380" r:id="rId3"/>
    <p:sldId id="379" r:id="rId4"/>
    <p:sldId id="394" r:id="rId5"/>
    <p:sldId id="395" r:id="rId6"/>
    <p:sldId id="367" r:id="rId7"/>
    <p:sldId id="414" r:id="rId8"/>
    <p:sldId id="397" r:id="rId9"/>
    <p:sldId id="369" r:id="rId10"/>
    <p:sldId id="398" r:id="rId11"/>
    <p:sldId id="402" r:id="rId12"/>
    <p:sldId id="399" r:id="rId13"/>
    <p:sldId id="345" r:id="rId14"/>
    <p:sldId id="348" r:id="rId15"/>
    <p:sldId id="316" r:id="rId16"/>
    <p:sldId id="258" r:id="rId17"/>
    <p:sldId id="354" r:id="rId18"/>
    <p:sldId id="355" r:id="rId19"/>
    <p:sldId id="331" r:id="rId20"/>
    <p:sldId id="392" r:id="rId21"/>
    <p:sldId id="306" r:id="rId22"/>
    <p:sldId id="317" r:id="rId23"/>
    <p:sldId id="403" r:id="rId24"/>
    <p:sldId id="309" r:id="rId25"/>
    <p:sldId id="408" r:id="rId26"/>
    <p:sldId id="340" r:id="rId27"/>
    <p:sldId id="409" r:id="rId28"/>
    <p:sldId id="265" r:id="rId29"/>
    <p:sldId id="332" r:id="rId30"/>
    <p:sldId id="333" r:id="rId31"/>
    <p:sldId id="352" r:id="rId32"/>
    <p:sldId id="346" r:id="rId33"/>
    <p:sldId id="371" r:id="rId34"/>
    <p:sldId id="381" r:id="rId35"/>
    <p:sldId id="347" r:id="rId36"/>
    <p:sldId id="349" r:id="rId37"/>
    <p:sldId id="350" r:id="rId38"/>
    <p:sldId id="356" r:id="rId39"/>
    <p:sldId id="357" r:id="rId40"/>
    <p:sldId id="358" r:id="rId41"/>
    <p:sldId id="375" r:id="rId42"/>
    <p:sldId id="412" r:id="rId43"/>
    <p:sldId id="415" r:id="rId44"/>
    <p:sldId id="335" r:id="rId45"/>
    <p:sldId id="410" r:id="rId46"/>
    <p:sldId id="411" r:id="rId47"/>
    <p:sldId id="336" r:id="rId48"/>
    <p:sldId id="337" r:id="rId49"/>
    <p:sldId id="378" r:id="rId50"/>
    <p:sldId id="391" r:id="rId51"/>
    <p:sldId id="400" r:id="rId52"/>
    <p:sldId id="393" r:id="rId53"/>
    <p:sldId id="327" r:id="rId54"/>
  </p:sldIdLst>
  <p:sldSz cx="9906000" cy="6858000" type="A4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229" y="-77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4680792-B7A9-4002-8D33-CCD9AFE3AE5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1E01809-D122-46DE-90A3-E718A2FA507C}">
      <dgm:prSet phldrT="[Текст]"/>
      <dgm:spPr/>
      <dgm:t>
        <a:bodyPr/>
        <a:lstStyle/>
        <a:p>
          <a:r>
            <a:rPr lang="ru-RU" dirty="0" smtClean="0">
              <a:solidFill>
                <a:schemeClr val="bg1"/>
              </a:solidFill>
              <a:latin typeface="Georgia" panose="02040502050405020303" pitchFamily="18" charset="0"/>
            </a:rPr>
            <a:t>Основной принцип дошкольного образования (ФГОС ДО)   «…</a:t>
          </a:r>
          <a:r>
            <a:rPr lang="ru-RU" i="1" dirty="0" smtClean="0">
              <a:solidFill>
                <a:schemeClr val="bg1"/>
              </a:solidFill>
              <a:latin typeface="Georgia" panose="02040502050405020303" pitchFamily="18" charset="0"/>
            </a:rPr>
            <a:t>приобщение детей к социокультурным нормам, традициям семьи, общества и государства</a:t>
          </a:r>
          <a:r>
            <a:rPr lang="ru-RU" dirty="0" smtClean="0">
              <a:solidFill>
                <a:schemeClr val="bg1"/>
              </a:solidFill>
              <a:latin typeface="Georgia" panose="02040502050405020303" pitchFamily="18" charset="0"/>
            </a:rPr>
            <a:t>…»</a:t>
          </a:r>
        </a:p>
        <a:p>
          <a:endParaRPr lang="ru-RU" dirty="0"/>
        </a:p>
      </dgm:t>
    </dgm:pt>
    <dgm:pt modelId="{CD7AF937-367D-477B-8D6E-9D781DEA5153}" type="parTrans" cxnId="{297209C6-80AC-4263-ACC1-D29C03ECA695}">
      <dgm:prSet/>
      <dgm:spPr/>
      <dgm:t>
        <a:bodyPr/>
        <a:lstStyle/>
        <a:p>
          <a:endParaRPr lang="ru-RU"/>
        </a:p>
      </dgm:t>
    </dgm:pt>
    <dgm:pt modelId="{8D17BEB4-602B-41DE-A502-D25C6BC001C9}" type="sibTrans" cxnId="{297209C6-80AC-4263-ACC1-D29C03ECA695}">
      <dgm:prSet/>
      <dgm:spPr/>
      <dgm:t>
        <a:bodyPr/>
        <a:lstStyle/>
        <a:p>
          <a:endParaRPr lang="ru-RU"/>
        </a:p>
      </dgm:t>
    </dgm:pt>
    <dgm:pt modelId="{0E7AD7A0-AA5E-4562-A95E-A0FBCBCEE6C6}">
      <dgm:prSet phldrT="[Текст]" phldr="1"/>
      <dgm:spPr/>
      <dgm:t>
        <a:bodyPr/>
        <a:lstStyle/>
        <a:p>
          <a:endParaRPr lang="ru-RU" dirty="0"/>
        </a:p>
      </dgm:t>
    </dgm:pt>
    <dgm:pt modelId="{45153453-3CA1-44D4-896F-A6CCA297FFB4}" type="parTrans" cxnId="{80E8894F-E14B-437A-92B3-0063D8C7F2CA}">
      <dgm:prSet/>
      <dgm:spPr/>
      <dgm:t>
        <a:bodyPr/>
        <a:lstStyle/>
        <a:p>
          <a:endParaRPr lang="ru-RU"/>
        </a:p>
      </dgm:t>
    </dgm:pt>
    <dgm:pt modelId="{3967CD2E-62B7-4CD4-AB92-580CB71F07FD}" type="sibTrans" cxnId="{80E8894F-E14B-437A-92B3-0063D8C7F2CA}">
      <dgm:prSet/>
      <dgm:spPr/>
      <dgm:t>
        <a:bodyPr/>
        <a:lstStyle/>
        <a:p>
          <a:endParaRPr lang="ru-RU"/>
        </a:p>
      </dgm:t>
    </dgm:pt>
    <dgm:pt modelId="{E967BC85-835C-4FD7-BB0B-16D596B39F39}">
      <dgm:prSet phldrT="[Текст]"/>
      <dgm:spPr/>
      <dgm:t>
        <a:bodyPr/>
        <a:lstStyle/>
        <a:p>
          <a:r>
            <a:rPr lang="ru-RU" dirty="0" smtClean="0">
              <a:latin typeface="Georgia" panose="02040502050405020303" pitchFamily="18" charset="0"/>
            </a:rPr>
            <a:t>В содержание образования дошкольников должно быть включено «…</a:t>
          </a:r>
          <a:r>
            <a:rPr lang="ru-RU" i="1" dirty="0" smtClean="0">
              <a:latin typeface="Georgia" panose="02040502050405020303" pitchFamily="18" charset="0"/>
            </a:rPr>
            <a:t>формирование позитивных установок к различным видам труда и творчества</a:t>
          </a:r>
          <a:r>
            <a:rPr lang="ru-RU" dirty="0" smtClean="0">
              <a:latin typeface="Georgia" panose="02040502050405020303" pitchFamily="18" charset="0"/>
            </a:rPr>
            <a:t>…»</a:t>
          </a:r>
          <a:endParaRPr lang="ru-RU" dirty="0"/>
        </a:p>
      </dgm:t>
    </dgm:pt>
    <dgm:pt modelId="{F23B19DF-6587-4A68-96EC-6650A0A36CAF}" type="parTrans" cxnId="{AAD263C6-13FB-48E7-98B7-11A8B636963F}">
      <dgm:prSet/>
      <dgm:spPr/>
      <dgm:t>
        <a:bodyPr/>
        <a:lstStyle/>
        <a:p>
          <a:endParaRPr lang="ru-RU"/>
        </a:p>
      </dgm:t>
    </dgm:pt>
    <dgm:pt modelId="{1175BCAF-4286-4331-B231-A0151807B21A}" type="sibTrans" cxnId="{AAD263C6-13FB-48E7-98B7-11A8B636963F}">
      <dgm:prSet/>
      <dgm:spPr/>
      <dgm:t>
        <a:bodyPr/>
        <a:lstStyle/>
        <a:p>
          <a:endParaRPr lang="ru-RU"/>
        </a:p>
      </dgm:t>
    </dgm:pt>
    <dgm:pt modelId="{7F8B86BA-E5D6-47C3-AD47-5DB68B4302A0}">
      <dgm:prSet phldrT="[Текст]" custT="1"/>
      <dgm:spPr/>
      <dgm:t>
        <a:bodyPr/>
        <a:lstStyle/>
        <a:p>
          <a:r>
            <a:rPr lang="ru-RU" sz="2000" dirty="0" smtClean="0">
              <a:latin typeface="Georgia" panose="02040502050405020303" pitchFamily="18" charset="0"/>
            </a:rPr>
            <a:t>Это возможно только при условии детального ознакомления детей дошкольного возраста с трудом взрослых.</a:t>
          </a:r>
          <a:endParaRPr lang="ru-RU" sz="2000" dirty="0">
            <a:latin typeface="Georgia" panose="02040502050405020303" pitchFamily="18" charset="0"/>
          </a:endParaRPr>
        </a:p>
      </dgm:t>
    </dgm:pt>
    <dgm:pt modelId="{E8DC4973-ADF2-4D07-9D04-FB44A585C195}" type="parTrans" cxnId="{8023BA0B-37D8-4D75-87C8-11D015DBF306}">
      <dgm:prSet/>
      <dgm:spPr/>
      <dgm:t>
        <a:bodyPr/>
        <a:lstStyle/>
        <a:p>
          <a:endParaRPr lang="ru-RU"/>
        </a:p>
      </dgm:t>
    </dgm:pt>
    <dgm:pt modelId="{DE1FFF58-83BE-4D15-B1E5-A7DF2503BEB7}" type="sibTrans" cxnId="{8023BA0B-37D8-4D75-87C8-11D015DBF306}">
      <dgm:prSet/>
      <dgm:spPr/>
      <dgm:t>
        <a:bodyPr/>
        <a:lstStyle/>
        <a:p>
          <a:endParaRPr lang="ru-RU"/>
        </a:p>
      </dgm:t>
    </dgm:pt>
    <dgm:pt modelId="{E3A4D559-3B38-4C82-AA8F-BD212018E22C}" type="pres">
      <dgm:prSet presAssocID="{F4680792-B7A9-4002-8D33-CCD9AFE3AE5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F2A2C7F-C953-4CD3-8E8F-EEE74B930722}" type="pres">
      <dgm:prSet presAssocID="{31E01809-D122-46DE-90A3-E718A2FA507C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67FB4D-996E-41B2-96D3-D36CE60E858B}" type="pres">
      <dgm:prSet presAssocID="{31E01809-D122-46DE-90A3-E718A2FA507C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82E0AC-9CA0-45F5-8CCA-7A478D5A188D}" type="pres">
      <dgm:prSet presAssocID="{E967BC85-835C-4FD7-BB0B-16D596B39F39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CE1B7C-E1A8-416A-91ED-7482B489D9D2}" type="pres">
      <dgm:prSet presAssocID="{E967BC85-835C-4FD7-BB0B-16D596B39F39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AD263C6-13FB-48E7-98B7-11A8B636963F}" srcId="{F4680792-B7A9-4002-8D33-CCD9AFE3AE53}" destId="{E967BC85-835C-4FD7-BB0B-16D596B39F39}" srcOrd="1" destOrd="0" parTransId="{F23B19DF-6587-4A68-96EC-6650A0A36CAF}" sibTransId="{1175BCAF-4286-4331-B231-A0151807B21A}"/>
    <dgm:cxn modelId="{46FF9BC6-D451-4E47-98ED-31A9930ABBDA}" type="presOf" srcId="{E967BC85-835C-4FD7-BB0B-16D596B39F39}" destId="{CB82E0AC-9CA0-45F5-8CCA-7A478D5A188D}" srcOrd="0" destOrd="0" presId="urn:microsoft.com/office/officeart/2005/8/layout/vList2"/>
    <dgm:cxn modelId="{80E8894F-E14B-437A-92B3-0063D8C7F2CA}" srcId="{31E01809-D122-46DE-90A3-E718A2FA507C}" destId="{0E7AD7A0-AA5E-4562-A95E-A0FBCBCEE6C6}" srcOrd="0" destOrd="0" parTransId="{45153453-3CA1-44D4-896F-A6CCA297FFB4}" sibTransId="{3967CD2E-62B7-4CD4-AB92-580CB71F07FD}"/>
    <dgm:cxn modelId="{3D267865-6080-42D8-95AE-082FB9F89793}" type="presOf" srcId="{0E7AD7A0-AA5E-4562-A95E-A0FBCBCEE6C6}" destId="{8B67FB4D-996E-41B2-96D3-D36CE60E858B}" srcOrd="0" destOrd="0" presId="urn:microsoft.com/office/officeart/2005/8/layout/vList2"/>
    <dgm:cxn modelId="{276C330D-5601-475C-B15C-B74B3418310C}" type="presOf" srcId="{7F8B86BA-E5D6-47C3-AD47-5DB68B4302A0}" destId="{55CE1B7C-E1A8-416A-91ED-7482B489D9D2}" srcOrd="0" destOrd="0" presId="urn:microsoft.com/office/officeart/2005/8/layout/vList2"/>
    <dgm:cxn modelId="{8023BA0B-37D8-4D75-87C8-11D015DBF306}" srcId="{E967BC85-835C-4FD7-BB0B-16D596B39F39}" destId="{7F8B86BA-E5D6-47C3-AD47-5DB68B4302A0}" srcOrd="0" destOrd="0" parTransId="{E8DC4973-ADF2-4D07-9D04-FB44A585C195}" sibTransId="{DE1FFF58-83BE-4D15-B1E5-A7DF2503BEB7}"/>
    <dgm:cxn modelId="{C3C75E90-A01C-482F-A747-87D786370B95}" type="presOf" srcId="{31E01809-D122-46DE-90A3-E718A2FA507C}" destId="{AF2A2C7F-C953-4CD3-8E8F-EEE74B930722}" srcOrd="0" destOrd="0" presId="urn:microsoft.com/office/officeart/2005/8/layout/vList2"/>
    <dgm:cxn modelId="{297209C6-80AC-4263-ACC1-D29C03ECA695}" srcId="{F4680792-B7A9-4002-8D33-CCD9AFE3AE53}" destId="{31E01809-D122-46DE-90A3-E718A2FA507C}" srcOrd="0" destOrd="0" parTransId="{CD7AF937-367D-477B-8D6E-9D781DEA5153}" sibTransId="{8D17BEB4-602B-41DE-A502-D25C6BC001C9}"/>
    <dgm:cxn modelId="{9FD93AB4-D419-4F02-8900-90B31546D963}" type="presOf" srcId="{F4680792-B7A9-4002-8D33-CCD9AFE3AE53}" destId="{E3A4D559-3B38-4C82-AA8F-BD212018E22C}" srcOrd="0" destOrd="0" presId="urn:microsoft.com/office/officeart/2005/8/layout/vList2"/>
    <dgm:cxn modelId="{D8910522-9D1C-42C7-8506-068A585D628E}" type="presParOf" srcId="{E3A4D559-3B38-4C82-AA8F-BD212018E22C}" destId="{AF2A2C7F-C953-4CD3-8E8F-EEE74B930722}" srcOrd="0" destOrd="0" presId="urn:microsoft.com/office/officeart/2005/8/layout/vList2"/>
    <dgm:cxn modelId="{D67223C3-6EAF-4630-9E87-BA8F33B0868C}" type="presParOf" srcId="{E3A4D559-3B38-4C82-AA8F-BD212018E22C}" destId="{8B67FB4D-996E-41B2-96D3-D36CE60E858B}" srcOrd="1" destOrd="0" presId="urn:microsoft.com/office/officeart/2005/8/layout/vList2"/>
    <dgm:cxn modelId="{400E3E98-A220-4ABF-86E3-01F3FA10A6F8}" type="presParOf" srcId="{E3A4D559-3B38-4C82-AA8F-BD212018E22C}" destId="{CB82E0AC-9CA0-45F5-8CCA-7A478D5A188D}" srcOrd="2" destOrd="0" presId="urn:microsoft.com/office/officeart/2005/8/layout/vList2"/>
    <dgm:cxn modelId="{F5174E4E-5A31-48BF-B962-37DA86107131}" type="presParOf" srcId="{E3A4D559-3B38-4C82-AA8F-BD212018E22C}" destId="{55CE1B7C-E1A8-416A-91ED-7482B489D9D2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2735C9A-1263-417A-ABB9-822F00EEB782}" type="doc">
      <dgm:prSet loTypeId="urn:microsoft.com/office/officeart/2005/8/layout/chevron2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8DFFC04C-073A-48ED-B93D-7D046DC7B0C3}">
      <dgm:prSet phldrT="[Текст]"/>
      <dgm:spPr/>
      <dgm:t>
        <a:bodyPr/>
        <a:lstStyle/>
        <a:p>
          <a:r>
            <a:rPr lang="ru-RU" dirty="0" smtClean="0">
              <a:latin typeface="Georgia" panose="02040502050405020303" pitchFamily="18" charset="0"/>
            </a:rPr>
            <a:t>1 этап</a:t>
          </a:r>
          <a:endParaRPr lang="ru-RU" dirty="0">
            <a:latin typeface="Georgia" panose="02040502050405020303" pitchFamily="18" charset="0"/>
          </a:endParaRPr>
        </a:p>
      </dgm:t>
    </dgm:pt>
    <dgm:pt modelId="{9AB27153-1F3E-46C7-BE36-4C99256F510C}" type="parTrans" cxnId="{3522CC1C-DE3A-41B3-B53C-725E33F901EF}">
      <dgm:prSet/>
      <dgm:spPr/>
      <dgm:t>
        <a:bodyPr/>
        <a:lstStyle/>
        <a:p>
          <a:endParaRPr lang="ru-RU"/>
        </a:p>
      </dgm:t>
    </dgm:pt>
    <dgm:pt modelId="{14308798-EBF1-47A9-95FC-F8CBC19B5D03}" type="sibTrans" cxnId="{3522CC1C-DE3A-41B3-B53C-725E33F901EF}">
      <dgm:prSet/>
      <dgm:spPr/>
      <dgm:t>
        <a:bodyPr/>
        <a:lstStyle/>
        <a:p>
          <a:endParaRPr lang="ru-RU"/>
        </a:p>
      </dgm:t>
    </dgm:pt>
    <dgm:pt modelId="{84FA434F-3305-4203-A8E7-972310488B86}">
      <dgm:prSet phldrT="[Текст]" custT="1"/>
      <dgm:spPr/>
      <dgm:t>
        <a:bodyPr/>
        <a:lstStyle/>
        <a:p>
          <a:r>
            <a:rPr lang="ru-RU" sz="1600" b="1" dirty="0" smtClean="0">
              <a:latin typeface="Georgia" panose="02040502050405020303" pitchFamily="18" charset="0"/>
            </a:rPr>
            <a:t>Организационный</a:t>
          </a:r>
          <a:r>
            <a:rPr lang="ru-RU" sz="1600" dirty="0" smtClean="0">
              <a:latin typeface="Georgia" panose="02040502050405020303" pitchFamily="18" charset="0"/>
            </a:rPr>
            <a:t> – изучение справочной, методической литературы,</a:t>
          </a:r>
          <a:endParaRPr lang="ru-RU" sz="1600" dirty="0">
            <a:latin typeface="Georgia" panose="02040502050405020303" pitchFamily="18" charset="0"/>
          </a:endParaRPr>
        </a:p>
      </dgm:t>
    </dgm:pt>
    <dgm:pt modelId="{F66429DA-98C8-4909-9D2E-E89EB3BE5B43}" type="parTrans" cxnId="{FCB66DF6-43A3-4747-AC55-54FABE08AAE2}">
      <dgm:prSet/>
      <dgm:spPr/>
      <dgm:t>
        <a:bodyPr/>
        <a:lstStyle/>
        <a:p>
          <a:endParaRPr lang="ru-RU"/>
        </a:p>
      </dgm:t>
    </dgm:pt>
    <dgm:pt modelId="{4ADEDCFE-4B30-4ADB-805E-55A1AF4E79CC}" type="sibTrans" cxnId="{FCB66DF6-43A3-4747-AC55-54FABE08AAE2}">
      <dgm:prSet/>
      <dgm:spPr/>
      <dgm:t>
        <a:bodyPr/>
        <a:lstStyle/>
        <a:p>
          <a:endParaRPr lang="ru-RU"/>
        </a:p>
      </dgm:t>
    </dgm:pt>
    <dgm:pt modelId="{35B24CB3-659D-4785-911D-A3C33399E8B5}">
      <dgm:prSet phldrT="[Текст]"/>
      <dgm:spPr/>
      <dgm:t>
        <a:bodyPr/>
        <a:lstStyle/>
        <a:p>
          <a:r>
            <a:rPr lang="ru-RU" dirty="0" smtClean="0">
              <a:latin typeface="Georgia" panose="02040502050405020303" pitchFamily="18" charset="0"/>
            </a:rPr>
            <a:t>2 этап</a:t>
          </a:r>
          <a:endParaRPr lang="ru-RU" dirty="0">
            <a:latin typeface="Georgia" panose="02040502050405020303" pitchFamily="18" charset="0"/>
          </a:endParaRPr>
        </a:p>
      </dgm:t>
    </dgm:pt>
    <dgm:pt modelId="{0FC869BA-B0BA-4EC0-B279-2B92CA49C3D2}" type="parTrans" cxnId="{96DDB063-E21B-443D-8905-99482E72D703}">
      <dgm:prSet/>
      <dgm:spPr/>
      <dgm:t>
        <a:bodyPr/>
        <a:lstStyle/>
        <a:p>
          <a:endParaRPr lang="ru-RU"/>
        </a:p>
      </dgm:t>
    </dgm:pt>
    <dgm:pt modelId="{720BFBFD-3315-4D27-841D-E3BDBCB07F43}" type="sibTrans" cxnId="{96DDB063-E21B-443D-8905-99482E72D703}">
      <dgm:prSet/>
      <dgm:spPr/>
      <dgm:t>
        <a:bodyPr/>
        <a:lstStyle/>
        <a:p>
          <a:endParaRPr lang="ru-RU"/>
        </a:p>
      </dgm:t>
    </dgm:pt>
    <dgm:pt modelId="{EA3D2B21-764E-4653-960F-A9D694E385E5}">
      <dgm:prSet phldrT="[Текст]" custT="1"/>
      <dgm:spPr/>
      <dgm:t>
        <a:bodyPr/>
        <a:lstStyle/>
        <a:p>
          <a:r>
            <a:rPr lang="ru-RU" sz="2000" b="1" dirty="0" smtClean="0">
              <a:latin typeface="Georgia" panose="02040502050405020303" pitchFamily="18" charset="0"/>
            </a:rPr>
            <a:t>Практический – </a:t>
          </a:r>
          <a:r>
            <a:rPr lang="ru-RU" sz="2000" b="0" dirty="0" smtClean="0">
              <a:latin typeface="Georgia" panose="02040502050405020303" pitchFamily="18" charset="0"/>
            </a:rPr>
            <a:t>реализация проектных мероприятий </a:t>
          </a:r>
          <a:endParaRPr lang="ru-RU" sz="2000" b="1" dirty="0">
            <a:latin typeface="Georgia" panose="02040502050405020303" pitchFamily="18" charset="0"/>
          </a:endParaRPr>
        </a:p>
      </dgm:t>
    </dgm:pt>
    <dgm:pt modelId="{1D729AD6-5EDF-417F-AFC5-CCFBA8099B61}" type="parTrans" cxnId="{FC008647-477B-4F81-B7CC-14935D202EEF}">
      <dgm:prSet/>
      <dgm:spPr/>
      <dgm:t>
        <a:bodyPr/>
        <a:lstStyle/>
        <a:p>
          <a:endParaRPr lang="ru-RU"/>
        </a:p>
      </dgm:t>
    </dgm:pt>
    <dgm:pt modelId="{F1886EBC-E42E-49DF-B8BE-4C628F0E8CC5}" type="sibTrans" cxnId="{FC008647-477B-4F81-B7CC-14935D202EEF}">
      <dgm:prSet/>
      <dgm:spPr/>
      <dgm:t>
        <a:bodyPr/>
        <a:lstStyle/>
        <a:p>
          <a:endParaRPr lang="ru-RU"/>
        </a:p>
      </dgm:t>
    </dgm:pt>
    <dgm:pt modelId="{3C19E791-CDD6-4C77-BD7D-FC677195EBB4}">
      <dgm:prSet phldrT="[Текст]"/>
      <dgm:spPr/>
      <dgm:t>
        <a:bodyPr/>
        <a:lstStyle/>
        <a:p>
          <a:r>
            <a:rPr lang="ru-RU" dirty="0" smtClean="0">
              <a:latin typeface="Georgia" panose="02040502050405020303" pitchFamily="18" charset="0"/>
            </a:rPr>
            <a:t>3 этап</a:t>
          </a:r>
          <a:endParaRPr lang="ru-RU" dirty="0">
            <a:latin typeface="Georgia" panose="02040502050405020303" pitchFamily="18" charset="0"/>
          </a:endParaRPr>
        </a:p>
      </dgm:t>
    </dgm:pt>
    <dgm:pt modelId="{9B9F6AD9-4672-40DB-AC6D-A6D10BA24C23}" type="parTrans" cxnId="{51E3BBFD-7123-40BA-90D5-48AA1E72B3A0}">
      <dgm:prSet/>
      <dgm:spPr/>
      <dgm:t>
        <a:bodyPr/>
        <a:lstStyle/>
        <a:p>
          <a:endParaRPr lang="ru-RU"/>
        </a:p>
      </dgm:t>
    </dgm:pt>
    <dgm:pt modelId="{60977FFD-26AA-4583-B294-F0CCC407C268}" type="sibTrans" cxnId="{51E3BBFD-7123-40BA-90D5-48AA1E72B3A0}">
      <dgm:prSet/>
      <dgm:spPr/>
      <dgm:t>
        <a:bodyPr/>
        <a:lstStyle/>
        <a:p>
          <a:endParaRPr lang="ru-RU"/>
        </a:p>
      </dgm:t>
    </dgm:pt>
    <dgm:pt modelId="{AD18AA7A-656B-417A-B4D8-02CA0DC82722}">
      <dgm:prSet phldrT="[Текст]"/>
      <dgm:spPr/>
      <dgm:t>
        <a:bodyPr/>
        <a:lstStyle/>
        <a:p>
          <a:r>
            <a:rPr lang="ru-RU" sz="1900" b="1" dirty="0" smtClean="0">
              <a:latin typeface="Georgia" panose="02040502050405020303" pitchFamily="18" charset="0"/>
            </a:rPr>
            <a:t>Заключительный – </a:t>
          </a:r>
          <a:r>
            <a:rPr lang="ru-RU" sz="1900" b="0" dirty="0" smtClean="0">
              <a:latin typeface="Georgia" panose="02040502050405020303" pitchFamily="18" charset="0"/>
            </a:rPr>
            <a:t>фото выставка «Профессии моих родителей»</a:t>
          </a:r>
          <a:endParaRPr lang="ru-RU" sz="1900" b="1" dirty="0"/>
        </a:p>
      </dgm:t>
    </dgm:pt>
    <dgm:pt modelId="{28A11C91-F174-4946-8170-EAA30058CD8E}" type="parTrans" cxnId="{65E60AC6-4796-4148-B0AE-23633BDB7697}">
      <dgm:prSet/>
      <dgm:spPr/>
      <dgm:t>
        <a:bodyPr/>
        <a:lstStyle/>
        <a:p>
          <a:endParaRPr lang="ru-RU"/>
        </a:p>
      </dgm:t>
    </dgm:pt>
    <dgm:pt modelId="{F569B190-F38D-4F68-9891-6F06DB1F4171}" type="sibTrans" cxnId="{65E60AC6-4796-4148-B0AE-23633BDB7697}">
      <dgm:prSet/>
      <dgm:spPr/>
      <dgm:t>
        <a:bodyPr/>
        <a:lstStyle/>
        <a:p>
          <a:endParaRPr lang="ru-RU"/>
        </a:p>
      </dgm:t>
    </dgm:pt>
    <dgm:pt modelId="{5D7D3167-6157-4B67-A930-B6945653C23C}">
      <dgm:prSet phldrT="[Текст]" custT="1"/>
      <dgm:spPr/>
      <dgm:t>
        <a:bodyPr/>
        <a:lstStyle/>
        <a:p>
          <a:r>
            <a:rPr lang="ru-RU" sz="1600" dirty="0" smtClean="0">
              <a:latin typeface="Georgia" panose="02040502050405020303" pitchFamily="18" charset="0"/>
            </a:rPr>
            <a:t>Подбор необходимого оборудования и пособий для практического обогащения проекта </a:t>
          </a:r>
          <a:endParaRPr lang="ru-RU" sz="1600" dirty="0">
            <a:latin typeface="Georgia" panose="02040502050405020303" pitchFamily="18" charset="0"/>
          </a:endParaRPr>
        </a:p>
      </dgm:t>
    </dgm:pt>
    <dgm:pt modelId="{BC106049-44B4-4C3B-B9BA-9972B9FE7304}" type="parTrans" cxnId="{1E12EE4F-14B0-4750-948C-9A179B29F29B}">
      <dgm:prSet/>
      <dgm:spPr/>
      <dgm:t>
        <a:bodyPr/>
        <a:lstStyle/>
        <a:p>
          <a:endParaRPr lang="ru-RU"/>
        </a:p>
      </dgm:t>
    </dgm:pt>
    <dgm:pt modelId="{AF6A6182-41D5-4149-81F3-DEA9AF06CB6A}" type="sibTrans" cxnId="{1E12EE4F-14B0-4750-948C-9A179B29F29B}">
      <dgm:prSet/>
      <dgm:spPr/>
      <dgm:t>
        <a:bodyPr/>
        <a:lstStyle/>
        <a:p>
          <a:endParaRPr lang="ru-RU"/>
        </a:p>
      </dgm:t>
    </dgm:pt>
    <dgm:pt modelId="{13CC1855-8ED3-4AF1-A706-E04050673A13}">
      <dgm:prSet phldrT="[Текст]" custT="1"/>
      <dgm:spPr/>
      <dgm:t>
        <a:bodyPr/>
        <a:lstStyle/>
        <a:p>
          <a:r>
            <a:rPr lang="ru-RU" sz="1600" dirty="0" smtClean="0">
              <a:latin typeface="Georgia" panose="02040502050405020303" pitchFamily="18" charset="0"/>
            </a:rPr>
            <a:t>Подбор дидактического материала по теме,</a:t>
          </a:r>
          <a:endParaRPr lang="ru-RU" sz="1600" dirty="0">
            <a:latin typeface="Georgia" panose="02040502050405020303" pitchFamily="18" charset="0"/>
          </a:endParaRPr>
        </a:p>
      </dgm:t>
    </dgm:pt>
    <dgm:pt modelId="{50EA905B-9D09-4881-BD16-53EC0FCAF22D}" type="parTrans" cxnId="{90659B2C-6113-4F10-BD22-3E6082055327}">
      <dgm:prSet/>
      <dgm:spPr/>
      <dgm:t>
        <a:bodyPr/>
        <a:lstStyle/>
        <a:p>
          <a:endParaRPr lang="ru-RU"/>
        </a:p>
      </dgm:t>
    </dgm:pt>
    <dgm:pt modelId="{1905F24E-A9E7-48A5-ABEE-8D6BD4262AE9}" type="sibTrans" cxnId="{90659B2C-6113-4F10-BD22-3E6082055327}">
      <dgm:prSet/>
      <dgm:spPr/>
      <dgm:t>
        <a:bodyPr/>
        <a:lstStyle/>
        <a:p>
          <a:endParaRPr lang="ru-RU"/>
        </a:p>
      </dgm:t>
    </dgm:pt>
    <dgm:pt modelId="{A1C6F8F2-5673-40E7-AF1F-7DF9C14A524B}">
      <dgm:prSet phldrT="[Текст]" custT="1"/>
      <dgm:spPr/>
      <dgm:t>
        <a:bodyPr/>
        <a:lstStyle/>
        <a:p>
          <a:r>
            <a:rPr lang="ru-RU" sz="1600" dirty="0" smtClean="0">
              <a:latin typeface="Georgia" panose="02040502050405020303" pitchFamily="18" charset="0"/>
            </a:rPr>
            <a:t> информирование родителей о проекте, подбор художественной литературы для детей по теме,</a:t>
          </a:r>
          <a:endParaRPr lang="ru-RU" sz="1600" dirty="0">
            <a:latin typeface="Georgia" panose="02040502050405020303" pitchFamily="18" charset="0"/>
          </a:endParaRPr>
        </a:p>
      </dgm:t>
    </dgm:pt>
    <dgm:pt modelId="{3C86A636-536E-452F-9C0C-55ECB236F38A}" type="parTrans" cxnId="{263379FC-24E4-4AAB-B592-395318A4DE78}">
      <dgm:prSet/>
      <dgm:spPr/>
      <dgm:t>
        <a:bodyPr/>
        <a:lstStyle/>
        <a:p>
          <a:endParaRPr lang="ru-RU"/>
        </a:p>
      </dgm:t>
    </dgm:pt>
    <dgm:pt modelId="{A2A8A475-A721-487C-BE22-0FCC8242AD8F}" type="sibTrans" cxnId="{263379FC-24E4-4AAB-B592-395318A4DE78}">
      <dgm:prSet/>
      <dgm:spPr/>
      <dgm:t>
        <a:bodyPr/>
        <a:lstStyle/>
        <a:p>
          <a:endParaRPr lang="ru-RU"/>
        </a:p>
      </dgm:t>
    </dgm:pt>
    <dgm:pt modelId="{3F427F4C-A7C3-4330-8CD7-2AF4A87F71BE}">
      <dgm:prSet phldrT="[Текст]" custT="1"/>
      <dgm:spPr/>
      <dgm:t>
        <a:bodyPr/>
        <a:lstStyle/>
        <a:p>
          <a:r>
            <a:rPr lang="ru-RU" sz="1800" b="0" dirty="0" err="1" smtClean="0">
              <a:latin typeface="Georgia" panose="02040502050405020303" pitchFamily="18" charset="0"/>
            </a:rPr>
            <a:t>Лэпбук</a:t>
          </a:r>
          <a:r>
            <a:rPr lang="ru-RU" sz="1800" b="0" dirty="0" smtClean="0">
              <a:latin typeface="Georgia" panose="02040502050405020303" pitchFamily="18" charset="0"/>
            </a:rPr>
            <a:t> «Профессии»</a:t>
          </a:r>
          <a:endParaRPr lang="ru-RU" sz="1800" b="0" dirty="0">
            <a:latin typeface="Georgia" panose="02040502050405020303" pitchFamily="18" charset="0"/>
          </a:endParaRPr>
        </a:p>
      </dgm:t>
    </dgm:pt>
    <dgm:pt modelId="{B7DDEA01-EE2B-416F-A357-4260507CD2B6}" type="parTrans" cxnId="{0E7AC446-B4E7-4D80-A803-29AC78759CED}">
      <dgm:prSet/>
      <dgm:spPr/>
      <dgm:t>
        <a:bodyPr/>
        <a:lstStyle/>
        <a:p>
          <a:endParaRPr lang="ru-RU"/>
        </a:p>
      </dgm:t>
    </dgm:pt>
    <dgm:pt modelId="{3D3BE69E-34DA-429E-81AE-2B01250C89FB}" type="sibTrans" cxnId="{0E7AC446-B4E7-4D80-A803-29AC78759CED}">
      <dgm:prSet/>
      <dgm:spPr/>
      <dgm:t>
        <a:bodyPr/>
        <a:lstStyle/>
        <a:p>
          <a:endParaRPr lang="ru-RU"/>
        </a:p>
      </dgm:t>
    </dgm:pt>
    <dgm:pt modelId="{5EB2667C-A8C6-4CB4-89A6-CFCEF5E37905}">
      <dgm:prSet phldrT="[Текст]" custT="1"/>
      <dgm:spPr/>
      <dgm:t>
        <a:bodyPr/>
        <a:lstStyle/>
        <a:p>
          <a:r>
            <a:rPr lang="ru-RU" sz="1800" b="0" dirty="0" smtClean="0">
              <a:latin typeface="Georgia" panose="02040502050405020303" pitchFamily="18" charset="0"/>
            </a:rPr>
            <a:t>Развлечение  «Фестиваль профессий» </a:t>
          </a:r>
          <a:endParaRPr lang="ru-RU" sz="1800" b="0" dirty="0">
            <a:latin typeface="Georgia" panose="02040502050405020303" pitchFamily="18" charset="0"/>
          </a:endParaRPr>
        </a:p>
      </dgm:t>
    </dgm:pt>
    <dgm:pt modelId="{A814A982-53D4-458A-85E3-6997FE762FB8}" type="parTrans" cxnId="{3D5C2570-6017-46FA-90FA-3863540BC36E}">
      <dgm:prSet/>
      <dgm:spPr/>
      <dgm:t>
        <a:bodyPr/>
        <a:lstStyle/>
        <a:p>
          <a:endParaRPr lang="ru-RU"/>
        </a:p>
      </dgm:t>
    </dgm:pt>
    <dgm:pt modelId="{C5329C0E-BE36-4D4E-97D2-73559F65D570}" type="sibTrans" cxnId="{3D5C2570-6017-46FA-90FA-3863540BC36E}">
      <dgm:prSet/>
      <dgm:spPr/>
      <dgm:t>
        <a:bodyPr/>
        <a:lstStyle/>
        <a:p>
          <a:endParaRPr lang="ru-RU"/>
        </a:p>
      </dgm:t>
    </dgm:pt>
    <dgm:pt modelId="{A25899C0-BF3F-484D-94CE-017DA216B8EE}" type="pres">
      <dgm:prSet presAssocID="{22735C9A-1263-417A-ABB9-822F00EEB78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766CC31-BAE5-4ECB-9D1A-26C96425C3DC}" type="pres">
      <dgm:prSet presAssocID="{8DFFC04C-073A-48ED-B93D-7D046DC7B0C3}" presName="composite" presStyleCnt="0"/>
      <dgm:spPr/>
    </dgm:pt>
    <dgm:pt modelId="{C8F5B953-14C8-4BD6-BBC7-B3356C438260}" type="pres">
      <dgm:prSet presAssocID="{8DFFC04C-073A-48ED-B93D-7D046DC7B0C3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9F667F-79A6-40B4-BE80-D3A1279FEAEE}" type="pres">
      <dgm:prSet presAssocID="{8DFFC04C-073A-48ED-B93D-7D046DC7B0C3}" presName="descendantText" presStyleLbl="alignAcc1" presStyleIdx="0" presStyleCnt="3" custScaleX="100610" custScaleY="126668" custLinFactNeighborX="1078" custLinFactNeighborY="-3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81CB06-5C5A-4C4A-A94F-25FC22F64483}" type="pres">
      <dgm:prSet presAssocID="{14308798-EBF1-47A9-95FC-F8CBC19B5D03}" presName="sp" presStyleCnt="0"/>
      <dgm:spPr/>
    </dgm:pt>
    <dgm:pt modelId="{5FF66521-BD2C-4AB7-859F-69E7C0C8835A}" type="pres">
      <dgm:prSet presAssocID="{35B24CB3-659D-4785-911D-A3C33399E8B5}" presName="composite" presStyleCnt="0"/>
      <dgm:spPr/>
    </dgm:pt>
    <dgm:pt modelId="{090309A9-5318-4362-BBC0-907A0E2D36D6}" type="pres">
      <dgm:prSet presAssocID="{35B24CB3-659D-4785-911D-A3C33399E8B5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884945-6BD3-4F57-B4E3-D9CA4C9F8DCE}" type="pres">
      <dgm:prSet presAssocID="{35B24CB3-659D-4785-911D-A3C33399E8B5}" presName="descendantText" presStyleLbl="alignAcc1" presStyleIdx="1" presStyleCnt="3" custLinFactNeighborX="262" custLinFactNeighborY="32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69C56C-D992-4A15-A952-E16EA866EFEA}" type="pres">
      <dgm:prSet presAssocID="{720BFBFD-3315-4D27-841D-E3BDBCB07F43}" presName="sp" presStyleCnt="0"/>
      <dgm:spPr/>
    </dgm:pt>
    <dgm:pt modelId="{483A73BC-A03F-4324-AA33-2DEA3F6227D5}" type="pres">
      <dgm:prSet presAssocID="{3C19E791-CDD6-4C77-BD7D-FC677195EBB4}" presName="composite" presStyleCnt="0"/>
      <dgm:spPr/>
    </dgm:pt>
    <dgm:pt modelId="{A593E70F-91CB-4350-A326-4CF794B39F71}" type="pres">
      <dgm:prSet presAssocID="{3C19E791-CDD6-4C77-BD7D-FC677195EBB4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B29265-442E-4802-985E-D6BE75E1FF7F}" type="pres">
      <dgm:prSet presAssocID="{3C19E791-CDD6-4C77-BD7D-FC677195EBB4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D5C2570-6017-46FA-90FA-3863540BC36E}" srcId="{3C19E791-CDD6-4C77-BD7D-FC677195EBB4}" destId="{5EB2667C-A8C6-4CB4-89A6-CFCEF5E37905}" srcOrd="2" destOrd="0" parTransId="{A814A982-53D4-458A-85E3-6997FE762FB8}" sibTransId="{C5329C0E-BE36-4D4E-97D2-73559F65D570}"/>
    <dgm:cxn modelId="{8E230ACF-002B-4CCE-86E1-BDA78A63E21E}" type="presOf" srcId="{13CC1855-8ED3-4AF1-A706-E04050673A13}" destId="{1D9F667F-79A6-40B4-BE80-D3A1279FEAEE}" srcOrd="0" destOrd="2" presId="urn:microsoft.com/office/officeart/2005/8/layout/chevron2"/>
    <dgm:cxn modelId="{51E3BBFD-7123-40BA-90D5-48AA1E72B3A0}" srcId="{22735C9A-1263-417A-ABB9-822F00EEB782}" destId="{3C19E791-CDD6-4C77-BD7D-FC677195EBB4}" srcOrd="2" destOrd="0" parTransId="{9B9F6AD9-4672-40DB-AC6D-A6D10BA24C23}" sibTransId="{60977FFD-26AA-4583-B294-F0CCC407C268}"/>
    <dgm:cxn modelId="{0E7AC446-B4E7-4D80-A803-29AC78759CED}" srcId="{3C19E791-CDD6-4C77-BD7D-FC677195EBB4}" destId="{3F427F4C-A7C3-4330-8CD7-2AF4A87F71BE}" srcOrd="1" destOrd="0" parTransId="{B7DDEA01-EE2B-416F-A357-4260507CD2B6}" sibTransId="{3D3BE69E-34DA-429E-81AE-2B01250C89FB}"/>
    <dgm:cxn modelId="{310D99E8-218F-4A45-8772-60A66FD05F99}" type="presOf" srcId="{3F427F4C-A7C3-4330-8CD7-2AF4A87F71BE}" destId="{77B29265-442E-4802-985E-D6BE75E1FF7F}" srcOrd="0" destOrd="1" presId="urn:microsoft.com/office/officeart/2005/8/layout/chevron2"/>
    <dgm:cxn modelId="{90659B2C-6113-4F10-BD22-3E6082055327}" srcId="{8DFFC04C-073A-48ED-B93D-7D046DC7B0C3}" destId="{13CC1855-8ED3-4AF1-A706-E04050673A13}" srcOrd="2" destOrd="0" parTransId="{50EA905B-9D09-4881-BD16-53EC0FCAF22D}" sibTransId="{1905F24E-A9E7-48A5-ABEE-8D6BD4262AE9}"/>
    <dgm:cxn modelId="{3522CC1C-DE3A-41B3-B53C-725E33F901EF}" srcId="{22735C9A-1263-417A-ABB9-822F00EEB782}" destId="{8DFFC04C-073A-48ED-B93D-7D046DC7B0C3}" srcOrd="0" destOrd="0" parTransId="{9AB27153-1F3E-46C7-BE36-4C99256F510C}" sibTransId="{14308798-EBF1-47A9-95FC-F8CBC19B5D03}"/>
    <dgm:cxn modelId="{CFF63519-AA7E-4192-8E76-20B85E74B2CF}" type="presOf" srcId="{22735C9A-1263-417A-ABB9-822F00EEB782}" destId="{A25899C0-BF3F-484D-94CE-017DA216B8EE}" srcOrd="0" destOrd="0" presId="urn:microsoft.com/office/officeart/2005/8/layout/chevron2"/>
    <dgm:cxn modelId="{FC008647-477B-4F81-B7CC-14935D202EEF}" srcId="{35B24CB3-659D-4785-911D-A3C33399E8B5}" destId="{EA3D2B21-764E-4653-960F-A9D694E385E5}" srcOrd="0" destOrd="0" parTransId="{1D729AD6-5EDF-417F-AFC5-CCFBA8099B61}" sibTransId="{F1886EBC-E42E-49DF-B8BE-4C628F0E8CC5}"/>
    <dgm:cxn modelId="{F340B73A-E4AB-45E3-BDA6-4091393AE91C}" type="presOf" srcId="{35B24CB3-659D-4785-911D-A3C33399E8B5}" destId="{090309A9-5318-4362-BBC0-907A0E2D36D6}" srcOrd="0" destOrd="0" presId="urn:microsoft.com/office/officeart/2005/8/layout/chevron2"/>
    <dgm:cxn modelId="{96B59DD5-73FB-4E3D-9D97-83518020D196}" type="presOf" srcId="{A1C6F8F2-5673-40E7-AF1F-7DF9C14A524B}" destId="{1D9F667F-79A6-40B4-BE80-D3A1279FEAEE}" srcOrd="0" destOrd="1" presId="urn:microsoft.com/office/officeart/2005/8/layout/chevron2"/>
    <dgm:cxn modelId="{4AFF6233-74A0-4786-8093-28807A42673A}" type="presOf" srcId="{5EB2667C-A8C6-4CB4-89A6-CFCEF5E37905}" destId="{77B29265-442E-4802-985E-D6BE75E1FF7F}" srcOrd="0" destOrd="2" presId="urn:microsoft.com/office/officeart/2005/8/layout/chevron2"/>
    <dgm:cxn modelId="{34FC4C65-38E0-4F87-9185-C869B8281EE3}" type="presOf" srcId="{5D7D3167-6157-4B67-A930-B6945653C23C}" destId="{1D9F667F-79A6-40B4-BE80-D3A1279FEAEE}" srcOrd="0" destOrd="3" presId="urn:microsoft.com/office/officeart/2005/8/layout/chevron2"/>
    <dgm:cxn modelId="{FCB66DF6-43A3-4747-AC55-54FABE08AAE2}" srcId="{8DFFC04C-073A-48ED-B93D-7D046DC7B0C3}" destId="{84FA434F-3305-4203-A8E7-972310488B86}" srcOrd="0" destOrd="0" parTransId="{F66429DA-98C8-4909-9D2E-E89EB3BE5B43}" sibTransId="{4ADEDCFE-4B30-4ADB-805E-55A1AF4E79CC}"/>
    <dgm:cxn modelId="{65E60AC6-4796-4148-B0AE-23633BDB7697}" srcId="{3C19E791-CDD6-4C77-BD7D-FC677195EBB4}" destId="{AD18AA7A-656B-417A-B4D8-02CA0DC82722}" srcOrd="0" destOrd="0" parTransId="{28A11C91-F174-4946-8170-EAA30058CD8E}" sibTransId="{F569B190-F38D-4F68-9891-6F06DB1F4171}"/>
    <dgm:cxn modelId="{A34A499A-BE39-4120-9955-DBC9C6E1ECDE}" type="presOf" srcId="{AD18AA7A-656B-417A-B4D8-02CA0DC82722}" destId="{77B29265-442E-4802-985E-D6BE75E1FF7F}" srcOrd="0" destOrd="0" presId="urn:microsoft.com/office/officeart/2005/8/layout/chevron2"/>
    <dgm:cxn modelId="{D06DC7C4-493D-4D9B-BC57-141960AD31C2}" type="presOf" srcId="{EA3D2B21-764E-4653-960F-A9D694E385E5}" destId="{88884945-6BD3-4F57-B4E3-D9CA4C9F8DCE}" srcOrd="0" destOrd="0" presId="urn:microsoft.com/office/officeart/2005/8/layout/chevron2"/>
    <dgm:cxn modelId="{278DECD2-7D8D-489D-B6E6-2C9D723CF9D7}" type="presOf" srcId="{84FA434F-3305-4203-A8E7-972310488B86}" destId="{1D9F667F-79A6-40B4-BE80-D3A1279FEAEE}" srcOrd="0" destOrd="0" presId="urn:microsoft.com/office/officeart/2005/8/layout/chevron2"/>
    <dgm:cxn modelId="{96DDB063-E21B-443D-8905-99482E72D703}" srcId="{22735C9A-1263-417A-ABB9-822F00EEB782}" destId="{35B24CB3-659D-4785-911D-A3C33399E8B5}" srcOrd="1" destOrd="0" parTransId="{0FC869BA-B0BA-4EC0-B279-2B92CA49C3D2}" sibTransId="{720BFBFD-3315-4D27-841D-E3BDBCB07F43}"/>
    <dgm:cxn modelId="{BE842F83-F630-4CC5-B1DB-59132D87B997}" type="presOf" srcId="{8DFFC04C-073A-48ED-B93D-7D046DC7B0C3}" destId="{C8F5B953-14C8-4BD6-BBC7-B3356C438260}" srcOrd="0" destOrd="0" presId="urn:microsoft.com/office/officeart/2005/8/layout/chevron2"/>
    <dgm:cxn modelId="{A398AF31-664C-4CEE-81AC-861D333226B1}" type="presOf" srcId="{3C19E791-CDD6-4C77-BD7D-FC677195EBB4}" destId="{A593E70F-91CB-4350-A326-4CF794B39F71}" srcOrd="0" destOrd="0" presId="urn:microsoft.com/office/officeart/2005/8/layout/chevron2"/>
    <dgm:cxn modelId="{1E12EE4F-14B0-4750-948C-9A179B29F29B}" srcId="{8DFFC04C-073A-48ED-B93D-7D046DC7B0C3}" destId="{5D7D3167-6157-4B67-A930-B6945653C23C}" srcOrd="3" destOrd="0" parTransId="{BC106049-44B4-4C3B-B9BA-9972B9FE7304}" sibTransId="{AF6A6182-41D5-4149-81F3-DEA9AF06CB6A}"/>
    <dgm:cxn modelId="{263379FC-24E4-4AAB-B592-395318A4DE78}" srcId="{8DFFC04C-073A-48ED-B93D-7D046DC7B0C3}" destId="{A1C6F8F2-5673-40E7-AF1F-7DF9C14A524B}" srcOrd="1" destOrd="0" parTransId="{3C86A636-536E-452F-9C0C-55ECB236F38A}" sibTransId="{A2A8A475-A721-487C-BE22-0FCC8242AD8F}"/>
    <dgm:cxn modelId="{F72E28CD-46A1-4021-8F7E-071D58EA1D48}" type="presParOf" srcId="{A25899C0-BF3F-484D-94CE-017DA216B8EE}" destId="{4766CC31-BAE5-4ECB-9D1A-26C96425C3DC}" srcOrd="0" destOrd="0" presId="urn:microsoft.com/office/officeart/2005/8/layout/chevron2"/>
    <dgm:cxn modelId="{7AD09BE2-FE95-4DBD-9FC1-0D7FDFAD0086}" type="presParOf" srcId="{4766CC31-BAE5-4ECB-9D1A-26C96425C3DC}" destId="{C8F5B953-14C8-4BD6-BBC7-B3356C438260}" srcOrd="0" destOrd="0" presId="urn:microsoft.com/office/officeart/2005/8/layout/chevron2"/>
    <dgm:cxn modelId="{98E0F1B9-865D-4C35-90A6-CA025AF71FD9}" type="presParOf" srcId="{4766CC31-BAE5-4ECB-9D1A-26C96425C3DC}" destId="{1D9F667F-79A6-40B4-BE80-D3A1279FEAEE}" srcOrd="1" destOrd="0" presId="urn:microsoft.com/office/officeart/2005/8/layout/chevron2"/>
    <dgm:cxn modelId="{EFBE5B3F-0544-4484-A1A4-BB336425D754}" type="presParOf" srcId="{A25899C0-BF3F-484D-94CE-017DA216B8EE}" destId="{3481CB06-5C5A-4C4A-A94F-25FC22F64483}" srcOrd="1" destOrd="0" presId="urn:microsoft.com/office/officeart/2005/8/layout/chevron2"/>
    <dgm:cxn modelId="{0B33446B-D1E4-4662-8B40-11AA2BE930B0}" type="presParOf" srcId="{A25899C0-BF3F-484D-94CE-017DA216B8EE}" destId="{5FF66521-BD2C-4AB7-859F-69E7C0C8835A}" srcOrd="2" destOrd="0" presId="urn:microsoft.com/office/officeart/2005/8/layout/chevron2"/>
    <dgm:cxn modelId="{C9B2689E-820A-452D-9451-47E5502D9B75}" type="presParOf" srcId="{5FF66521-BD2C-4AB7-859F-69E7C0C8835A}" destId="{090309A9-5318-4362-BBC0-907A0E2D36D6}" srcOrd="0" destOrd="0" presId="urn:microsoft.com/office/officeart/2005/8/layout/chevron2"/>
    <dgm:cxn modelId="{E0F82B54-47FE-40D0-AF46-6EA7D2D8FF5A}" type="presParOf" srcId="{5FF66521-BD2C-4AB7-859F-69E7C0C8835A}" destId="{88884945-6BD3-4F57-B4E3-D9CA4C9F8DCE}" srcOrd="1" destOrd="0" presId="urn:microsoft.com/office/officeart/2005/8/layout/chevron2"/>
    <dgm:cxn modelId="{3151B669-A1C6-4A5F-80AC-2194294E0D9A}" type="presParOf" srcId="{A25899C0-BF3F-484D-94CE-017DA216B8EE}" destId="{1769C56C-D992-4A15-A952-E16EA866EFEA}" srcOrd="3" destOrd="0" presId="urn:microsoft.com/office/officeart/2005/8/layout/chevron2"/>
    <dgm:cxn modelId="{BF8D445E-4E28-4A00-95B2-80D6513B11C3}" type="presParOf" srcId="{A25899C0-BF3F-484D-94CE-017DA216B8EE}" destId="{483A73BC-A03F-4324-AA33-2DEA3F6227D5}" srcOrd="4" destOrd="0" presId="urn:microsoft.com/office/officeart/2005/8/layout/chevron2"/>
    <dgm:cxn modelId="{09D715E5-DC71-48D0-905E-33020A22C727}" type="presParOf" srcId="{483A73BC-A03F-4324-AA33-2DEA3F6227D5}" destId="{A593E70F-91CB-4350-A326-4CF794B39F71}" srcOrd="0" destOrd="0" presId="urn:microsoft.com/office/officeart/2005/8/layout/chevron2"/>
    <dgm:cxn modelId="{209EA9D7-746E-4014-9E21-2CDE508413EA}" type="presParOf" srcId="{483A73BC-A03F-4324-AA33-2DEA3F6227D5}" destId="{77B29265-442E-4802-985E-D6BE75E1FF7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2A2C7F-C953-4CD3-8E8F-EEE74B930722}">
      <dsp:nvSpPr>
        <dsp:cNvPr id="0" name=""/>
        <dsp:cNvSpPr/>
      </dsp:nvSpPr>
      <dsp:spPr>
        <a:xfrm>
          <a:off x="0" y="294940"/>
          <a:ext cx="8784976" cy="1740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bg1"/>
              </a:solidFill>
              <a:latin typeface="Georgia" panose="02040502050405020303" pitchFamily="18" charset="0"/>
            </a:rPr>
            <a:t>Основной принцип дошкольного образования (ФГОС ДО)   «…</a:t>
          </a:r>
          <a:r>
            <a:rPr lang="ru-RU" sz="2400" i="1" kern="1200" dirty="0" smtClean="0">
              <a:solidFill>
                <a:schemeClr val="bg1"/>
              </a:solidFill>
              <a:latin typeface="Georgia" panose="02040502050405020303" pitchFamily="18" charset="0"/>
            </a:rPr>
            <a:t>приобщение детей к социокультурным нормам, традициям семьи, общества и государства</a:t>
          </a:r>
          <a:r>
            <a:rPr lang="ru-RU" sz="2400" kern="1200" dirty="0" smtClean="0">
              <a:solidFill>
                <a:schemeClr val="bg1"/>
              </a:solidFill>
              <a:latin typeface="Georgia" panose="02040502050405020303" pitchFamily="18" charset="0"/>
            </a:rPr>
            <a:t>…»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>
        <a:off x="84987" y="379927"/>
        <a:ext cx="8615002" cy="1570986"/>
      </dsp:txXfrm>
    </dsp:sp>
    <dsp:sp modelId="{8B67FB4D-996E-41B2-96D3-D36CE60E858B}">
      <dsp:nvSpPr>
        <dsp:cNvPr id="0" name=""/>
        <dsp:cNvSpPr/>
      </dsp:nvSpPr>
      <dsp:spPr>
        <a:xfrm>
          <a:off x="0" y="2035900"/>
          <a:ext cx="8784976" cy="397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8923" tIns="30480" rIns="170688" bIns="3048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1900" kern="1200" dirty="0"/>
        </a:p>
      </dsp:txBody>
      <dsp:txXfrm>
        <a:off x="0" y="2035900"/>
        <a:ext cx="8784976" cy="397440"/>
      </dsp:txXfrm>
    </dsp:sp>
    <dsp:sp modelId="{CB82E0AC-9CA0-45F5-8CCA-7A478D5A188D}">
      <dsp:nvSpPr>
        <dsp:cNvPr id="0" name=""/>
        <dsp:cNvSpPr/>
      </dsp:nvSpPr>
      <dsp:spPr>
        <a:xfrm>
          <a:off x="0" y="2433339"/>
          <a:ext cx="8784976" cy="1740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Georgia" panose="02040502050405020303" pitchFamily="18" charset="0"/>
            </a:rPr>
            <a:t>В содержание образования дошкольников должно быть включено «…</a:t>
          </a:r>
          <a:r>
            <a:rPr lang="ru-RU" sz="2400" i="1" kern="1200" dirty="0" smtClean="0">
              <a:latin typeface="Georgia" panose="02040502050405020303" pitchFamily="18" charset="0"/>
            </a:rPr>
            <a:t>формирование позитивных установок к различным видам труда и творчества</a:t>
          </a:r>
          <a:r>
            <a:rPr lang="ru-RU" sz="2400" kern="1200" dirty="0" smtClean="0">
              <a:latin typeface="Georgia" panose="02040502050405020303" pitchFamily="18" charset="0"/>
            </a:rPr>
            <a:t>…»</a:t>
          </a:r>
          <a:endParaRPr lang="ru-RU" sz="2400" kern="1200" dirty="0"/>
        </a:p>
      </dsp:txBody>
      <dsp:txXfrm>
        <a:off x="84987" y="2518326"/>
        <a:ext cx="8615002" cy="1570986"/>
      </dsp:txXfrm>
    </dsp:sp>
    <dsp:sp modelId="{55CE1B7C-E1A8-416A-91ED-7482B489D9D2}">
      <dsp:nvSpPr>
        <dsp:cNvPr id="0" name=""/>
        <dsp:cNvSpPr/>
      </dsp:nvSpPr>
      <dsp:spPr>
        <a:xfrm>
          <a:off x="0" y="4174300"/>
          <a:ext cx="8784976" cy="5713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8923" tIns="25400" rIns="142240" bIns="254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000" kern="1200" dirty="0" smtClean="0">
              <a:latin typeface="Georgia" panose="02040502050405020303" pitchFamily="18" charset="0"/>
            </a:rPr>
            <a:t>Это возможно только при условии детального ознакомления детей дошкольного возраста с трудом взрослых.</a:t>
          </a:r>
          <a:endParaRPr lang="ru-RU" sz="2000" kern="1200" dirty="0">
            <a:latin typeface="Georgia" panose="02040502050405020303" pitchFamily="18" charset="0"/>
          </a:endParaRPr>
        </a:p>
      </dsp:txBody>
      <dsp:txXfrm>
        <a:off x="0" y="4174300"/>
        <a:ext cx="8784976" cy="5713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F5B953-14C8-4BD6-BBC7-B3356C438260}">
      <dsp:nvSpPr>
        <dsp:cNvPr id="0" name=""/>
        <dsp:cNvSpPr/>
      </dsp:nvSpPr>
      <dsp:spPr>
        <a:xfrm rot="5400000">
          <a:off x="-294242" y="450204"/>
          <a:ext cx="1879821" cy="1315875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>
              <a:latin typeface="Georgia" panose="02040502050405020303" pitchFamily="18" charset="0"/>
            </a:rPr>
            <a:t>1 этап</a:t>
          </a:r>
          <a:endParaRPr lang="ru-RU" sz="3400" kern="1200" dirty="0">
            <a:latin typeface="Georgia" panose="02040502050405020303" pitchFamily="18" charset="0"/>
          </a:endParaRPr>
        </a:p>
      </dsp:txBody>
      <dsp:txXfrm rot="-5400000">
        <a:off x="-12268" y="826169"/>
        <a:ext cx="1315875" cy="563946"/>
      </dsp:txXfrm>
    </dsp:sp>
    <dsp:sp modelId="{1D9F667F-79A6-40B4-BE80-D3A1279FEAEE}">
      <dsp:nvSpPr>
        <dsp:cNvPr id="0" name=""/>
        <dsp:cNvSpPr/>
      </dsp:nvSpPr>
      <dsp:spPr>
        <a:xfrm rot="5400000">
          <a:off x="4552320" y="-3272088"/>
          <a:ext cx="1547735" cy="8094240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latin typeface="Georgia" panose="02040502050405020303" pitchFamily="18" charset="0"/>
            </a:rPr>
            <a:t>Организационный</a:t>
          </a:r>
          <a:r>
            <a:rPr lang="ru-RU" sz="1600" kern="1200" dirty="0" smtClean="0">
              <a:latin typeface="Georgia" panose="02040502050405020303" pitchFamily="18" charset="0"/>
            </a:rPr>
            <a:t> – изучение справочной, методической литературы,</a:t>
          </a:r>
          <a:endParaRPr lang="ru-RU" sz="1600" kern="1200" dirty="0">
            <a:latin typeface="Georgia" panose="02040502050405020303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Georgia" panose="02040502050405020303" pitchFamily="18" charset="0"/>
            </a:rPr>
            <a:t> информирование родителей о проекте, подбор художественной литературы для детей по теме,</a:t>
          </a:r>
          <a:endParaRPr lang="ru-RU" sz="1600" kern="1200" dirty="0">
            <a:latin typeface="Georgia" panose="02040502050405020303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Georgia" panose="02040502050405020303" pitchFamily="18" charset="0"/>
            </a:rPr>
            <a:t>Подбор дидактического материала по теме,</a:t>
          </a:r>
          <a:endParaRPr lang="ru-RU" sz="1600" kern="1200" dirty="0">
            <a:latin typeface="Georgia" panose="02040502050405020303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Georgia" panose="02040502050405020303" pitchFamily="18" charset="0"/>
            </a:rPr>
            <a:t>Подбор необходимого оборудования и пособий для практического обогащения проекта </a:t>
          </a:r>
          <a:endParaRPr lang="ru-RU" sz="1600" kern="1200" dirty="0">
            <a:latin typeface="Georgia" panose="02040502050405020303" pitchFamily="18" charset="0"/>
          </a:endParaRPr>
        </a:p>
      </dsp:txBody>
      <dsp:txXfrm rot="-5400000">
        <a:off x="1279068" y="76718"/>
        <a:ext cx="8018686" cy="1396627"/>
      </dsp:txXfrm>
    </dsp:sp>
    <dsp:sp modelId="{090309A9-5318-4362-BBC0-907A0E2D36D6}">
      <dsp:nvSpPr>
        <dsp:cNvPr id="0" name=""/>
        <dsp:cNvSpPr/>
      </dsp:nvSpPr>
      <dsp:spPr>
        <a:xfrm rot="5400000">
          <a:off x="-294242" y="2145020"/>
          <a:ext cx="1879821" cy="1315875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>
              <a:latin typeface="Georgia" panose="02040502050405020303" pitchFamily="18" charset="0"/>
            </a:rPr>
            <a:t>2 этап</a:t>
          </a:r>
          <a:endParaRPr lang="ru-RU" sz="3400" kern="1200" dirty="0">
            <a:latin typeface="Georgia" panose="02040502050405020303" pitchFamily="18" charset="0"/>
          </a:endParaRPr>
        </a:p>
      </dsp:txBody>
      <dsp:txXfrm rot="-5400000">
        <a:off x="-12268" y="2520985"/>
        <a:ext cx="1315875" cy="563946"/>
      </dsp:txXfrm>
    </dsp:sp>
    <dsp:sp modelId="{88884945-6BD3-4F57-B4E3-D9CA4C9F8DCE}">
      <dsp:nvSpPr>
        <dsp:cNvPr id="0" name=""/>
        <dsp:cNvSpPr/>
      </dsp:nvSpPr>
      <dsp:spPr>
        <a:xfrm rot="5400000">
          <a:off x="4727194" y="-1508478"/>
          <a:ext cx="1222526" cy="8045164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latin typeface="Georgia" panose="02040502050405020303" pitchFamily="18" charset="0"/>
            </a:rPr>
            <a:t>Практический – </a:t>
          </a:r>
          <a:r>
            <a:rPr lang="ru-RU" sz="2000" b="0" kern="1200" dirty="0" smtClean="0">
              <a:latin typeface="Georgia" panose="02040502050405020303" pitchFamily="18" charset="0"/>
            </a:rPr>
            <a:t>реализация проектных мероприятий </a:t>
          </a:r>
          <a:endParaRPr lang="ru-RU" sz="2000" b="1" kern="1200" dirty="0">
            <a:latin typeface="Georgia" panose="02040502050405020303" pitchFamily="18" charset="0"/>
          </a:endParaRPr>
        </a:p>
      </dsp:txBody>
      <dsp:txXfrm rot="-5400000">
        <a:off x="1315876" y="1962519"/>
        <a:ext cx="7985485" cy="1103168"/>
      </dsp:txXfrm>
    </dsp:sp>
    <dsp:sp modelId="{A593E70F-91CB-4350-A326-4CF794B39F71}">
      <dsp:nvSpPr>
        <dsp:cNvPr id="0" name=""/>
        <dsp:cNvSpPr/>
      </dsp:nvSpPr>
      <dsp:spPr>
        <a:xfrm rot="5400000">
          <a:off x="-294242" y="3839837"/>
          <a:ext cx="1879821" cy="1315875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>
              <a:latin typeface="Georgia" panose="02040502050405020303" pitchFamily="18" charset="0"/>
            </a:rPr>
            <a:t>3 этап</a:t>
          </a:r>
          <a:endParaRPr lang="ru-RU" sz="3400" kern="1200" dirty="0">
            <a:latin typeface="Georgia" panose="02040502050405020303" pitchFamily="18" charset="0"/>
          </a:endParaRPr>
        </a:p>
      </dsp:txBody>
      <dsp:txXfrm rot="-5400000">
        <a:off x="-12268" y="4215802"/>
        <a:ext cx="1315875" cy="563946"/>
      </dsp:txXfrm>
    </dsp:sp>
    <dsp:sp modelId="{77B29265-442E-4802-985E-D6BE75E1FF7F}">
      <dsp:nvSpPr>
        <dsp:cNvPr id="0" name=""/>
        <dsp:cNvSpPr/>
      </dsp:nvSpPr>
      <dsp:spPr>
        <a:xfrm rot="5400000">
          <a:off x="4715246" y="146223"/>
          <a:ext cx="1221883" cy="8045164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b="1" kern="1200" dirty="0" smtClean="0">
              <a:latin typeface="Georgia" panose="02040502050405020303" pitchFamily="18" charset="0"/>
            </a:rPr>
            <a:t>Заключительный – </a:t>
          </a:r>
          <a:r>
            <a:rPr lang="ru-RU" sz="1900" b="0" kern="1200" dirty="0" smtClean="0">
              <a:latin typeface="Georgia" panose="02040502050405020303" pitchFamily="18" charset="0"/>
            </a:rPr>
            <a:t>фото выставка «Профессии моих родителей»</a:t>
          </a:r>
          <a:endParaRPr lang="ru-RU" sz="1900" b="1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0" kern="1200" dirty="0" err="1" smtClean="0">
              <a:latin typeface="Georgia" panose="02040502050405020303" pitchFamily="18" charset="0"/>
            </a:rPr>
            <a:t>Лэпбук</a:t>
          </a:r>
          <a:r>
            <a:rPr lang="ru-RU" sz="1800" b="0" kern="1200" dirty="0" smtClean="0">
              <a:latin typeface="Georgia" panose="02040502050405020303" pitchFamily="18" charset="0"/>
            </a:rPr>
            <a:t> «Профессии»</a:t>
          </a:r>
          <a:endParaRPr lang="ru-RU" sz="1800" b="0" kern="1200" dirty="0">
            <a:latin typeface="Georgia" panose="02040502050405020303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0" kern="1200" dirty="0" smtClean="0">
              <a:latin typeface="Georgia" panose="02040502050405020303" pitchFamily="18" charset="0"/>
            </a:rPr>
            <a:t>Развлечение  «Фестиваль профессий» </a:t>
          </a:r>
          <a:endParaRPr lang="ru-RU" sz="1800" b="0" kern="1200" dirty="0">
            <a:latin typeface="Georgia" panose="02040502050405020303" pitchFamily="18" charset="0"/>
          </a:endParaRPr>
        </a:p>
      </dsp:txBody>
      <dsp:txXfrm rot="-5400000">
        <a:off x="1303606" y="3617511"/>
        <a:ext cx="7985517" cy="11025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FD86B7-E9E6-4D2F-9A65-483C7395C449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B6C16A-6803-4645-A842-C0B7CBBD8F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14513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2B51DC-1556-4F14-9458-6719355EBA79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30250" y="750888"/>
            <a:ext cx="54276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10213" cy="45100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E19D11-0698-42CC-A048-685F85FB54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8735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19D11-0698-42CC-A048-685F85FB545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00187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57212" y="5349903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412750" y="4853412"/>
            <a:ext cx="916305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12750" y="3886200"/>
            <a:ext cx="916305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43B60-5812-4855-93F0-6D9C64CD9C2C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915400" y="6473952"/>
            <a:ext cx="822198" cy="246888"/>
          </a:xfrm>
        </p:spPr>
        <p:txBody>
          <a:bodyPr/>
          <a:lstStyle/>
          <a:p>
            <a:fld id="{DF3B7F0B-38FF-42B7-8E84-F40785F812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43B60-5812-4855-93F0-6D9C64CD9C2C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B7F0B-38FF-42B7-8E84-F40785F812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29500" y="549277"/>
            <a:ext cx="19812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549277"/>
            <a:ext cx="67691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43B60-5812-4855-93F0-6D9C64CD9C2C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B7F0B-38FF-42B7-8E84-F40785F812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43B60-5812-4855-93F0-6D9C64CD9C2C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879850" y="76201"/>
            <a:ext cx="31369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915400" y="6473952"/>
            <a:ext cx="822198" cy="246888"/>
          </a:xfrm>
        </p:spPr>
        <p:txBody>
          <a:bodyPr/>
          <a:lstStyle/>
          <a:p>
            <a:fld id="{DF3B7F0B-38FF-42B7-8E84-F40785F812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57212" y="3444903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12750" y="1676400"/>
            <a:ext cx="916305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43B60-5812-4855-93F0-6D9C64CD9C2C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B7F0B-38FF-42B7-8E84-F40785F812D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95515" y="2947086"/>
            <a:ext cx="94107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26898" y="457200"/>
            <a:ext cx="94107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30200" y="1600200"/>
            <a:ext cx="454025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5035550" y="1600200"/>
            <a:ext cx="470535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43B60-5812-4855-93F0-6D9C64CD9C2C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B7F0B-38FF-42B7-8E84-F40785F812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30200" y="5410200"/>
            <a:ext cx="932815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4898" y="666750"/>
            <a:ext cx="4648102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5032111" y="666750"/>
            <a:ext cx="4649928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304898" y="1316038"/>
            <a:ext cx="4648102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5036124" y="1316038"/>
            <a:ext cx="4645914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43B60-5812-4855-93F0-6D9C64CD9C2C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915400" y="6477000"/>
            <a:ext cx="825500" cy="246888"/>
          </a:xfrm>
        </p:spPr>
        <p:txBody>
          <a:bodyPr/>
          <a:lstStyle/>
          <a:p>
            <a:fld id="{DF3B7F0B-38FF-42B7-8E84-F40785F812D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57212" y="6019801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26898" y="457200"/>
            <a:ext cx="94107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43B60-5812-4855-93F0-6D9C64CD9C2C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B7F0B-38FF-42B7-8E84-F40785F812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43B60-5812-4855-93F0-6D9C64CD9C2C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B7F0B-38FF-42B7-8E84-F40785F812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57212" y="5849118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95300" y="5486400"/>
            <a:ext cx="916305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95300" y="609600"/>
            <a:ext cx="3259006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872971" y="609600"/>
            <a:ext cx="5785379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43B60-5812-4855-93F0-6D9C64CD9C2C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B7F0B-38FF-42B7-8E84-F40785F812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797300" y="616634"/>
            <a:ext cx="54483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43B60-5812-4855-93F0-6D9C64CD9C2C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B7F0B-38FF-42B7-8E84-F40785F812D7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412750" y="4993760"/>
            <a:ext cx="635635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412750" y="5533218"/>
            <a:ext cx="635635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57212" y="1050899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30200" y="1554163"/>
            <a:ext cx="94107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7016750" y="76201"/>
            <a:ext cx="272415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8D43B60-5812-4855-93F0-6D9C64CD9C2C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384550" y="76201"/>
            <a:ext cx="36322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915400" y="6477001"/>
            <a:ext cx="8255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F3B7F0B-38FF-42B7-8E84-F40785F812D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30200" y="457200"/>
            <a:ext cx="94107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57212" y="1050899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57212" y="1057987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7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microsoft.com/office/2007/relationships/hdphoto" Target="../media/hdphoto1.wdp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64.jpeg"/><Relationship Id="rId7" Type="http://schemas.openxmlformats.org/officeDocument/2006/relationships/image" Target="../media/image73.jpeg"/><Relationship Id="rId12" Type="http://schemas.openxmlformats.org/officeDocument/2006/relationships/image" Target="../media/image77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jpeg"/><Relationship Id="rId11" Type="http://schemas.openxmlformats.org/officeDocument/2006/relationships/image" Target="../media/image76.jpeg"/><Relationship Id="rId5" Type="http://schemas.openxmlformats.org/officeDocument/2006/relationships/image" Target="../media/image62.jpeg"/><Relationship Id="rId10" Type="http://schemas.openxmlformats.org/officeDocument/2006/relationships/image" Target="../media/image75.jpeg"/><Relationship Id="rId4" Type="http://schemas.openxmlformats.org/officeDocument/2006/relationships/image" Target="../media/image65.png"/><Relationship Id="rId9" Type="http://schemas.openxmlformats.org/officeDocument/2006/relationships/image" Target="../media/image74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1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412750" y="1916832"/>
            <a:ext cx="9163050" cy="2160241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«Очень интересные разные профессии»</a:t>
            </a:r>
            <a:endParaRPr lang="ru-RU" sz="40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412750" y="116632"/>
            <a:ext cx="9163050" cy="2376264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latin typeface="Georgia" panose="02040502050405020303" pitchFamily="18" charset="0"/>
              </a:rPr>
              <a:t>Муниципальное бюджетное дошкольное образовательное учреждение детский сад </a:t>
            </a:r>
            <a:r>
              <a:rPr lang="ru-RU" sz="1800" b="1" dirty="0" err="1" smtClean="0">
                <a:latin typeface="Georgia" panose="02040502050405020303" pitchFamily="18" charset="0"/>
              </a:rPr>
              <a:t>с.Богословка</a:t>
            </a:r>
            <a:r>
              <a:rPr lang="ru-RU" sz="1800" b="1" dirty="0" smtClean="0">
                <a:latin typeface="Georgia" panose="02040502050405020303" pitchFamily="18" charset="0"/>
              </a:rPr>
              <a:t> </a:t>
            </a:r>
            <a:r>
              <a:rPr lang="ru-RU" sz="1800" b="1" dirty="0">
                <a:latin typeface="Georgia" panose="02040502050405020303" pitchFamily="18" charset="0"/>
              </a:rPr>
              <a:t>П</a:t>
            </a:r>
            <a:r>
              <a:rPr lang="ru-RU" sz="1800" b="1" dirty="0" smtClean="0">
                <a:latin typeface="Georgia" panose="02040502050405020303" pitchFamily="18" charset="0"/>
              </a:rPr>
              <a:t>ензенского района Пензенской области</a:t>
            </a:r>
          </a:p>
          <a:p>
            <a:pPr algn="ctr"/>
            <a:endParaRPr lang="ru-RU" sz="2300" b="1" dirty="0" smtClean="0">
              <a:latin typeface="Georgia" panose="02040502050405020303" pitchFamily="18" charset="0"/>
            </a:endParaRPr>
          </a:p>
          <a:p>
            <a:pPr algn="ctr"/>
            <a:r>
              <a:rPr lang="ru-RU" sz="3200" b="1" dirty="0" smtClean="0">
                <a:latin typeface="Georgia" panose="02040502050405020303" pitchFamily="18" charset="0"/>
              </a:rPr>
              <a:t>Презентация педагогического проекта</a:t>
            </a:r>
          </a:p>
          <a:p>
            <a:pPr algn="ctr"/>
            <a:r>
              <a:rPr lang="ru-RU" sz="3200" b="1" dirty="0" smtClean="0">
                <a:latin typeface="Georgia" panose="02040502050405020303" pitchFamily="18" charset="0"/>
              </a:rPr>
              <a:t> </a:t>
            </a:r>
            <a:endParaRPr lang="ru-RU" sz="3200" b="1" dirty="0">
              <a:latin typeface="Georgia" panose="02040502050405020303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25832">
            <a:off x="429704" y="4689985"/>
            <a:ext cx="2088544" cy="194561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 descr="C:\Users\Гл н\Desktop\проект профессии\швея ср.гр\hello_html_2633204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09574">
            <a:off x="2820228" y="4363757"/>
            <a:ext cx="1826849" cy="222984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Гл н\Desktop\проект профессии\почтальон ср.гр\original_photo-thumb_72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" b="-35"/>
          <a:stretch/>
        </p:blipFill>
        <p:spPr bwMode="auto">
          <a:xfrm>
            <a:off x="4973321" y="4290656"/>
            <a:ext cx="1971347" cy="231177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" b="-121"/>
          <a:stretch/>
        </p:blipFill>
        <p:spPr bwMode="auto">
          <a:xfrm rot="367680">
            <a:off x="7442038" y="4538210"/>
            <a:ext cx="2125542" cy="202236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529064" y="3429000"/>
            <a:ext cx="42484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u="sng" dirty="0" smtClean="0">
                <a:latin typeface="Georgia" panose="02040502050405020303" pitchFamily="18" charset="0"/>
              </a:rPr>
              <a:t>Подготовила:</a:t>
            </a:r>
            <a:r>
              <a:rPr lang="ru-RU" dirty="0" smtClean="0">
                <a:latin typeface="Georgia" panose="02040502050405020303" pitchFamily="18" charset="0"/>
              </a:rPr>
              <a:t>  воспитатель высшей квалификационной категории</a:t>
            </a:r>
          </a:p>
          <a:p>
            <a:pPr algn="r"/>
            <a:r>
              <a:rPr lang="ru-RU" dirty="0" smtClean="0">
                <a:latin typeface="Georgia" panose="02040502050405020303" pitchFamily="18" charset="0"/>
              </a:rPr>
              <a:t>        </a:t>
            </a:r>
            <a:r>
              <a:rPr lang="ru-RU" b="1" i="1" dirty="0" smtClean="0">
                <a:latin typeface="Georgia" panose="02040502050405020303" pitchFamily="18" charset="0"/>
              </a:rPr>
              <a:t>Лузина Галина Николаевна</a:t>
            </a:r>
            <a:endParaRPr lang="ru-RU" b="1" i="1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2300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C:\Users\Гл н\Desktop\Новая папка\IMG_20210825_134025_4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" b="-5"/>
          <a:stretch/>
        </p:blipFill>
        <p:spPr bwMode="auto">
          <a:xfrm>
            <a:off x="128464" y="1268760"/>
            <a:ext cx="5075731" cy="381642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C:\Users\Гл н\Desktop\Новая папка\IMG_20210825_140109_3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0"/>
          <a:stretch/>
        </p:blipFill>
        <p:spPr bwMode="auto">
          <a:xfrm>
            <a:off x="5025008" y="2888940"/>
            <a:ext cx="4575515" cy="36918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6898" y="457200"/>
            <a:ext cx="9410700" cy="595536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Дидактический материал  для  игр  и  бесед  с  детьми</a:t>
            </a:r>
            <a:endParaRPr lang="ru-RU" sz="20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3470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user\Desktop\фото для презентации профессии\IMG_20210825_140135_6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9"/>
          <a:stretch/>
        </p:blipFill>
        <p:spPr bwMode="auto">
          <a:xfrm>
            <a:off x="416496" y="1340768"/>
            <a:ext cx="4206240" cy="33432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C:\Users\user\Desktop\фото для презентации профессии\IMG_20210825_140205_3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3" b="33"/>
          <a:stretch/>
        </p:blipFill>
        <p:spPr bwMode="auto">
          <a:xfrm rot="21335118">
            <a:off x="5202125" y="165583"/>
            <a:ext cx="3480272" cy="25692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C:\Users\user\Desktop\фото для презентации профессии\IMG_20210825_140153_5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" b="-33"/>
          <a:stretch/>
        </p:blipFill>
        <p:spPr bwMode="auto">
          <a:xfrm rot="672113">
            <a:off x="5242083" y="2601734"/>
            <a:ext cx="3598264" cy="258768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C:\Users\user\Desktop\фото для презентации профессии\IMG_20210825_140220_9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" b="76"/>
          <a:stretch/>
        </p:blipFill>
        <p:spPr bwMode="auto">
          <a:xfrm>
            <a:off x="3368824" y="4581128"/>
            <a:ext cx="3312368" cy="21602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3238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Гл н\Desktop\Новая папка\IMG_20210825_140412_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"/>
          <a:stretch/>
        </p:blipFill>
        <p:spPr bwMode="auto">
          <a:xfrm>
            <a:off x="632520" y="1772816"/>
            <a:ext cx="3900433" cy="489654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 descr="C:\Users\Гл н\Desktop\Новая папка\IMG_20210825_140508_9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9"/>
          <a:stretch/>
        </p:blipFill>
        <p:spPr bwMode="auto">
          <a:xfrm>
            <a:off x="5097016" y="1340768"/>
            <a:ext cx="4106863" cy="33432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Дидактический материал  для  бесед  с  детьми </a:t>
            </a:r>
            <a:endParaRPr lang="ru-RU" sz="20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2130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Таблица профессий  </a:t>
            </a:r>
            <a:r>
              <a:rPr lang="ru-RU" sz="24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(средняя группа)</a:t>
            </a:r>
            <a:endParaRPr lang="ru-RU" sz="2400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i="1" dirty="0" smtClean="0">
                <a:latin typeface="Georgia" panose="02040502050405020303" pitchFamily="18" charset="0"/>
              </a:rPr>
              <a:t>Ноябрь </a:t>
            </a:r>
            <a:r>
              <a:rPr lang="ru-RU" dirty="0" smtClean="0">
                <a:latin typeface="Georgia" panose="02040502050405020303" pitchFamily="18" charset="0"/>
              </a:rPr>
              <a:t>– парикмахер, продавец</a:t>
            </a:r>
          </a:p>
          <a:p>
            <a:pPr marL="0" indent="0">
              <a:buNone/>
            </a:pPr>
            <a:r>
              <a:rPr lang="ru-RU" b="1" i="1" dirty="0" smtClean="0">
                <a:latin typeface="Georgia" panose="02040502050405020303" pitchFamily="18" charset="0"/>
              </a:rPr>
              <a:t>Декабрь</a:t>
            </a:r>
            <a:r>
              <a:rPr lang="ru-RU" dirty="0" smtClean="0">
                <a:latin typeface="Georgia" panose="02040502050405020303" pitchFamily="18" charset="0"/>
              </a:rPr>
              <a:t> – медсестра, врач; воспитатель, помощник воспитателя</a:t>
            </a:r>
          </a:p>
          <a:p>
            <a:pPr marL="0" indent="0">
              <a:buNone/>
            </a:pPr>
            <a:r>
              <a:rPr lang="ru-RU" b="1" i="1" dirty="0" smtClean="0">
                <a:latin typeface="Georgia" panose="02040502050405020303" pitchFamily="18" charset="0"/>
              </a:rPr>
              <a:t>Январь</a:t>
            </a:r>
            <a:r>
              <a:rPr lang="ru-RU" dirty="0" smtClean="0">
                <a:latin typeface="Georgia" panose="02040502050405020303" pitchFamily="18" charset="0"/>
              </a:rPr>
              <a:t> – почтальон; швея, портниха</a:t>
            </a:r>
          </a:p>
          <a:p>
            <a:pPr marL="0" indent="0">
              <a:buNone/>
            </a:pPr>
            <a:r>
              <a:rPr lang="ru-RU" b="1" i="1" dirty="0" smtClean="0">
                <a:latin typeface="Georgia" panose="02040502050405020303" pitchFamily="18" charset="0"/>
              </a:rPr>
              <a:t>Февраль</a:t>
            </a:r>
            <a:r>
              <a:rPr lang="ru-RU" dirty="0" smtClean="0">
                <a:latin typeface="Georgia" panose="02040502050405020303" pitchFamily="18" charset="0"/>
              </a:rPr>
              <a:t> –строительные профессии (каменщик, штукатур, маляр); шофёр, водитель, автослесарь</a:t>
            </a:r>
          </a:p>
          <a:p>
            <a:pPr marL="0" indent="0">
              <a:buNone/>
            </a:pPr>
            <a:r>
              <a:rPr lang="ru-RU" b="1" i="1" dirty="0" smtClean="0">
                <a:latin typeface="Georgia" panose="02040502050405020303" pitchFamily="18" charset="0"/>
              </a:rPr>
              <a:t>Март</a:t>
            </a:r>
            <a:r>
              <a:rPr lang="ru-RU" dirty="0" smtClean="0">
                <a:latin typeface="Georgia" panose="02040502050405020303" pitchFamily="18" charset="0"/>
              </a:rPr>
              <a:t> –музыкальный руководитель, повар, пекарь</a:t>
            </a:r>
          </a:p>
          <a:p>
            <a:pPr marL="0" indent="0">
              <a:buNone/>
            </a:pPr>
            <a:r>
              <a:rPr lang="ru-RU" b="1" i="1" dirty="0" smtClean="0">
                <a:latin typeface="Georgia" panose="02040502050405020303" pitchFamily="18" charset="0"/>
              </a:rPr>
              <a:t>Апрель</a:t>
            </a:r>
            <a:r>
              <a:rPr lang="ru-RU" dirty="0" smtClean="0">
                <a:latin typeface="Georgia" panose="02040502050405020303" pitchFamily="18" charset="0"/>
              </a:rPr>
              <a:t> –прачка, садовод</a:t>
            </a:r>
          </a:p>
          <a:p>
            <a:pPr marL="0" indent="0">
              <a:buNone/>
            </a:pPr>
            <a:r>
              <a:rPr lang="ru-RU" b="1" i="1" dirty="0" smtClean="0">
                <a:latin typeface="Georgia" panose="02040502050405020303" pitchFamily="18" charset="0"/>
              </a:rPr>
              <a:t>Май</a:t>
            </a:r>
            <a:r>
              <a:rPr lang="ru-RU" dirty="0" smtClean="0">
                <a:latin typeface="Georgia" panose="02040502050405020303" pitchFamily="18" charset="0"/>
              </a:rPr>
              <a:t> –пожарный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144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rgbClr val="FF0000"/>
                </a:solidFill>
              </a:rPr>
              <a:t>Презентации на темы:</a:t>
            </a:r>
            <a:br>
              <a:rPr lang="ru-RU" sz="2800" dirty="0">
                <a:solidFill>
                  <a:srgbClr val="FF0000"/>
                </a:solidFill>
              </a:rPr>
            </a:b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0200" y="980729"/>
            <a:ext cx="9410700" cy="446449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«Профессия - парикмахер»</a:t>
            </a:r>
          </a:p>
          <a:p>
            <a:pPr marL="0" indent="0" algn="ctr">
              <a:buNone/>
            </a:pPr>
            <a:r>
              <a:rPr lang="ru-RU" dirty="0" smtClean="0"/>
              <a:t>«Профессия – почтальон»</a:t>
            </a:r>
          </a:p>
          <a:p>
            <a:pPr marL="0" indent="0" algn="ctr">
              <a:buNone/>
            </a:pPr>
            <a:r>
              <a:rPr lang="ru-RU" dirty="0" smtClean="0"/>
              <a:t>«Профессия – швея, портниха»</a:t>
            </a:r>
          </a:p>
          <a:p>
            <a:pPr marL="0" indent="0" algn="ctr">
              <a:buNone/>
            </a:pPr>
            <a:r>
              <a:rPr lang="ru-RU" dirty="0" smtClean="0"/>
              <a:t>«Профессия – повар»</a:t>
            </a:r>
            <a:endParaRPr lang="ru-RU" dirty="0"/>
          </a:p>
        </p:txBody>
      </p:sp>
      <p:pic>
        <p:nvPicPr>
          <p:cNvPr id="5" name="Рисунок 4" descr="C:\Users\Гл н\Desktop\проект профессии\профессии картинки стихи\i (3).jfif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20" y="2983242"/>
            <a:ext cx="2804795" cy="19735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Гл н\Desktop\проект профессии\профессии картинки стихи\i (5).jfif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6696" y="4509120"/>
            <a:ext cx="2826385" cy="19888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Гл н\Desktop\проект профессии\профессии картинки стихи\i (13).jfif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4696" y="2780928"/>
            <a:ext cx="2827020" cy="198882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Гл н\Desktop\проект профессии\профессии картинки стихи\i (10).jfif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9024" y="4828026"/>
            <a:ext cx="2827020" cy="19888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29179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Экскурсии, встречи  в  здании  детского  сада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 smtClean="0"/>
              <a:t>Экскурсия в кабинет медсестры</a:t>
            </a:r>
          </a:p>
          <a:p>
            <a:pPr marL="0" indent="0" algn="ctr">
              <a:buNone/>
            </a:pPr>
            <a:r>
              <a:rPr lang="ru-RU" dirty="0" smtClean="0"/>
              <a:t>Экскурсия на  прачечную</a:t>
            </a:r>
          </a:p>
          <a:p>
            <a:pPr marL="0" indent="0" algn="ctr">
              <a:buNone/>
            </a:pPr>
            <a:r>
              <a:rPr lang="ru-RU" dirty="0" smtClean="0"/>
              <a:t>Онлайн-экскурсия на кухню</a:t>
            </a:r>
            <a:endParaRPr lang="ru-RU" dirty="0"/>
          </a:p>
          <a:p>
            <a:pPr marL="0" indent="0" algn="ctr">
              <a:buNone/>
            </a:pPr>
            <a:r>
              <a:rPr lang="ru-RU" dirty="0" smtClean="0"/>
              <a:t>Повар в гостях у ребят</a:t>
            </a:r>
          </a:p>
          <a:p>
            <a:pPr marL="0" indent="0" algn="ctr">
              <a:buNone/>
            </a:pPr>
            <a:r>
              <a:rPr lang="ru-RU" dirty="0" smtClean="0"/>
              <a:t>Знакомство с профессиями:</a:t>
            </a:r>
          </a:p>
          <a:p>
            <a:pPr marL="0" indent="0" algn="ctr">
              <a:buNone/>
            </a:pPr>
            <a:r>
              <a:rPr lang="ru-RU" dirty="0" smtClean="0"/>
              <a:t>«воспитатель», «помощник воспитателя»</a:t>
            </a:r>
          </a:p>
          <a:p>
            <a:pPr marL="0" indent="0" algn="ctr">
              <a:buNone/>
            </a:pPr>
            <a:r>
              <a:rPr lang="ru-RU" dirty="0" smtClean="0"/>
              <a:t> «музыкальный руководитель»</a:t>
            </a:r>
          </a:p>
          <a:p>
            <a:pPr marL="0" indent="0" algn="ctr">
              <a:buNone/>
            </a:pPr>
            <a:r>
              <a:rPr lang="ru-RU" dirty="0" smtClean="0"/>
              <a:t>«инструктор по физической культуре»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1418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4844760" y="6220350"/>
            <a:ext cx="4731039" cy="637650"/>
          </a:xfrm>
        </p:spPr>
        <p:txBody>
          <a:bodyPr>
            <a:normAutofit/>
          </a:bodyPr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 гостях у медсестры</a:t>
            </a:r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</a:t>
            </a:r>
            <a:endParaRPr lang="ru-RU" sz="1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412750" y="332656"/>
            <a:ext cx="9163050" cy="72008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Профессии  сотрудников  детского сада 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1027" name="Picture 3" descr="C:\Users\Гл н\Desktop\проект профессии\фото профессии родителей\IMG-115d5deb9863d9047c8b0f4d461e94ce-V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" b="-10"/>
          <a:stretch/>
        </p:blipFill>
        <p:spPr bwMode="auto">
          <a:xfrm flipH="1">
            <a:off x="818541" y="1295950"/>
            <a:ext cx="4026220" cy="5229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Гл н\Desktop\фото для проекта профессии\IMG-9c7d0ae8e82c4b85bc3ce8f904f96965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016" y="1295950"/>
            <a:ext cx="4536504" cy="4609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4644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497" y="548681"/>
            <a:ext cx="88929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Профессии  сотрудников  детского сада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65" y="1071900"/>
            <a:ext cx="3024336" cy="4013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28498" y="6070576"/>
            <a:ext cx="9309100" cy="598784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atin typeface="Georgia" panose="02040502050405020303" pitchFamily="18" charset="0"/>
              </a:rPr>
              <a:t>                                     знакомство детей средней группы</a:t>
            </a:r>
            <a:br>
              <a:rPr lang="ru-RU" sz="2000" b="1" dirty="0" smtClean="0">
                <a:latin typeface="Georgia" panose="02040502050405020303" pitchFamily="18" charset="0"/>
              </a:rPr>
            </a:br>
            <a:r>
              <a:rPr lang="ru-RU" sz="2000" b="1" dirty="0" smtClean="0">
                <a:latin typeface="Georgia" panose="02040502050405020303" pitchFamily="18" charset="0"/>
              </a:rPr>
              <a:t>                                                     с  Профессией – «прачка»</a:t>
            </a:r>
            <a:endParaRPr lang="ru-RU" sz="2000" b="1" dirty="0">
              <a:latin typeface="Georgia" panose="02040502050405020303" pitchFamily="18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0614" y="1412776"/>
            <a:ext cx="3148753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C:\Users\Гл н\Desktop\проект профессии\фото прачечная\IMG-b2b6ddd859d6af971975a1c706045274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8071" y="1988840"/>
            <a:ext cx="3205544" cy="3939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3781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7"/>
          <a:stretch/>
        </p:blipFill>
        <p:spPr bwMode="auto">
          <a:xfrm>
            <a:off x="4094905" y="2996953"/>
            <a:ext cx="5641769" cy="3781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497" y="4437112"/>
            <a:ext cx="3510390" cy="2232248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Georgia" panose="02040502050405020303" pitchFamily="18" charset="0"/>
              </a:rPr>
              <a:t>Дети в гостях у прачки.</a:t>
            </a:r>
            <a:br>
              <a:rPr lang="ru-RU" sz="2000" b="1" dirty="0" smtClean="0">
                <a:latin typeface="Georgia" panose="02040502050405020303" pitchFamily="18" charset="0"/>
              </a:rPr>
            </a:br>
            <a:endParaRPr lang="ru-RU" sz="2000" b="1" dirty="0">
              <a:latin typeface="Georgia" panose="02040502050405020303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"/>
          <a:stretch/>
        </p:blipFill>
        <p:spPr bwMode="auto">
          <a:xfrm>
            <a:off x="272480" y="260649"/>
            <a:ext cx="5393236" cy="3951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43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Гл н\Desktop\фото для проекта профессии\IMG-2b97bb1c0617ee3fa84a348f3b25694f-V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"/>
          <a:stretch/>
        </p:blipFill>
        <p:spPr bwMode="auto">
          <a:xfrm>
            <a:off x="776536" y="1571778"/>
            <a:ext cx="4273117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Гл н\Desktop\фото для проекта профессии\IMG-88b56e6aad161bf324b1a36b061584ff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1112" y="2505535"/>
            <a:ext cx="3384376" cy="4156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Гл н\Desktop\проект профессии\фото профессии родителей\IMG-6f788a3ef5c212ffefffcbb72fbadd95-V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" b="-1"/>
          <a:stretch/>
        </p:blipFill>
        <p:spPr bwMode="auto">
          <a:xfrm>
            <a:off x="4268924" y="143952"/>
            <a:ext cx="3060340" cy="3585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6898" y="457200"/>
            <a:ext cx="4722755" cy="841248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Дети в гостях у повара, </a:t>
            </a:r>
            <a:br>
              <a:rPr lang="ru-RU" sz="2800" dirty="0" smtClean="0"/>
            </a:br>
            <a:r>
              <a:rPr lang="ru-RU" sz="2800" dirty="0" smtClean="0"/>
              <a:t>Повар в гостях у ребят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39776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4488" y="476672"/>
            <a:ext cx="9289032" cy="8125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i="1" dirty="0" smtClean="0">
              <a:latin typeface="Georgia" panose="02040502050405020303" pitchFamily="18" charset="0"/>
            </a:endParaRPr>
          </a:p>
          <a:p>
            <a:pPr algn="r"/>
            <a:r>
              <a:rPr lang="ru-RU" sz="20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«Мы слишком часто даем детям ответы,</a:t>
            </a:r>
          </a:p>
          <a:p>
            <a:pPr algn="r"/>
            <a:r>
              <a:rPr lang="ru-RU" sz="2000" b="1" i="1" dirty="0">
                <a:solidFill>
                  <a:srgbClr val="FF0000"/>
                </a:solidFill>
                <a:latin typeface="Georgia" panose="02040502050405020303" pitchFamily="18" charset="0"/>
              </a:rPr>
              <a:t>к</a:t>
            </a:r>
            <a:r>
              <a:rPr lang="ru-RU" sz="20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оторые  надо выучить,</a:t>
            </a:r>
          </a:p>
          <a:p>
            <a:pPr algn="r"/>
            <a:r>
              <a:rPr lang="ru-RU" sz="20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а не ставим перед ними проблемы,</a:t>
            </a:r>
          </a:p>
          <a:p>
            <a:pPr algn="r"/>
            <a:r>
              <a:rPr lang="ru-RU" sz="2000" b="1" i="1" dirty="0">
                <a:solidFill>
                  <a:srgbClr val="FF0000"/>
                </a:solidFill>
                <a:latin typeface="Georgia" panose="02040502050405020303" pitchFamily="18" charset="0"/>
              </a:rPr>
              <a:t>к</a:t>
            </a:r>
            <a:r>
              <a:rPr lang="ru-RU" sz="20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оторые надо решить»</a:t>
            </a:r>
          </a:p>
          <a:p>
            <a:pPr algn="r"/>
            <a:endParaRPr lang="ru-RU" sz="2000" b="1" i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algn="r"/>
            <a:r>
              <a:rPr lang="ru-RU" sz="20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Роджер Левин</a:t>
            </a:r>
          </a:p>
          <a:p>
            <a:pPr algn="ctr"/>
            <a:endParaRPr lang="ru-RU" b="1" i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algn="ctr"/>
            <a:endParaRPr lang="ru-RU" b="1" i="1" dirty="0">
              <a:latin typeface="Georgia" panose="02040502050405020303" pitchFamily="18" charset="0"/>
            </a:endParaRPr>
          </a:p>
          <a:p>
            <a:pPr algn="ctr"/>
            <a:endParaRPr lang="ru-RU" sz="2400" b="1" i="1" dirty="0">
              <a:latin typeface="Georgia" panose="02040502050405020303" pitchFamily="18" charset="0"/>
            </a:endParaRPr>
          </a:p>
          <a:p>
            <a:pPr algn="ctr"/>
            <a:r>
              <a:rPr lang="ru-RU" sz="2400" b="1" i="1" dirty="0" smtClean="0">
                <a:latin typeface="Georgia" panose="02040502050405020303" pitchFamily="18" charset="0"/>
              </a:rPr>
              <a:t>Проект </a:t>
            </a:r>
            <a:r>
              <a:rPr lang="ru-RU" sz="2400" b="1" i="1" dirty="0">
                <a:latin typeface="Georgia" panose="02040502050405020303" pitchFamily="18" charset="0"/>
              </a:rPr>
              <a:t>долгосрочный     </a:t>
            </a:r>
            <a:endParaRPr lang="ru-RU" sz="2400" b="1" i="1" dirty="0" smtClean="0">
              <a:latin typeface="Georgia" panose="02040502050405020303" pitchFamily="18" charset="0"/>
            </a:endParaRPr>
          </a:p>
          <a:p>
            <a:pPr algn="ctr"/>
            <a:r>
              <a:rPr lang="ru-RU" sz="2400" b="1" i="1" dirty="0" smtClean="0">
                <a:latin typeface="Georgia" panose="02040502050405020303" pitchFamily="18" charset="0"/>
              </a:rPr>
              <a:t>Октябрь </a:t>
            </a:r>
            <a:r>
              <a:rPr lang="ru-RU" sz="2400" b="1" i="1" dirty="0">
                <a:latin typeface="Georgia" panose="02040502050405020303" pitchFamily="18" charset="0"/>
              </a:rPr>
              <a:t>2020г. – май 2021г.</a:t>
            </a:r>
          </a:p>
          <a:p>
            <a:pPr algn="ctr"/>
            <a:endParaRPr lang="ru-RU" sz="2400" b="1" i="1" dirty="0">
              <a:latin typeface="Georgia" panose="02040502050405020303" pitchFamily="18" charset="0"/>
            </a:endParaRPr>
          </a:p>
          <a:p>
            <a:pPr algn="ctr"/>
            <a:r>
              <a:rPr lang="ru-RU" sz="2400" b="1" i="1" dirty="0">
                <a:latin typeface="Georgia" panose="02040502050405020303" pitchFamily="18" charset="0"/>
              </a:rPr>
              <a:t>Информационно-практико-ориентированный</a:t>
            </a:r>
          </a:p>
          <a:p>
            <a:pPr algn="ctr"/>
            <a:endParaRPr lang="ru-RU" b="1" i="1" dirty="0">
              <a:latin typeface="Georgia" panose="02040502050405020303" pitchFamily="18" charset="0"/>
            </a:endParaRPr>
          </a:p>
          <a:p>
            <a:pPr algn="ctr"/>
            <a:r>
              <a:rPr lang="ru-RU" b="1" dirty="0">
                <a:latin typeface="Georgia" panose="02040502050405020303" pitchFamily="18" charset="0"/>
              </a:rPr>
              <a:t>Участники проекта </a:t>
            </a:r>
            <a:r>
              <a:rPr lang="ru-RU" dirty="0">
                <a:latin typeface="Georgia" panose="02040502050405020303" pitchFamily="18" charset="0"/>
              </a:rPr>
              <a:t>– </a:t>
            </a:r>
            <a:r>
              <a:rPr lang="ru-RU" sz="2400" dirty="0">
                <a:latin typeface="Georgia" panose="02040502050405020303" pitchFamily="18" charset="0"/>
              </a:rPr>
              <a:t>дети средней группы «Радуга», воспитатели, родители, сотрудники детского сада</a:t>
            </a:r>
          </a:p>
          <a:p>
            <a:pPr algn="ctr"/>
            <a:endParaRPr lang="ru-RU" b="1" i="1" dirty="0" smtClean="0">
              <a:latin typeface="Georgia" panose="02040502050405020303" pitchFamily="18" charset="0"/>
            </a:endParaRPr>
          </a:p>
          <a:p>
            <a:pPr algn="ctr"/>
            <a:endParaRPr lang="ru-RU" b="1" i="1" dirty="0">
              <a:latin typeface="Georgia" panose="02040502050405020303" pitchFamily="18" charset="0"/>
            </a:endParaRPr>
          </a:p>
          <a:p>
            <a:pPr algn="ctr"/>
            <a:endParaRPr lang="ru-RU" b="1" i="1" dirty="0" smtClean="0">
              <a:latin typeface="Georgia" panose="02040502050405020303" pitchFamily="18" charset="0"/>
            </a:endParaRPr>
          </a:p>
          <a:p>
            <a:pPr algn="ctr"/>
            <a:endParaRPr lang="ru-RU" b="1" i="1" dirty="0">
              <a:latin typeface="Georgia" panose="02040502050405020303" pitchFamily="18" charset="0"/>
            </a:endParaRPr>
          </a:p>
          <a:p>
            <a:endParaRPr lang="ru-RU" b="1" i="1" dirty="0">
              <a:latin typeface="Georgia" panose="02040502050405020303" pitchFamily="18" charset="0"/>
            </a:endParaRPr>
          </a:p>
          <a:p>
            <a:endParaRPr lang="ru-RU" b="1" i="1" dirty="0" smtClean="0">
              <a:latin typeface="Georgia" panose="02040502050405020303" pitchFamily="18" charset="0"/>
            </a:endParaRPr>
          </a:p>
          <a:p>
            <a:endParaRPr lang="ru-RU" b="1" i="1" dirty="0" smtClean="0">
              <a:latin typeface="Georgia" panose="02040502050405020303" pitchFamily="18" charset="0"/>
            </a:endParaRPr>
          </a:p>
          <a:p>
            <a:endParaRPr lang="ru-RU" b="1" i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38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Беседы, игры-занятия, интегрированные занятия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dirty="0" smtClean="0"/>
              <a:t>«Знакомство с профессией повара»</a:t>
            </a:r>
          </a:p>
          <a:p>
            <a:pPr marL="0" indent="0" algn="ctr">
              <a:buNone/>
            </a:pPr>
            <a:r>
              <a:rPr lang="ru-RU" dirty="0" smtClean="0"/>
              <a:t>«Знакомство с профессией «почтальон»</a:t>
            </a:r>
          </a:p>
          <a:p>
            <a:pPr marL="0" indent="0" algn="ctr">
              <a:buNone/>
            </a:pPr>
            <a:r>
              <a:rPr lang="ru-RU" dirty="0" smtClean="0"/>
              <a:t>«Знакомство Незнайки с профессиями парикмахера, швеи, повара»</a:t>
            </a:r>
          </a:p>
          <a:p>
            <a:pPr marL="0" indent="0" algn="ctr">
              <a:buNone/>
            </a:pPr>
            <a:r>
              <a:rPr lang="ru-RU" dirty="0" smtClean="0"/>
              <a:t>«Профессии моих родителей»</a:t>
            </a:r>
          </a:p>
          <a:p>
            <a:pPr marL="0" indent="0" algn="ctr">
              <a:buNone/>
            </a:pPr>
            <a:r>
              <a:rPr lang="ru-RU" dirty="0" smtClean="0"/>
              <a:t>«Профессии наших пап: шофёр, строитель, полицейский, пожарный»</a:t>
            </a:r>
          </a:p>
          <a:p>
            <a:pPr marL="0" indent="0" algn="ctr">
              <a:buNone/>
            </a:pPr>
            <a:r>
              <a:rPr lang="ru-RU" dirty="0" smtClean="0"/>
              <a:t>«Профессии наших мам: повар, продавец, доктор, медсестра, учитель, воспитатель»</a:t>
            </a:r>
          </a:p>
          <a:p>
            <a:pPr mar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4208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6898" y="5517232"/>
            <a:ext cx="9410700" cy="1224136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      Дети рассказывают повару о том,</a:t>
            </a:r>
            <a:br>
              <a:rPr lang="ru-RU" sz="2000" b="1" dirty="0" smtClean="0">
                <a:solidFill>
                  <a:schemeClr val="tx1"/>
                </a:solidFill>
                <a:latin typeface="Georgia" panose="02040502050405020303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      из каких продуктов можно приготовить «пиццу»</a:t>
            </a:r>
            <a:endParaRPr lang="ru-RU" sz="2000" b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pic>
        <p:nvPicPr>
          <p:cNvPr id="4" name="Рисунок 3" descr="C:\Users\Гл н\Desktop\Viber\IMG-3bfcb0196f9696257652b839c4c2ee3f-V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96" y="404664"/>
            <a:ext cx="5472608" cy="410445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Гл н\Desktop\Viber\IMG-ed87afba80de8769ddf27498c801e50b-V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7056" y="2546412"/>
            <a:ext cx="4248472" cy="32763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475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Гл н\Desktop\Viber\IMG-73775c907c3cfbae3689870bea6201b6-V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745" y="404664"/>
            <a:ext cx="6248400" cy="48006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26898" y="5421288"/>
            <a:ext cx="9410700" cy="1248072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>
                <a:effectLst/>
                <a:latin typeface="Georgia" panose="02040502050405020303" pitchFamily="18" charset="0"/>
              </a:rPr>
              <a:t>«Мы старались, фантазировали, придумывали </a:t>
            </a:r>
            <a:r>
              <a:rPr lang="ru-RU" sz="1800" b="1" dirty="0" smtClean="0">
                <a:effectLst/>
                <a:latin typeface="Georgia" panose="02040502050405020303" pitchFamily="18" charset="0"/>
              </a:rPr>
              <a:t/>
            </a:r>
            <a:br>
              <a:rPr lang="ru-RU" sz="1800" b="1" dirty="0" smtClean="0">
                <a:effectLst/>
                <a:latin typeface="Georgia" panose="02040502050405020303" pitchFamily="18" charset="0"/>
              </a:rPr>
            </a:br>
            <a:r>
              <a:rPr lang="ru-RU" sz="1800" b="1" dirty="0" smtClean="0">
                <a:effectLst/>
                <a:latin typeface="Georgia" panose="02040502050405020303" pitchFamily="18" charset="0"/>
              </a:rPr>
              <a:t>пиццу </a:t>
            </a:r>
            <a:r>
              <a:rPr lang="ru-RU" sz="1800" b="1" dirty="0">
                <a:effectLst/>
                <a:latin typeface="Georgia" panose="02040502050405020303" pitchFamily="18" charset="0"/>
              </a:rPr>
              <a:t>для нашего повара»</a:t>
            </a:r>
            <a:br>
              <a:rPr lang="ru-RU" sz="1800" b="1" dirty="0">
                <a:effectLst/>
                <a:latin typeface="Georgia" panose="02040502050405020303" pitchFamily="18" charset="0"/>
              </a:rPr>
            </a:br>
            <a:r>
              <a:rPr lang="ru-RU" sz="1800" b="1" dirty="0">
                <a:effectLst/>
                <a:latin typeface="Georgia" panose="02040502050405020303" pitchFamily="18" charset="0"/>
              </a:rPr>
              <a:t>«Она удивлена, как </a:t>
            </a:r>
            <a:r>
              <a:rPr lang="ru-RU" sz="1800" b="1" dirty="0" smtClean="0">
                <a:effectLst/>
                <a:latin typeface="Georgia" panose="02040502050405020303" pitchFamily="18" charset="0"/>
              </a:rPr>
              <a:t> много  мы </a:t>
            </a:r>
            <a:r>
              <a:rPr lang="ru-RU" sz="1800" b="1" dirty="0">
                <a:effectLst/>
                <a:latin typeface="Georgia" panose="02040502050405020303" pitchFamily="18" charset="0"/>
              </a:rPr>
              <a:t>узнали о её профессии</a:t>
            </a:r>
            <a:r>
              <a:rPr lang="ru-RU" sz="1800" b="1" dirty="0" smtClean="0">
                <a:effectLst/>
                <a:latin typeface="Georgia" panose="02040502050405020303" pitchFamily="18" charset="0"/>
              </a:rPr>
              <a:t>,</a:t>
            </a:r>
            <a:br>
              <a:rPr lang="ru-RU" sz="1800" b="1" dirty="0" smtClean="0">
                <a:effectLst/>
                <a:latin typeface="Georgia" panose="02040502050405020303" pitchFamily="18" charset="0"/>
              </a:rPr>
            </a:br>
            <a:r>
              <a:rPr lang="ru-RU" sz="1800" b="1" dirty="0" smtClean="0">
                <a:effectLst/>
                <a:latin typeface="Georgia" panose="02040502050405020303" pitchFamily="18" charset="0"/>
              </a:rPr>
              <a:t> </a:t>
            </a:r>
            <a:r>
              <a:rPr lang="ru-RU" sz="1800" b="1" dirty="0">
                <a:effectLst/>
                <a:latin typeface="Georgia" panose="02040502050405020303" pitchFamily="18" charset="0"/>
              </a:rPr>
              <a:t>о разных продуктах»</a:t>
            </a:r>
            <a:br>
              <a:rPr lang="ru-RU" sz="1800" b="1" dirty="0">
                <a:effectLst/>
                <a:latin typeface="Georgia" panose="02040502050405020303" pitchFamily="18" charset="0"/>
              </a:rPr>
            </a:br>
            <a:endParaRPr lang="ru-RU" sz="1800" b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22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user\Desktop\Viber\IMG-1d7eb4c0060154d68ed76a852ddcd406-V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" b="33"/>
          <a:stretch/>
        </p:blipFill>
        <p:spPr bwMode="auto">
          <a:xfrm>
            <a:off x="255736" y="477792"/>
            <a:ext cx="4800580" cy="561662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C:\Users\user\Desktop\Viber\IMG-b8a48fdaee99499baca530125e35a593-V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"/>
          <a:stretch/>
        </p:blipFill>
        <p:spPr bwMode="auto">
          <a:xfrm>
            <a:off x="5457056" y="476672"/>
            <a:ext cx="4065131" cy="453650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241032" y="5013176"/>
            <a:ext cx="4496566" cy="1512168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latin typeface="Georgia" panose="02040502050405020303" pitchFamily="18" charset="0"/>
              </a:rPr>
              <a:t>Профессия – воспитатель</a:t>
            </a:r>
            <a:br>
              <a:rPr lang="ru-RU" sz="2000" dirty="0" smtClean="0">
                <a:latin typeface="Georgia" panose="02040502050405020303" pitchFamily="18" charset="0"/>
              </a:rPr>
            </a:br>
            <a:r>
              <a:rPr lang="ru-RU" sz="2000" dirty="0" smtClean="0">
                <a:latin typeface="Georgia" panose="02040502050405020303" pitchFamily="18" charset="0"/>
              </a:rPr>
              <a:t>«всегда рядом с детьми!»</a:t>
            </a:r>
            <a:endParaRPr lang="ru-RU" sz="20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3741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29065" y="5157192"/>
            <a:ext cx="4208533" cy="1440160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latin typeface="Georgia" panose="02040502050405020303" pitchFamily="18" charset="0"/>
              </a:rPr>
              <a:t>«Музыкальный руководитель» -профессия  творческая  и    интересная</a:t>
            </a:r>
            <a:endParaRPr lang="ru-RU" sz="1800" b="1" dirty="0">
              <a:latin typeface="Georgia" panose="02040502050405020303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4488" y="476672"/>
            <a:ext cx="55446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Профессии  сотрудников  детского сада </a:t>
            </a:r>
          </a:p>
        </p:txBody>
      </p:sp>
      <p:pic>
        <p:nvPicPr>
          <p:cNvPr id="4" name="Picture 2" descr="C:\Users\Гл н\Desktop\фото для проекта профессии\IMG-908e5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3080" y="188640"/>
            <a:ext cx="4104456" cy="5007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C:\Users\user\Desktop\Viber\IMG-553501f7eba59ed963b8ad73b141b31c-V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1" b="26"/>
          <a:stretch/>
        </p:blipFill>
        <p:spPr bwMode="auto">
          <a:xfrm>
            <a:off x="488504" y="1052736"/>
            <a:ext cx="4248472" cy="561662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49030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Viber\IMG-3ca5c71d30caa2e90f755bcbb17eff2f-V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-13"/>
          <a:stretch/>
        </p:blipFill>
        <p:spPr bwMode="auto">
          <a:xfrm>
            <a:off x="1208584" y="548680"/>
            <a:ext cx="7488832" cy="547260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6898" y="6021288"/>
            <a:ext cx="9410700" cy="504056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Georgia" panose="02040502050405020303" pitchFamily="18" charset="0"/>
              </a:rPr>
              <a:t>Поздравляем  милых  мамочек</a:t>
            </a:r>
            <a:endParaRPr lang="ru-RU" sz="2000" b="1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080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C:\Users\Гл н\Desktop\фото для проекта профессии\IMG-483adf27a966307d0d75b0290debd888-V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480" y="1988840"/>
            <a:ext cx="4608512" cy="45365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C:\Users\Гл н\Desktop\фото для проекта профессии\IMG-8a29bf68387af8bbc2c54b9917a716bf-V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9024" y="296652"/>
            <a:ext cx="4608512" cy="414046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5008" y="4365104"/>
            <a:ext cx="4712590" cy="216024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Инструктор по физкультуре – профессия нужная, спортивная, интересная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8464" y="476673"/>
            <a:ext cx="55446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Профессии  сотрудников  детского сада </a:t>
            </a:r>
          </a:p>
        </p:txBody>
      </p:sp>
    </p:spTree>
    <p:extLst>
      <p:ext uri="{BB962C8B-B14F-4D97-AF65-F5344CB8AC3E}">
        <p14:creationId xmlns:p14="http://schemas.microsoft.com/office/powerpoint/2010/main" val="4193314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Viber\IMG-492487fec0b047e18897a5eff10b2992-V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"/>
          <a:stretch/>
        </p:blipFill>
        <p:spPr bwMode="auto">
          <a:xfrm>
            <a:off x="776536" y="516672"/>
            <a:ext cx="8280920" cy="593666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9927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Разнообразие  развивающей  предметно-пространственной  среды</a:t>
            </a:r>
            <a:endParaRPr lang="ru-RU" sz="20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95300" y="1554163"/>
            <a:ext cx="9410700" cy="452596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Пополнение, обновление, создание атрибутов и оборудования для сюжетно-ролевых игр:</a:t>
            </a:r>
          </a:p>
          <a:p>
            <a:pPr marL="0" indent="0" algn="ctr">
              <a:buNone/>
            </a:pPr>
            <a:r>
              <a:rPr lang="ru-RU" dirty="0" smtClean="0"/>
              <a:t>«Парикмахерская: «Салон красоты»</a:t>
            </a:r>
          </a:p>
          <a:p>
            <a:pPr marL="0" indent="0" algn="ctr">
              <a:buNone/>
            </a:pPr>
            <a:r>
              <a:rPr lang="ru-RU" dirty="0" smtClean="0"/>
              <a:t>«Больница «Добрый доктор»</a:t>
            </a:r>
          </a:p>
          <a:p>
            <a:pPr marL="0" indent="0" algn="ctr">
              <a:buNone/>
            </a:pPr>
            <a:r>
              <a:rPr lang="ru-RU" dirty="0" smtClean="0"/>
              <a:t>«Магазин - супермаркет»</a:t>
            </a:r>
          </a:p>
          <a:p>
            <a:pPr marL="0" indent="0" algn="ctr">
              <a:buNone/>
            </a:pPr>
            <a:r>
              <a:rPr lang="ru-RU" dirty="0" smtClean="0"/>
              <a:t>«Почта»</a:t>
            </a:r>
          </a:p>
          <a:p>
            <a:pPr marL="0" indent="0" algn="ctr">
              <a:buNone/>
            </a:pPr>
            <a:r>
              <a:rPr lang="ru-RU" dirty="0" smtClean="0"/>
              <a:t>«Мы – строители»</a:t>
            </a:r>
          </a:p>
          <a:p>
            <a:pPr mar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0337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Гл н\Desktop\фото для проекта профессии\IMG_20210216_103156_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88" y="476672"/>
            <a:ext cx="3293715" cy="2880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C:\Users\Гл н\Desktop\фото для проекта профессии\IMG_20210216_103206_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7907" y="2600908"/>
            <a:ext cx="2808312" cy="2520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Гл н\Desktop\фото для проекта профессии\IMG_20210216_103224_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5866" y="3861048"/>
            <a:ext cx="3347886" cy="285293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Гл н\Desktop\фото для проекта профессии\IMG_20210216_103413_9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1174" y="500011"/>
            <a:ext cx="3557270" cy="233362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26898" y="5287516"/>
            <a:ext cx="5418190" cy="1309836"/>
          </a:xfrm>
        </p:spPr>
        <p:txBody>
          <a:bodyPr>
            <a:normAutofit/>
          </a:bodyPr>
          <a:lstStyle/>
          <a:p>
            <a:r>
              <a:rPr lang="ru-RU" sz="2400" dirty="0" smtClean="0"/>
              <a:t> сюжетно-ролевая игра «больница» (поликлиника «Добрый доктор»)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93408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0352" y="625296"/>
            <a:ext cx="921702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Актуальность</a:t>
            </a:r>
            <a:r>
              <a:rPr lang="ru-RU" sz="20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  педагогического проекта </a:t>
            </a:r>
          </a:p>
          <a:p>
            <a:pPr algn="ctr"/>
            <a:r>
              <a:rPr lang="ru-RU" sz="2400" b="1" dirty="0" smtClean="0">
                <a:latin typeface="Georgia" panose="02040502050405020303" pitchFamily="18" charset="0"/>
              </a:rPr>
              <a:t>«Очень интересные разные профессии»</a:t>
            </a:r>
          </a:p>
          <a:p>
            <a:pPr algn="ctr"/>
            <a:endParaRPr lang="ru-RU" sz="2400" b="1" dirty="0">
              <a:latin typeface="Georgia" panose="02040502050405020303" pitchFamily="18" charset="0"/>
            </a:endParaRPr>
          </a:p>
          <a:p>
            <a:pPr algn="ctr"/>
            <a:endParaRPr lang="ru-RU" dirty="0" smtClean="0">
              <a:latin typeface="Georgia" panose="02040502050405020303" pitchFamily="18" charset="0"/>
            </a:endParaRPr>
          </a:p>
          <a:p>
            <a:pPr algn="ctr"/>
            <a:endParaRPr lang="ru-RU" dirty="0">
              <a:latin typeface="Georgia" panose="02040502050405020303" pitchFamily="18" charset="0"/>
            </a:endParaRPr>
          </a:p>
          <a:p>
            <a:pPr algn="ctr"/>
            <a:r>
              <a:rPr lang="ru-RU" dirty="0" smtClean="0">
                <a:latin typeface="Georgia" panose="02040502050405020303" pitchFamily="18" charset="0"/>
              </a:rPr>
              <a:t> </a:t>
            </a:r>
          </a:p>
          <a:p>
            <a:endParaRPr lang="ru-RU" sz="2800" dirty="0">
              <a:latin typeface="Georgia" panose="02040502050405020303" pitchFamily="18" charset="0"/>
            </a:endParaRPr>
          </a:p>
          <a:p>
            <a:endParaRPr lang="ru-RU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55929929"/>
              </p:ext>
            </p:extLst>
          </p:nvPr>
        </p:nvGraphicFramePr>
        <p:xfrm>
          <a:off x="632520" y="1484784"/>
          <a:ext cx="8784976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9489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Гл н\Desktop\фото для проекта профессии\IMG_20210216_102155_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72" y="2204864"/>
            <a:ext cx="4824536" cy="424847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C:\Users\Гл н\Desktop\фото для проекта профессии\IMG_20210216_102152_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4888" y="908720"/>
            <a:ext cx="3249295" cy="295211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Гл н\Desktop\фото для проекта профессии\IMG_20210216_102102_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1232" y="315101"/>
            <a:ext cx="2463800" cy="210502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169024" y="4149080"/>
            <a:ext cx="4568574" cy="2304256"/>
          </a:xfrm>
        </p:spPr>
        <p:txBody>
          <a:bodyPr/>
          <a:lstStyle/>
          <a:p>
            <a:r>
              <a:rPr lang="ru-RU" dirty="0" smtClean="0"/>
              <a:t>Профессия «парикмахер»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0089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0489" y="476672"/>
            <a:ext cx="9410700" cy="83820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Georgia" panose="02040502050405020303" pitchFamily="18" charset="0"/>
              </a:rPr>
              <a:t>Разнообразие развивающей предметно-пространственной среды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dirty="0" smtClean="0"/>
              <a:t>Сюжетно-дидактические, дидактические (настольные, словесные) игры:</a:t>
            </a:r>
          </a:p>
          <a:p>
            <a:pPr marL="0" indent="0" algn="ctr">
              <a:buNone/>
            </a:pPr>
            <a:r>
              <a:rPr lang="ru-RU" dirty="0" smtClean="0"/>
              <a:t>«Продуктовый магазин»</a:t>
            </a:r>
          </a:p>
          <a:p>
            <a:pPr marL="0" indent="0" algn="ctr">
              <a:buNone/>
            </a:pPr>
            <a:r>
              <a:rPr lang="ru-RU" dirty="0" smtClean="0"/>
              <a:t>«Кому что нужно для работы?»</a:t>
            </a:r>
          </a:p>
          <a:p>
            <a:pPr marL="0" indent="0" algn="ctr">
              <a:buNone/>
            </a:pPr>
            <a:r>
              <a:rPr lang="ru-RU" dirty="0" smtClean="0"/>
              <a:t>«Строим дом»</a:t>
            </a:r>
          </a:p>
          <a:p>
            <a:pPr marL="0" indent="0" algn="ctr">
              <a:buNone/>
            </a:pPr>
            <a:r>
              <a:rPr lang="ru-RU" dirty="0" smtClean="0"/>
              <a:t>«Знаю все профессии»</a:t>
            </a:r>
          </a:p>
          <a:p>
            <a:pPr marL="0" indent="0" algn="ctr">
              <a:buNone/>
            </a:pPr>
            <a:r>
              <a:rPr lang="ru-RU" dirty="0" smtClean="0"/>
              <a:t>«Профессии: что лишнее?»</a:t>
            </a:r>
          </a:p>
          <a:p>
            <a:pPr marL="0" indent="0" algn="ctr">
              <a:buNone/>
            </a:pPr>
            <a:r>
              <a:rPr lang="ru-RU" dirty="0" smtClean="0"/>
              <a:t>«Варим компот»</a:t>
            </a:r>
          </a:p>
          <a:p>
            <a:pPr marL="0" indent="0" algn="ctr">
              <a:buNone/>
            </a:pPr>
            <a:r>
              <a:rPr lang="ru-RU" dirty="0" smtClean="0"/>
              <a:t>«Ждём гостей»</a:t>
            </a:r>
          </a:p>
          <a:p>
            <a:pPr mar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799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Georgia" panose="02040502050405020303" pitchFamily="18" charset="0"/>
              </a:rPr>
              <a:t>Разнообразие развивающей предметно-пространственной среды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0200" y="4581128"/>
            <a:ext cx="9410700" cy="2016224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r>
              <a:rPr lang="ru-RU" dirty="0" smtClean="0"/>
              <a:t>«Делаем причёску кукле»</a:t>
            </a:r>
          </a:p>
          <a:p>
            <a:pPr marL="0" indent="0" algn="ctr">
              <a:buNone/>
            </a:pPr>
            <a:r>
              <a:rPr lang="ru-RU" dirty="0" smtClean="0"/>
              <a:t>(макет лицо и волосы)</a:t>
            </a:r>
          </a:p>
          <a:p>
            <a:pPr marL="0" indent="0" algn="ctr">
              <a:buNone/>
            </a:pPr>
            <a:r>
              <a:rPr lang="ru-RU" dirty="0" smtClean="0"/>
              <a:t>Бумажные куклы «Профессии»</a:t>
            </a:r>
          </a:p>
          <a:p>
            <a:pPr marL="0" indent="0" algn="ctr">
              <a:buNone/>
            </a:pPr>
            <a:r>
              <a:rPr lang="ru-RU" dirty="0" smtClean="0"/>
              <a:t>Атрибуты для продуктового магазина</a:t>
            </a:r>
          </a:p>
          <a:p>
            <a:pPr marL="0" indent="0" algn="ctr">
              <a:buNone/>
            </a:pPr>
            <a:r>
              <a:rPr lang="ru-RU" dirty="0" smtClean="0"/>
              <a:t>(кассовый аппарат, корзинки, муляжи овощей, фруктов, продуктов)</a:t>
            </a:r>
          </a:p>
          <a:p>
            <a:pPr marL="0" indent="0" algn="ctr">
              <a:buNone/>
            </a:pPr>
            <a:r>
              <a:rPr lang="ru-RU" dirty="0" smtClean="0"/>
              <a:t>Куклы в профессиональной одежде</a:t>
            </a:r>
          </a:p>
          <a:p>
            <a:pPr marL="0" indent="0" algn="ctr">
              <a:buNone/>
            </a:pPr>
            <a:r>
              <a:rPr lang="ru-RU" dirty="0" smtClean="0"/>
              <a:t>( доктор, почтальон, продавец)</a:t>
            </a:r>
            <a:endParaRPr lang="ru-RU" dirty="0"/>
          </a:p>
        </p:txBody>
      </p:sp>
      <p:pic>
        <p:nvPicPr>
          <p:cNvPr id="4" name="Рисунок 3" descr="C:\Users\Гл н\Desktop\фото для проекта профессии\IMG_20210412_131409_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480" y="1422321"/>
            <a:ext cx="2403826" cy="29857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Гл н\Desktop\фото для проекта профессии\IMG_20210827_101257_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128" y="1484784"/>
            <a:ext cx="3528392" cy="3045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user\Desktop\фото для презентации профессии\IMG_20211112_170446_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8784" y="1516760"/>
            <a:ext cx="2785988" cy="27969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70409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user\Desktop\фото для презентации профессии\IMG_20211110_110344_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88" y="404664"/>
            <a:ext cx="3600400" cy="266429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  <p:pic>
        <p:nvPicPr>
          <p:cNvPr id="6" name="Рисунок 5" descr="C:\Users\user\Desktop\фото для презентации профессии\IMG_20211110_110837_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016" y="3573016"/>
            <a:ext cx="4032448" cy="316835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  <p:pic>
        <p:nvPicPr>
          <p:cNvPr id="7" name="Рисунок 6" descr="C:\Users\user\Desktop\фото для презентации профессии\IMG_20211110_110538_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6736" y="2698284"/>
            <a:ext cx="3193415" cy="217932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5529064" y="1052736"/>
            <a:ext cx="41203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Georgia" panose="02040502050405020303" pitchFamily="18" charset="0"/>
              </a:rPr>
              <a:t>Настольная игра на липучках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«Продуктовый магазин»</a:t>
            </a:r>
            <a:endParaRPr lang="ru-RU" sz="20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785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sz="half" idx="4294967295"/>
          </p:nvPr>
        </p:nvSpPr>
        <p:spPr>
          <a:xfrm>
            <a:off x="4121150" y="609600"/>
            <a:ext cx="5784850" cy="4800600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" name="Рисунок 9" descr="C:\Users\user\Desktop\фото для презентации профессии\IMG_20211113_103442_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8904" y="174944"/>
            <a:ext cx="2876550" cy="3429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user\Desktop\фото для презентации профессии\IMG_20211113_103518_9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"/>
          <a:stretch/>
        </p:blipFill>
        <p:spPr bwMode="auto">
          <a:xfrm>
            <a:off x="7329264" y="2204130"/>
            <a:ext cx="2377440" cy="27996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C:\Users\user\Desktop\фото для презентации профессии\IMG_20211113_104611_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56" y="1124744"/>
            <a:ext cx="3769762" cy="302433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user\Desktop\фото для презентации профессии\IMG_20211113_104023_9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4"/>
          <a:stretch/>
        </p:blipFill>
        <p:spPr bwMode="auto">
          <a:xfrm>
            <a:off x="2576736" y="3789040"/>
            <a:ext cx="4536504" cy="284939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848544" y="174944"/>
            <a:ext cx="7992888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latin typeface="Georgia" panose="02040502050405020303" pitchFamily="18" charset="0"/>
              </a:rPr>
              <a:t>Интерактивная папка с заданиями и играми</a:t>
            </a:r>
            <a:endParaRPr lang="ru-RU" b="1" i="1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7839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Georgia" panose="02040502050405020303" pitchFamily="18" charset="0"/>
              </a:rPr>
              <a:t>Разнообразие развивающей предметно-пространственной среды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0200" y="1554163"/>
            <a:ext cx="9410700" cy="1874837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dirty="0" smtClean="0"/>
              <a:t>Маркеры игрового пространства:</a:t>
            </a:r>
          </a:p>
          <a:p>
            <a:pPr marL="0" indent="0" algn="ctr">
              <a:buNone/>
            </a:pPr>
            <a:r>
              <a:rPr lang="ru-RU" dirty="0" smtClean="0"/>
              <a:t>«Больница, аптека»</a:t>
            </a:r>
          </a:p>
          <a:p>
            <a:pPr marL="0" indent="0" algn="ctr">
              <a:buNone/>
            </a:pPr>
            <a:r>
              <a:rPr lang="ru-RU" dirty="0" smtClean="0"/>
              <a:t>«Автомастерская, гараж»</a:t>
            </a:r>
          </a:p>
          <a:p>
            <a:pPr marL="0" indent="0" algn="ctr">
              <a:buNone/>
            </a:pPr>
            <a:r>
              <a:rPr lang="ru-RU" dirty="0" smtClean="0"/>
              <a:t>«Парикмахерская»</a:t>
            </a: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4" name="Рисунок 3" descr="C:\Users\Гл н\Desktop\Новая папка\IMG_20210825_140343_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600" y="3429000"/>
            <a:ext cx="6984776" cy="32403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71982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6898" y="188640"/>
            <a:ext cx="9410700" cy="864096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Профессии моих родителей</a:t>
            </a:r>
            <a:endParaRPr lang="ru-RU" sz="32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pic>
        <p:nvPicPr>
          <p:cNvPr id="1026" name="Picture 2" descr="C:\Users\Гл н\Desktop\проект профессии\фото профессии родителей\IMG-1c12669e1c4dc6bf6dcb737466698f5f-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507" y="1268760"/>
            <a:ext cx="2694983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Гл н\Desktop\проект профессии\фото профессии родителей\IMG-07b78280da31c88355742545f4b8aa04-V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9"/>
          <a:stretch/>
        </p:blipFill>
        <p:spPr bwMode="auto">
          <a:xfrm>
            <a:off x="619678" y="4010228"/>
            <a:ext cx="2468638" cy="216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Гл н\Desktop\проект профессии\фото профессии родителей\IMG-9257ab0e5810e149699ea70b453c2753-V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276" y="1268761"/>
            <a:ext cx="3147526" cy="4017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Гл н\Desktop\проект профессии\фото профессии родителей\IMG-cbe9e2082f58da717df9fc5834261e2e-V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251" y="2996952"/>
            <a:ext cx="2446834" cy="3176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9678" y="3310868"/>
            <a:ext cx="2581812" cy="3593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Врач-терапевт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6506" y="6322356"/>
            <a:ext cx="2694983" cy="3470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Гончар, фотохудожник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16896" y="5407956"/>
            <a:ext cx="2574286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Слесарь-механик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449277" y="6322356"/>
            <a:ext cx="2212808" cy="3470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медсестра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072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Профессии моих  родителей</a:t>
            </a:r>
            <a:endParaRPr lang="ru-RU" sz="32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9677" y="6322356"/>
            <a:ext cx="2581812" cy="3470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повар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16896" y="5407956"/>
            <a:ext cx="2574286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шофёр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257256" y="5636556"/>
            <a:ext cx="2404829" cy="10328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Технический директор строительной компании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" name="Рисунок 6" descr="C:\Users\Гл н\Desktop\Screenshots\Screenshot_20210331-083007.pn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-41"/>
          <a:stretch/>
        </p:blipFill>
        <p:spPr bwMode="auto">
          <a:xfrm>
            <a:off x="446078" y="2209190"/>
            <a:ext cx="2929009" cy="372732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C:\Users\Гл н\Desktop\Screenshots\Screenshot_20210331-083116.pn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0" b="-79"/>
          <a:stretch/>
        </p:blipFill>
        <p:spPr bwMode="auto">
          <a:xfrm>
            <a:off x="3728864" y="1844824"/>
            <a:ext cx="3096344" cy="305407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C:\Users\Гл н\Desktop\Screenshots\Screenshot_20210331-083315.pn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" b="-19"/>
          <a:stretch/>
        </p:blipFill>
        <p:spPr bwMode="auto">
          <a:xfrm>
            <a:off x="7449277" y="1268760"/>
            <a:ext cx="1958330" cy="386651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31484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Создание  семейных  альбомов</a:t>
            </a:r>
            <a:endParaRPr lang="ru-RU" sz="20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«Профессии моей семьи»</a:t>
            </a: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4" name="Рисунок 3" descr="C:\Users\Гл н\Desktop\Новая папка\IMG_20210825_140804_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"/>
          <a:stretch/>
        </p:blipFill>
        <p:spPr bwMode="auto">
          <a:xfrm rot="5400000">
            <a:off x="2771757" y="1433778"/>
            <a:ext cx="4392488" cy="607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31594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Гл н\Desktop\Новая папка\IMG_20210825_140825_6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8" b="4"/>
          <a:stretch/>
        </p:blipFill>
        <p:spPr bwMode="auto">
          <a:xfrm rot="5400000">
            <a:off x="2225696" y="-720461"/>
            <a:ext cx="5688632" cy="865896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21431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6898" y="457200"/>
            <a:ext cx="9410700" cy="5276056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Цель проекта:</a:t>
            </a:r>
            <a:br>
              <a:rPr lang="ru-RU" sz="2800" b="1" dirty="0" smtClean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ru-RU" sz="2800" b="1" dirty="0" smtClean="0">
                <a:latin typeface="Georgia" panose="02040502050405020303" pitchFamily="18" charset="0"/>
              </a:rPr>
              <a:t/>
            </a:r>
            <a:br>
              <a:rPr lang="ru-RU" sz="2800" b="1" dirty="0" smtClean="0">
                <a:latin typeface="Georgia" panose="02040502050405020303" pitchFamily="18" charset="0"/>
              </a:rPr>
            </a:br>
            <a:r>
              <a:rPr lang="ru-RU" sz="2000" b="1" dirty="0" smtClean="0">
                <a:latin typeface="Georgia" panose="02040502050405020303" pitchFamily="18" charset="0"/>
              </a:rPr>
              <a:t>расширять  круг представлений детей 4-5 лет</a:t>
            </a:r>
            <a:br>
              <a:rPr lang="ru-RU" sz="2000" b="1" dirty="0" smtClean="0">
                <a:latin typeface="Georgia" panose="02040502050405020303" pitchFamily="18" charset="0"/>
              </a:rPr>
            </a:br>
            <a:r>
              <a:rPr lang="ru-RU" sz="2000" b="1" dirty="0" smtClean="0">
                <a:latin typeface="Georgia" panose="02040502050405020303" pitchFamily="18" charset="0"/>
              </a:rPr>
              <a:t/>
            </a:r>
            <a:br>
              <a:rPr lang="ru-RU" sz="2000" b="1" dirty="0" smtClean="0">
                <a:latin typeface="Georgia" panose="02040502050405020303" pitchFamily="18" charset="0"/>
              </a:rPr>
            </a:br>
            <a:r>
              <a:rPr lang="ru-RU" sz="2000" b="1" dirty="0" smtClean="0">
                <a:latin typeface="Georgia" panose="02040502050405020303" pitchFamily="18" charset="0"/>
              </a:rPr>
              <a:t> о понятных  профессиях  взрослых </a:t>
            </a:r>
            <a:br>
              <a:rPr lang="ru-RU" sz="2000" b="1" dirty="0" smtClean="0">
                <a:latin typeface="Georgia" panose="02040502050405020303" pitchFamily="18" charset="0"/>
              </a:rPr>
            </a:br>
            <a:r>
              <a:rPr lang="ru-RU" sz="2000" b="1" dirty="0" smtClean="0">
                <a:latin typeface="Georgia" panose="02040502050405020303" pitchFamily="18" charset="0"/>
              </a:rPr>
              <a:t>( в том числе родителей),</a:t>
            </a:r>
            <a:br>
              <a:rPr lang="ru-RU" sz="2000" b="1" dirty="0" smtClean="0">
                <a:latin typeface="Georgia" panose="02040502050405020303" pitchFamily="18" charset="0"/>
              </a:rPr>
            </a:br>
            <a:r>
              <a:rPr lang="ru-RU" sz="2000" b="1" dirty="0" smtClean="0">
                <a:latin typeface="Georgia" panose="02040502050405020303" pitchFamily="18" charset="0"/>
              </a:rPr>
              <a:t/>
            </a:r>
            <a:br>
              <a:rPr lang="ru-RU" sz="2000" b="1" dirty="0" smtClean="0">
                <a:latin typeface="Georgia" panose="02040502050405020303" pitchFamily="18" charset="0"/>
              </a:rPr>
            </a:br>
            <a:r>
              <a:rPr lang="ru-RU" sz="2000" b="1" dirty="0" smtClean="0">
                <a:latin typeface="Georgia" panose="02040502050405020303" pitchFamily="18" charset="0"/>
              </a:rPr>
              <a:t> о  назначении  той  или  иной  работы,</a:t>
            </a:r>
            <a:br>
              <a:rPr lang="ru-RU" sz="2000" b="1" dirty="0" smtClean="0">
                <a:latin typeface="Georgia" panose="02040502050405020303" pitchFamily="18" charset="0"/>
              </a:rPr>
            </a:br>
            <a:r>
              <a:rPr lang="ru-RU" sz="2000" b="1" dirty="0" smtClean="0">
                <a:latin typeface="Georgia" panose="02040502050405020303" pitchFamily="18" charset="0"/>
              </a:rPr>
              <a:t/>
            </a:r>
            <a:br>
              <a:rPr lang="ru-RU" sz="2000" b="1" dirty="0" smtClean="0">
                <a:latin typeface="Georgia" panose="02040502050405020303" pitchFamily="18" charset="0"/>
              </a:rPr>
            </a:br>
            <a:r>
              <a:rPr lang="ru-RU" sz="2000" b="1" dirty="0" smtClean="0">
                <a:latin typeface="Georgia" panose="02040502050405020303" pitchFamily="18" charset="0"/>
              </a:rPr>
              <a:t>О  предметном  содержании  труда</a:t>
            </a:r>
            <a:br>
              <a:rPr lang="ru-RU" sz="2000" b="1" dirty="0" smtClean="0">
                <a:latin typeface="Georgia" panose="02040502050405020303" pitchFamily="18" charset="0"/>
              </a:rPr>
            </a:br>
            <a:r>
              <a:rPr lang="ru-RU" sz="2000" b="1" dirty="0" smtClean="0">
                <a:latin typeface="Georgia" panose="02040502050405020303" pitchFamily="18" charset="0"/>
              </a:rPr>
              <a:t> (материалы, инструменты, машины)</a:t>
            </a:r>
            <a:br>
              <a:rPr lang="ru-RU" sz="2000" b="1" dirty="0" smtClean="0">
                <a:latin typeface="Georgia" panose="02040502050405020303" pitchFamily="18" charset="0"/>
              </a:rPr>
            </a:br>
            <a:endParaRPr lang="ru-RU" sz="2000" b="1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9370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Гл н\Desktop\Новая папка\IMG_20210825_140838_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1"/>
          <a:stretch/>
        </p:blipFill>
        <p:spPr bwMode="auto">
          <a:xfrm rot="5400000">
            <a:off x="839543" y="-156399"/>
            <a:ext cx="4248474" cy="522658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 descr="C:\Users\Гл н\Desktop\Новая папка\IMG_20210825_140849_3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"/>
          <a:stretch/>
        </p:blipFill>
        <p:spPr bwMode="auto">
          <a:xfrm rot="5400000">
            <a:off x="4888684" y="2191175"/>
            <a:ext cx="3717031" cy="561662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85196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Гл н\Desktop\проект профессии\фото профессии родителей\IMG-a807517638d81aeb0c8b03f1182aae59-V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568" y="1957839"/>
            <a:ext cx="3240360" cy="223152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Гл н\Desktop\проект профессии\фото профессии родителей\IMG-5edd5c4066748adaabaab91f7f8136bb-V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1072" y="764704"/>
            <a:ext cx="3816424" cy="295232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776536" y="4167664"/>
            <a:ext cx="38884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atin typeface="Georgia" panose="02040502050405020303" pitchFamily="18" charset="0"/>
            </a:endParaRPr>
          </a:p>
          <a:p>
            <a:r>
              <a:rPr lang="ru-RU" dirty="0" smtClean="0">
                <a:latin typeface="Georgia" panose="02040502050405020303" pitchFamily="18" charset="0"/>
              </a:rPr>
              <a:t>Чей </a:t>
            </a:r>
            <a:r>
              <a:rPr lang="ru-RU" dirty="0">
                <a:latin typeface="Georgia" panose="02040502050405020303" pitchFamily="18" charset="0"/>
              </a:rPr>
              <a:t>папа опытный водитель?</a:t>
            </a:r>
          </a:p>
          <a:p>
            <a:r>
              <a:rPr lang="ru-RU" dirty="0">
                <a:latin typeface="Georgia" panose="02040502050405020303" pitchFamily="18" charset="0"/>
              </a:rPr>
              <a:t>Я мала, но в этом знаю толк.</a:t>
            </a:r>
          </a:p>
          <a:p>
            <a:r>
              <a:rPr lang="ru-RU" dirty="0">
                <a:latin typeface="Georgia" panose="02040502050405020303" pitchFamily="18" charset="0"/>
              </a:rPr>
              <a:t>Баранку крутит мой родитель,</a:t>
            </a:r>
          </a:p>
          <a:p>
            <a:r>
              <a:rPr lang="ru-RU" dirty="0">
                <a:latin typeface="Georgia" panose="02040502050405020303" pitchFamily="18" charset="0"/>
              </a:rPr>
              <a:t>Как мастер, как матёрый волк!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601072" y="4189368"/>
            <a:ext cx="38164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atin typeface="Georgia" panose="02040502050405020303" pitchFamily="18" charset="0"/>
            </a:endParaRPr>
          </a:p>
          <a:p>
            <a:r>
              <a:rPr lang="ru-RU" dirty="0" smtClean="0">
                <a:latin typeface="Georgia" panose="02040502050405020303" pitchFamily="18" charset="0"/>
              </a:rPr>
              <a:t>Мама-повар</a:t>
            </a:r>
            <a:r>
              <a:rPr lang="ru-RU" dirty="0">
                <a:latin typeface="Georgia" panose="02040502050405020303" pitchFamily="18" charset="0"/>
              </a:rPr>
              <a:t>, это классно!</a:t>
            </a:r>
          </a:p>
          <a:p>
            <a:r>
              <a:rPr lang="ru-RU" dirty="0">
                <a:latin typeface="Georgia" panose="02040502050405020303" pitchFamily="18" charset="0"/>
              </a:rPr>
              <a:t>Можешь верить, можешь нет.</a:t>
            </a:r>
          </a:p>
          <a:p>
            <a:r>
              <a:rPr lang="ru-RU" dirty="0">
                <a:latin typeface="Georgia" panose="02040502050405020303" pitchFamily="18" charset="0"/>
              </a:rPr>
              <a:t>Мама знает распрекрасно</a:t>
            </a:r>
          </a:p>
          <a:p>
            <a:r>
              <a:rPr lang="ru-RU" dirty="0">
                <a:latin typeface="Georgia" panose="02040502050405020303" pitchFamily="18" charset="0"/>
              </a:rPr>
              <a:t>Всей вкуснятины секрет!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72480" y="188640"/>
            <a:ext cx="538528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Родители наших воспитанников находили иллюстрации и стихи о своих профессиях.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Создавали альбомы: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«Все работы хороши</a:t>
            </a:r>
            <a:r>
              <a:rPr lang="ru-RU" b="1" dirty="0">
                <a:solidFill>
                  <a:srgbClr val="FF0000"/>
                </a:solidFill>
                <a:latin typeface="Georgia" panose="02040502050405020303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-  выбирай!»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«Профессии моей семьи»</a:t>
            </a:r>
            <a:endParaRPr lang="ru-RU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7503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 smtClean="0"/>
              <a:t>Фотовыставка      «</a:t>
            </a:r>
            <a:r>
              <a:rPr lang="ru-RU" sz="2000" dirty="0"/>
              <a:t>Профессии моих родителей»</a:t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4" name="Рисунок 3" descr="C:\Users\Гл н\Desktop\Screenshots\Screenshot_20210331-083007.pn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-41"/>
          <a:stretch/>
        </p:blipFill>
        <p:spPr bwMode="auto">
          <a:xfrm rot="21046517">
            <a:off x="416496" y="1268760"/>
            <a:ext cx="2448272" cy="315126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Объект 4" descr="C:\Users\Гл н\Desktop\Screenshots\Screenshot_20210331-083116.png"/>
          <p:cNvPicPr>
            <a:picLocks noGrp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0" b="-79"/>
          <a:stretch/>
        </p:blipFill>
        <p:spPr bwMode="auto">
          <a:xfrm>
            <a:off x="3314009" y="1092899"/>
            <a:ext cx="2952186" cy="282161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C:\Users\Гл н\Desktop\Screenshots\Screenshot_20210331-083315.pn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" b="-19"/>
          <a:stretch/>
        </p:blipFill>
        <p:spPr bwMode="auto">
          <a:xfrm>
            <a:off x="3728864" y="3284984"/>
            <a:ext cx="1536171" cy="307442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5" descr="C:\Users\Гл н\Desktop\проект профессии\фото профессии родителей\IMG-cbe9e2082f58da717df9fc5834261e2e-V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144" y="3758969"/>
            <a:ext cx="2280455" cy="2960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Users\Гл н\Desktop\проект профессии\фото профессии родителей\IMG-9257ab0e5810e149699ea70b453c2753-V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4871">
            <a:off x="7134229" y="1157568"/>
            <a:ext cx="2244977" cy="2865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Гл н\Desktop\проект профессии\фото профессии родителей\IMG-07b78280da31c88355742545f4b8aa04-V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9"/>
          <a:stretch/>
        </p:blipFill>
        <p:spPr bwMode="auto">
          <a:xfrm>
            <a:off x="992560" y="4625661"/>
            <a:ext cx="2358064" cy="2066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C:\Users\user\Desktop\проект профессии\строительные профессии\G_005_Ricostruire_Dalle_Fondamenta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4988" y="5659030"/>
            <a:ext cx="1368152" cy="1171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C:\Users\user\Desktop\проект профессии\маркеры игрового пространства\EmN_tNAjvWM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9384" y="4595883"/>
            <a:ext cx="1448811" cy="14138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user\Desktop\проект профессии\маркеры игрового пространства\puzzle-4-in-1---servicii-de-salvare-22-piese_6_fullsize.jpg"/>
          <p:cNvPicPr/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77" b="-41"/>
          <a:stretch/>
        </p:blipFill>
        <p:spPr bwMode="auto">
          <a:xfrm>
            <a:off x="5245979" y="2948940"/>
            <a:ext cx="1539875" cy="9601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 descr="C:\Users\user\Desktop\проект профессии\дид игра лото профессии\hello_html_m3a490995.jpg"/>
          <p:cNvPicPr/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82" b="17"/>
          <a:stretch/>
        </p:blipFill>
        <p:spPr bwMode="auto">
          <a:xfrm>
            <a:off x="179742" y="4348164"/>
            <a:ext cx="1059180" cy="17240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18752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4" y="8699"/>
            <a:ext cx="9885075" cy="6849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1193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Гл н\Desktop\фото для проекта профессии\IMG-36b145e6925596aaee0590bf065cadad-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9307" y="158351"/>
            <a:ext cx="3542966" cy="4354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C:\Users\Гл н\AppData\Local\Microsoft\Windows\INetCache\Content.Word\IMG_20210127_082400_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72" y="158351"/>
            <a:ext cx="3240360" cy="557490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Гл н\Desktop\Viber\IMG-c585f3ba0b761449dffcec1dd9a6f259-V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9"/>
          <a:stretch/>
        </p:blipFill>
        <p:spPr bwMode="auto">
          <a:xfrm>
            <a:off x="3872880" y="3068960"/>
            <a:ext cx="3255222" cy="364758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6898" y="6165304"/>
            <a:ext cx="9410700" cy="551236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Учимся «дежурить» по столовой, сервируем стол</a:t>
            </a:r>
            <a:endParaRPr lang="ru-RU" sz="2400" b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060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Гл н\Desktop\фото для проекта профессии\IMG_20210322_070143_5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480" y="2304430"/>
            <a:ext cx="4824536" cy="382179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6898" y="6126220"/>
            <a:ext cx="9410700" cy="615147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Юный «садовод»                                  мы-строители!</a:t>
            </a:r>
            <a:endParaRPr lang="ru-RU" sz="2800" dirty="0"/>
          </a:p>
        </p:txBody>
      </p:sp>
      <p:pic>
        <p:nvPicPr>
          <p:cNvPr id="5" name="Рисунок 4" descr="C:\Users\Гл н\Desktop\фото для проекта профессии\IMG_20210326_075833_9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"/>
          <a:stretch/>
        </p:blipFill>
        <p:spPr bwMode="auto">
          <a:xfrm>
            <a:off x="4232920" y="188640"/>
            <a:ext cx="5544616" cy="39408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421253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Гл н\Desktop\фото для проекта профессии\IMG_20210216_111523_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0632" y="1124744"/>
            <a:ext cx="6912768" cy="432048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6898" y="5733256"/>
            <a:ext cx="9410700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Мы в «военные» пойдём, пусть нас научат.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8317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Гл н\Desktop\Viber\IMG-a13318ede59e541d62e919b66c7652e3-V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08" y="692696"/>
            <a:ext cx="4557792" cy="5832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C:\Users\Гл н\Desktop\Viber\IMG-33c155147e1265bdeebb7e7593cd7807-V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7026" y="332656"/>
            <a:ext cx="4212468" cy="504056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97016" y="5373216"/>
            <a:ext cx="4640582" cy="1152128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latin typeface="Georgia" panose="02040502050405020303" pitchFamily="18" charset="0"/>
              </a:rPr>
              <a:t>весной помогаем убирать участок :  «трудимся, работаем!»</a:t>
            </a:r>
            <a:endParaRPr lang="ru-RU" sz="1800" b="1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699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Гл н\Desktop\Viber\IMG-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88" y="300755"/>
            <a:ext cx="4782532" cy="5472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Гл н\Desktop\Viber\IMG-c37fd02f662ac6843dcebaefa1903184-V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"/>
          <a:stretch/>
        </p:blipFill>
        <p:spPr bwMode="auto">
          <a:xfrm>
            <a:off x="5577070" y="882402"/>
            <a:ext cx="4124748" cy="46348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26898" y="5877272"/>
            <a:ext cx="9579102" cy="792088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>
                <a:latin typeface="Georgia" panose="02040502050405020303" pitchFamily="18" charset="0"/>
              </a:rPr>
              <a:t>Спасибо нашим мамам                                    Мы «трудились», подготовили</a:t>
            </a:r>
            <a:br>
              <a:rPr lang="ru-RU" sz="1800" b="1" dirty="0" smtClean="0">
                <a:latin typeface="Georgia" panose="02040502050405020303" pitchFamily="18" charset="0"/>
              </a:rPr>
            </a:br>
            <a:r>
              <a:rPr lang="ru-RU" sz="1800" b="1" dirty="0" smtClean="0">
                <a:latin typeface="Georgia" panose="02040502050405020303" pitchFamily="18" charset="0"/>
              </a:rPr>
              <a:t> за вкусные блины!                                                   Дорогим папам  красивые </a:t>
            </a:r>
            <a:br>
              <a:rPr lang="ru-RU" sz="1800" b="1" dirty="0" smtClean="0">
                <a:latin typeface="Georgia" panose="02040502050405020303" pitchFamily="18" charset="0"/>
              </a:rPr>
            </a:br>
            <a:r>
              <a:rPr lang="ru-RU" sz="1800" b="1" dirty="0" smtClean="0">
                <a:latin typeface="Georgia" panose="02040502050405020303" pitchFamily="18" charset="0"/>
              </a:rPr>
              <a:t>                                                                                                         галстуки к празднику!</a:t>
            </a:r>
            <a:endParaRPr lang="ru-RU" sz="1800" b="1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9949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>
                <a:solidFill>
                  <a:srgbClr val="FF0000"/>
                </a:solidFill>
              </a:rPr>
              <a:t>Развлечение </a:t>
            </a:r>
            <a:r>
              <a:rPr lang="ru-RU" sz="2000" dirty="0" smtClean="0">
                <a:solidFill>
                  <a:srgbClr val="FF0000"/>
                </a:solidFill>
              </a:rPr>
              <a:t> «</a:t>
            </a:r>
            <a:r>
              <a:rPr lang="ru-RU" sz="2000" dirty="0">
                <a:solidFill>
                  <a:srgbClr val="FF0000"/>
                </a:solidFill>
              </a:rPr>
              <a:t>Фестиваль профессий»</a:t>
            </a:r>
            <a:br>
              <a:rPr lang="ru-RU" sz="2000" dirty="0">
                <a:solidFill>
                  <a:srgbClr val="FF0000"/>
                </a:solidFill>
              </a:rPr>
            </a:b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u="sng" dirty="0" smtClean="0"/>
              <a:t>Цель:</a:t>
            </a:r>
            <a:r>
              <a:rPr lang="ru-RU" dirty="0" smtClean="0"/>
              <a:t> уточнение, расширение знаний детей о профессиях людей.</a:t>
            </a:r>
          </a:p>
          <a:p>
            <a:pPr marL="0" indent="0" algn="ctr">
              <a:buNone/>
            </a:pPr>
            <a:r>
              <a:rPr lang="ru-RU" u="sng" dirty="0" smtClean="0"/>
              <a:t>Задачи:</a:t>
            </a:r>
            <a:r>
              <a:rPr lang="ru-RU" dirty="0" smtClean="0"/>
              <a:t> показать значимость профессиональной деятельности для общества;</a:t>
            </a:r>
          </a:p>
          <a:p>
            <a:pPr marL="0" indent="0" algn="ctr">
              <a:buNone/>
            </a:pPr>
            <a:r>
              <a:rPr lang="ru-RU" dirty="0"/>
              <a:t>в</a:t>
            </a:r>
            <a:r>
              <a:rPr lang="ru-RU" dirty="0" smtClean="0"/>
              <a:t>оспитывать уважение к труду взрослых, желание посильно им помогать;</a:t>
            </a:r>
          </a:p>
          <a:p>
            <a:pPr marL="0" indent="0" algn="ctr">
              <a:buNone/>
            </a:pPr>
            <a:r>
              <a:rPr lang="ru-RU" dirty="0"/>
              <a:t>ф</a:t>
            </a:r>
            <a:r>
              <a:rPr lang="ru-RU" dirty="0" smtClean="0"/>
              <a:t>ормировать умение детей определять профессию по описанию, показу атрибутов и предметов, используя стихи и загадки;</a:t>
            </a:r>
          </a:p>
          <a:p>
            <a:pPr marL="0" indent="0" algn="ctr">
              <a:buNone/>
            </a:pPr>
            <a:r>
              <a:rPr lang="ru-RU" dirty="0"/>
              <a:t>в</a:t>
            </a:r>
            <a:r>
              <a:rPr lang="ru-RU" dirty="0" smtClean="0"/>
              <a:t>ызвать положительный эмоциональный отклик и создать хорошее настроение.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9760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72480" y="981075"/>
            <a:ext cx="9217024" cy="525621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u="sng" dirty="0" smtClean="0">
                <a:solidFill>
                  <a:srgbClr val="FF0000"/>
                </a:solidFill>
                <a:latin typeface="Georgia" panose="02040502050405020303" pitchFamily="18" charset="0"/>
              </a:rPr>
              <a:t>Задачи: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800" b="1" dirty="0" smtClean="0">
                <a:latin typeface="Georgia" panose="02040502050405020303" pitchFamily="18" charset="0"/>
              </a:rPr>
              <a:t>- пробуждать любознательность, интерес к  деятельности взрослых;</a:t>
            </a:r>
            <a:br>
              <a:rPr lang="ru-RU" sz="1800" b="1" dirty="0" smtClean="0">
                <a:latin typeface="Georgia" panose="02040502050405020303" pitchFamily="18" charset="0"/>
              </a:rPr>
            </a:br>
            <a:r>
              <a:rPr lang="ru-RU" sz="1800" b="1" dirty="0" smtClean="0">
                <a:latin typeface="Georgia" panose="02040502050405020303" pitchFamily="18" charset="0"/>
              </a:rPr>
              <a:t/>
            </a:r>
            <a:br>
              <a:rPr lang="ru-RU" sz="1800" b="1" dirty="0" smtClean="0">
                <a:latin typeface="Georgia" panose="02040502050405020303" pitchFamily="18" charset="0"/>
              </a:rPr>
            </a:br>
            <a:r>
              <a:rPr lang="ru-RU" sz="1800" b="1" dirty="0" smtClean="0">
                <a:latin typeface="Georgia" panose="02040502050405020303" pitchFamily="18" charset="0"/>
              </a:rPr>
              <a:t>- расширять возможность практического участия детей в  совместном со взрослыми труде; побуждать к отражению полученных знаний, умений в разных видах деятельности;</a:t>
            </a:r>
            <a:br>
              <a:rPr lang="ru-RU" sz="1800" b="1" dirty="0" smtClean="0">
                <a:latin typeface="Georgia" panose="02040502050405020303" pitchFamily="18" charset="0"/>
              </a:rPr>
            </a:br>
            <a:r>
              <a:rPr lang="ru-RU" sz="1800" b="1" dirty="0" smtClean="0">
                <a:latin typeface="Georgia" panose="02040502050405020303" pitchFamily="18" charset="0"/>
              </a:rPr>
              <a:t/>
            </a:r>
            <a:br>
              <a:rPr lang="ru-RU" sz="1800" b="1" dirty="0" smtClean="0">
                <a:latin typeface="Georgia" panose="02040502050405020303" pitchFamily="18" charset="0"/>
              </a:rPr>
            </a:br>
            <a:r>
              <a:rPr lang="ru-RU" sz="1800" b="1" dirty="0" smtClean="0">
                <a:latin typeface="Georgia" panose="02040502050405020303" pitchFamily="18" charset="0"/>
              </a:rPr>
              <a:t>- учить преодолевать трудности, переживать чувство радости от самостоятельно выполненного труда;</a:t>
            </a:r>
            <a:br>
              <a:rPr lang="ru-RU" sz="1800" b="1" dirty="0" smtClean="0">
                <a:latin typeface="Georgia" panose="02040502050405020303" pitchFamily="18" charset="0"/>
              </a:rPr>
            </a:br>
            <a:r>
              <a:rPr lang="ru-RU" sz="1800" b="1" dirty="0" smtClean="0">
                <a:latin typeface="Georgia" panose="02040502050405020303" pitchFamily="18" charset="0"/>
              </a:rPr>
              <a:t/>
            </a:r>
            <a:br>
              <a:rPr lang="ru-RU" sz="1800" b="1" dirty="0" smtClean="0">
                <a:latin typeface="Georgia" panose="02040502050405020303" pitchFamily="18" charset="0"/>
              </a:rPr>
            </a:br>
            <a:r>
              <a:rPr lang="ru-RU" sz="1800" b="1" dirty="0" smtClean="0">
                <a:latin typeface="Georgia" panose="02040502050405020303" pitchFamily="18" charset="0"/>
              </a:rPr>
              <a:t>- обращать внимание детей на мотив труда, материалы, оборудование, инструменты, необходимые для той или иной деятельности, на отношение человека к труду, на качество его работы;</a:t>
            </a:r>
            <a:br>
              <a:rPr lang="ru-RU" sz="1800" b="1" dirty="0" smtClean="0">
                <a:latin typeface="Georgia" panose="02040502050405020303" pitchFamily="18" charset="0"/>
              </a:rPr>
            </a:br>
            <a:r>
              <a:rPr lang="ru-RU" sz="1800" b="1" dirty="0" smtClean="0">
                <a:latin typeface="Georgia" panose="02040502050405020303" pitchFamily="18" charset="0"/>
              </a:rPr>
              <a:t/>
            </a:r>
            <a:br>
              <a:rPr lang="ru-RU" sz="1800" b="1" dirty="0" smtClean="0">
                <a:latin typeface="Georgia" panose="02040502050405020303" pitchFamily="18" charset="0"/>
              </a:rPr>
            </a:br>
            <a:r>
              <a:rPr lang="ru-RU" sz="1800" b="1" dirty="0" smtClean="0">
                <a:latin typeface="Georgia" panose="02040502050405020303" pitchFamily="18" charset="0"/>
              </a:rPr>
              <a:t>- укреплять взаимоотношения в детском коллективе (взаимопомощь, взаимовыручка, дружеские отношения и т.д.);</a:t>
            </a:r>
            <a:br>
              <a:rPr lang="ru-RU" sz="1800" b="1" dirty="0" smtClean="0">
                <a:latin typeface="Georgia" panose="02040502050405020303" pitchFamily="18" charset="0"/>
              </a:rPr>
            </a:br>
            <a:r>
              <a:rPr lang="ru-RU" sz="1800" b="1" dirty="0" smtClean="0">
                <a:latin typeface="Georgia" panose="02040502050405020303" pitchFamily="18" charset="0"/>
              </a:rPr>
              <a:t/>
            </a:r>
            <a:br>
              <a:rPr lang="ru-RU" sz="1800" b="1" dirty="0" smtClean="0">
                <a:latin typeface="Georgia" panose="02040502050405020303" pitchFamily="18" charset="0"/>
              </a:rPr>
            </a:br>
            <a:r>
              <a:rPr lang="ru-RU" sz="1800" b="1" dirty="0" smtClean="0">
                <a:latin typeface="Georgia" panose="02040502050405020303" pitchFamily="18" charset="0"/>
              </a:rPr>
              <a:t>- воспитывать бережное отношение к результатам  (продуктам) труда, уважение к людям труда.</a:t>
            </a:r>
            <a:br>
              <a:rPr lang="ru-RU" sz="1800" b="1" dirty="0" smtClean="0">
                <a:latin typeface="Georgia" panose="02040502050405020303" pitchFamily="18" charset="0"/>
              </a:rPr>
            </a:br>
            <a:r>
              <a:rPr lang="ru-RU" sz="1800" b="1" dirty="0" smtClean="0">
                <a:latin typeface="Georgia" panose="02040502050405020303" pitchFamily="18" charset="0"/>
              </a:rPr>
              <a:t/>
            </a:r>
            <a:br>
              <a:rPr lang="ru-RU" sz="1800" b="1" dirty="0" smtClean="0">
                <a:latin typeface="Georgia" panose="02040502050405020303" pitchFamily="18" charset="0"/>
              </a:rPr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40017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фото для презентации профессии\IMG_20210827_092840_0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" b="6"/>
          <a:stretch/>
        </p:blipFill>
        <p:spPr bwMode="auto">
          <a:xfrm>
            <a:off x="6393160" y="404664"/>
            <a:ext cx="3240360" cy="589479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 descr="C:\Users\user\Desktop\фото для презентации профессии\IMG_20210827_101407_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520" y="2996953"/>
            <a:ext cx="5544616" cy="330250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28464" y="614590"/>
            <a:ext cx="648071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Georgia" panose="02040502050405020303" pitchFamily="18" charset="0"/>
              </a:rPr>
              <a:t>Выставка- презентация проекта </a:t>
            </a:r>
          </a:p>
          <a:p>
            <a:pPr algn="ctr"/>
            <a:r>
              <a:rPr lang="ru-RU" sz="2000" dirty="0" smtClean="0">
                <a:latin typeface="Georgia" panose="02040502050405020303" pitchFamily="18" charset="0"/>
              </a:rPr>
              <a:t>«Очень интересные разные профессии»</a:t>
            </a:r>
          </a:p>
          <a:p>
            <a:pPr algn="ctr"/>
            <a:r>
              <a:rPr lang="ru-RU" sz="2000" dirty="0" smtClean="0">
                <a:latin typeface="Georgia" panose="02040502050405020303" pitchFamily="18" charset="0"/>
              </a:rPr>
              <a:t> на педагогическом форуме Пензенского района</a:t>
            </a:r>
          </a:p>
          <a:p>
            <a:pPr algn="ctr"/>
            <a:r>
              <a:rPr lang="ru-RU" sz="2000" dirty="0" smtClean="0">
                <a:latin typeface="Georgia" panose="02040502050405020303" pitchFamily="18" charset="0"/>
              </a:rPr>
              <a:t> «Приоритеты образования. Воспитать личность. </a:t>
            </a:r>
            <a:r>
              <a:rPr lang="ru-RU" sz="2000" smtClean="0">
                <a:latin typeface="Georgia" panose="02040502050405020303" pitchFamily="18" charset="0"/>
              </a:rPr>
              <a:t>Научить главному» </a:t>
            </a:r>
            <a:r>
              <a:rPr lang="ru-RU" sz="2000" dirty="0" smtClean="0">
                <a:latin typeface="Georgia" panose="02040502050405020303" pitchFamily="18" charset="0"/>
              </a:rPr>
              <a:t>(август 2021 </a:t>
            </a:r>
            <a:r>
              <a:rPr lang="ru-RU" sz="1600" dirty="0" smtClean="0">
                <a:latin typeface="Georgia" panose="02040502050405020303" pitchFamily="18" charset="0"/>
              </a:rPr>
              <a:t>года</a:t>
            </a:r>
            <a:r>
              <a:rPr lang="ru-RU" sz="2000" dirty="0" smtClean="0">
                <a:latin typeface="Georgia" panose="02040502050405020303" pitchFamily="18" charset="0"/>
              </a:rPr>
              <a:t>)</a:t>
            </a:r>
            <a:endParaRPr lang="ru-RU" sz="20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852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520" y="476672"/>
            <a:ext cx="856895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i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endParaRPr lang="ru-RU" sz="24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endParaRPr lang="ru-RU" sz="2400" b="1" i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r>
              <a:rPr lang="ru-RU" sz="24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Заключение:</a:t>
            </a:r>
          </a:p>
          <a:p>
            <a:endParaRPr lang="ru-RU" sz="2400" dirty="0">
              <a:latin typeface="Georgia" panose="02040502050405020303" pitchFamily="18" charset="0"/>
            </a:endParaRPr>
          </a:p>
          <a:p>
            <a:r>
              <a:rPr lang="ru-RU" sz="2400" dirty="0">
                <a:latin typeface="Georgia" panose="02040502050405020303" pitchFamily="18" charset="0"/>
              </a:rPr>
              <a:t>О</a:t>
            </a:r>
            <a:r>
              <a:rPr lang="ru-RU" sz="2400" dirty="0" smtClean="0">
                <a:latin typeface="Georgia" panose="02040502050405020303" pitchFamily="18" charset="0"/>
              </a:rPr>
              <a:t>бъяснять детям сейчас , рассказывая о профессиях, как интересна и увлекательна любая из них.</a:t>
            </a:r>
          </a:p>
          <a:p>
            <a:endParaRPr lang="ru-RU" sz="2400" dirty="0" smtClean="0">
              <a:latin typeface="Georgia" panose="02040502050405020303" pitchFamily="18" charset="0"/>
            </a:endParaRPr>
          </a:p>
          <a:p>
            <a:r>
              <a:rPr lang="ru-RU" sz="2400" dirty="0" smtClean="0">
                <a:latin typeface="Georgia" panose="02040502050405020303" pitchFamily="18" charset="0"/>
              </a:rPr>
              <a:t>Продолжать работу по данной теме. </a:t>
            </a:r>
          </a:p>
          <a:p>
            <a:endParaRPr lang="ru-RU" sz="2400" dirty="0">
              <a:latin typeface="Georgia" panose="02040502050405020303" pitchFamily="18" charset="0"/>
            </a:endParaRPr>
          </a:p>
          <a:p>
            <a:r>
              <a:rPr lang="ru-RU" sz="2400" dirty="0" smtClean="0">
                <a:latin typeface="Georgia" panose="02040502050405020303" pitchFamily="18" charset="0"/>
              </a:rPr>
              <a:t>Впереди у нас с детьми знакомство с новыми интересными профессиями и людьми! </a:t>
            </a:r>
            <a:endParaRPr lang="ru-RU" sz="24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4203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4488" y="476672"/>
            <a:ext cx="921702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u="sng" dirty="0" smtClean="0">
                <a:latin typeface="Georgia" panose="02040502050405020303" pitchFamily="18" charset="0"/>
              </a:rPr>
              <a:t>Используемая литература:</a:t>
            </a:r>
          </a:p>
          <a:p>
            <a:pPr algn="ctr"/>
            <a:endParaRPr lang="ru-RU" u="sng" dirty="0" smtClean="0">
              <a:latin typeface="Georgia" panose="02040502050405020303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Georgia" panose="02040502050405020303" pitchFamily="18" charset="0"/>
              </a:rPr>
              <a:t>«От рождения до школы» программа и краткие методические рекомендации (для работы с детьми 4-5 лет) под редакцией </a:t>
            </a:r>
            <a:r>
              <a:rPr lang="ru-RU" dirty="0" err="1" smtClean="0">
                <a:latin typeface="Georgia" panose="02040502050405020303" pitchFamily="18" charset="0"/>
              </a:rPr>
              <a:t>Н.Е.Вераксы</a:t>
            </a:r>
            <a:r>
              <a:rPr lang="ru-RU" dirty="0" smtClean="0">
                <a:latin typeface="Georgia" panose="02040502050405020303" pitchFamily="18" charset="0"/>
              </a:rPr>
              <a:t>, </a:t>
            </a:r>
            <a:r>
              <a:rPr lang="ru-RU" dirty="0" err="1" smtClean="0">
                <a:latin typeface="Georgia" panose="02040502050405020303" pitchFamily="18" charset="0"/>
              </a:rPr>
              <a:t>Т.С.Комаровой</a:t>
            </a:r>
            <a:r>
              <a:rPr lang="ru-RU" dirty="0" smtClean="0">
                <a:latin typeface="Georgia" panose="02040502050405020303" pitchFamily="18" charset="0"/>
              </a:rPr>
              <a:t>, </a:t>
            </a:r>
            <a:r>
              <a:rPr lang="ru-RU" dirty="0" err="1" smtClean="0">
                <a:latin typeface="Georgia" panose="02040502050405020303" pitchFamily="18" charset="0"/>
              </a:rPr>
              <a:t>М.А.Васильевой</a:t>
            </a:r>
            <a:r>
              <a:rPr lang="ru-RU" dirty="0" smtClean="0">
                <a:latin typeface="Georgia" panose="02040502050405020303" pitchFamily="18" charset="0"/>
              </a:rPr>
              <a:t>, Мозаика-синтез, Москва, 2018г.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Georgia" panose="02040502050405020303" pitchFamily="18" charset="0"/>
              </a:rPr>
              <a:t>«Человек на родной земле» парциальная программа под общей редакцией доцента </a:t>
            </a:r>
            <a:r>
              <a:rPr lang="ru-RU" dirty="0" err="1" smtClean="0">
                <a:latin typeface="Georgia" panose="02040502050405020303" pitchFamily="18" charset="0"/>
              </a:rPr>
              <a:t>Е.Ф.Купецковой</a:t>
            </a:r>
            <a:r>
              <a:rPr lang="ru-RU" dirty="0" smtClean="0">
                <a:latin typeface="Georgia" panose="02040502050405020303" pitchFamily="18" charset="0"/>
              </a:rPr>
              <a:t>, Пенза, 2015г.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err="1" smtClean="0">
                <a:latin typeface="Georgia" panose="02040502050405020303" pitchFamily="18" charset="0"/>
              </a:rPr>
              <a:t>Алябьева</a:t>
            </a:r>
            <a:r>
              <a:rPr lang="ru-RU" dirty="0" smtClean="0">
                <a:latin typeface="Georgia" panose="02040502050405020303" pitchFamily="18" charset="0"/>
              </a:rPr>
              <a:t> Е.А. «Ребёнок в мире взрослых»(рассказы о профессиях) ТЦ «Сфера», Москва, 2017г.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Georgia" panose="02040502050405020303" pitchFamily="18" charset="0"/>
              </a:rPr>
              <a:t>Шорыгина Т.А. «Беседы о профессиях» (методическое пособие), ТЦ «Сфера», Москва, 2020г.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Georgia" panose="02040502050405020303" pitchFamily="18" charset="0"/>
              </a:rPr>
              <a:t>Шорыгина Т.А. «Трудовые сказки» (беседы с детьми о труде и профессиях), ТЦ «Сфера», Москва, 2015г.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Georgia" panose="02040502050405020303" pitchFamily="18" charset="0"/>
              </a:rPr>
              <a:t>«Профессии» беседы с ребёнком  (комплект карточек), ТЦ «Сфера», Москва, издательство Карапуз.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Georgia" panose="02040502050405020303" pitchFamily="18" charset="0"/>
              </a:rPr>
              <a:t>Материалы со страниц интернета.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3383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6898" y="1700808"/>
            <a:ext cx="8946582" cy="396044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Georgia" panose="02040502050405020303" pitchFamily="18" charset="0"/>
              </a:rPr>
              <a:t/>
            </a:r>
            <a:br>
              <a:rPr lang="ru-RU" b="1" dirty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Спасибо  за  внимание!</a:t>
            </a:r>
            <a:endParaRPr lang="ru-RU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68624" y="908720"/>
            <a:ext cx="64087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 smtClean="0"/>
          </a:p>
          <a:p>
            <a:pPr algn="ctr"/>
            <a:r>
              <a:rPr lang="ru-RU" dirty="0" smtClean="0">
                <a:latin typeface="Georgia" panose="02040502050405020303" pitchFamily="18" charset="0"/>
              </a:rPr>
              <a:t>Презентацию </a:t>
            </a:r>
            <a:r>
              <a:rPr lang="ru-RU" dirty="0">
                <a:latin typeface="Georgia" panose="02040502050405020303" pitchFamily="18" charset="0"/>
              </a:rPr>
              <a:t>подготовила:</a:t>
            </a:r>
          </a:p>
          <a:p>
            <a:pPr algn="ctr"/>
            <a:r>
              <a:rPr lang="ru-RU" dirty="0">
                <a:latin typeface="Georgia" panose="02040502050405020303" pitchFamily="18" charset="0"/>
              </a:rPr>
              <a:t>воспитатель высшей квалификационной категории</a:t>
            </a:r>
          </a:p>
          <a:p>
            <a:pPr algn="ctr"/>
            <a:r>
              <a:rPr lang="ru-RU" b="1" i="1" dirty="0">
                <a:latin typeface="Georgia" panose="02040502050405020303" pitchFamily="18" charset="0"/>
              </a:rPr>
              <a:t>Лузина Галина Николаевна</a:t>
            </a:r>
          </a:p>
          <a:p>
            <a:pPr algn="ctr"/>
            <a:r>
              <a:rPr lang="ru-RU" dirty="0">
                <a:latin typeface="Georgia" panose="02040502050405020303" pitchFamily="18" charset="0"/>
              </a:rPr>
              <a:t>МБДОУ детский сад </a:t>
            </a:r>
            <a:r>
              <a:rPr lang="ru-RU" dirty="0" err="1">
                <a:latin typeface="Georgia" panose="02040502050405020303" pitchFamily="18" charset="0"/>
              </a:rPr>
              <a:t>с.Богословка</a:t>
            </a:r>
            <a:r>
              <a:rPr lang="ru-RU" dirty="0">
                <a:latin typeface="Georgia" panose="02040502050405020303" pitchFamily="18" charset="0"/>
              </a:rPr>
              <a:t> Пензенского района </a:t>
            </a:r>
          </a:p>
          <a:p>
            <a:pPr algn="ctr"/>
            <a:r>
              <a:rPr lang="ru-RU" dirty="0">
                <a:latin typeface="Georgia" panose="02040502050405020303" pitchFamily="18" charset="0"/>
              </a:rPr>
              <a:t>Пензенской </a:t>
            </a:r>
            <a:r>
              <a:rPr lang="ru-RU" dirty="0" smtClean="0">
                <a:latin typeface="Georgia" panose="02040502050405020303" pitchFamily="18" charset="0"/>
              </a:rPr>
              <a:t>области</a:t>
            </a:r>
          </a:p>
          <a:p>
            <a:pPr algn="ctr"/>
            <a:endParaRPr lang="ru-RU" dirty="0">
              <a:latin typeface="Georgia" panose="02040502050405020303" pitchFamily="18" charset="0"/>
            </a:endParaRPr>
          </a:p>
          <a:p>
            <a:pPr algn="ctr"/>
            <a:r>
              <a:rPr lang="ru-RU" dirty="0">
                <a:latin typeface="Georgia" panose="02040502050405020303" pitchFamily="18" charset="0"/>
              </a:rPr>
              <a:t>Ноябрь 2021 г.</a:t>
            </a:r>
          </a:p>
        </p:txBody>
      </p:sp>
    </p:spTree>
    <p:extLst>
      <p:ext uri="{BB962C8B-B14F-4D97-AF65-F5344CB8AC3E}">
        <p14:creationId xmlns:p14="http://schemas.microsoft.com/office/powerpoint/2010/main" val="1242681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40632" y="404664"/>
            <a:ext cx="72728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u="sng" dirty="0">
                <a:solidFill>
                  <a:srgbClr val="FF0000"/>
                </a:solidFill>
                <a:latin typeface="Georgia" panose="02040502050405020303" pitchFamily="18" charset="0"/>
              </a:rPr>
              <a:t>Этапы проекта</a:t>
            </a:r>
            <a:r>
              <a:rPr lang="ru-RU" sz="2400" b="1" i="1" u="sng" dirty="0" smtClean="0">
                <a:solidFill>
                  <a:srgbClr val="FF0000"/>
                </a:solidFill>
                <a:latin typeface="Georgia" panose="02040502050405020303" pitchFamily="18" charset="0"/>
              </a:rPr>
              <a:t>:</a:t>
            </a:r>
            <a:endParaRPr lang="ru-RU" sz="2400" b="1" i="1" u="sng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132429814"/>
              </p:ext>
            </p:extLst>
          </p:nvPr>
        </p:nvGraphicFramePr>
        <p:xfrm>
          <a:off x="344488" y="866329"/>
          <a:ext cx="9361040" cy="54429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71298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4488" y="260648"/>
            <a:ext cx="914501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u="sng" dirty="0" smtClean="0">
              <a:latin typeface="Georgia" panose="02040502050405020303" pitchFamily="18" charset="0"/>
            </a:endParaRPr>
          </a:p>
          <a:p>
            <a:pPr algn="ctr"/>
            <a:endParaRPr lang="ru-RU" b="1" u="sng" dirty="0">
              <a:latin typeface="Georgia" panose="02040502050405020303" pitchFamily="18" charset="0"/>
            </a:endParaRPr>
          </a:p>
          <a:p>
            <a:pPr algn="ctr"/>
            <a:r>
              <a:rPr lang="ru-RU" b="1" u="sng" dirty="0" smtClean="0">
                <a:solidFill>
                  <a:srgbClr val="FF0000"/>
                </a:solidFill>
                <a:latin typeface="Georgia" panose="02040502050405020303" pitchFamily="18" charset="0"/>
              </a:rPr>
              <a:t>ПЛАНИРУЕМЫЕ (предполагаемые) РЕЗУЛЬТАТЫ: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  <a:latin typeface="Georgia" panose="02040502050405020303" pitchFamily="18" charset="0"/>
              </a:rPr>
              <a:t>(критерии и показатели эффективности проекта)</a:t>
            </a:r>
          </a:p>
          <a:p>
            <a:pPr algn="ctr"/>
            <a:endParaRPr lang="ru-RU" dirty="0">
              <a:latin typeface="Georgia" panose="02040502050405020303" pitchFamily="18" charset="0"/>
            </a:endParaRPr>
          </a:p>
          <a:p>
            <a:pPr algn="ctr"/>
            <a:r>
              <a:rPr lang="ru-RU" sz="2000" dirty="0" smtClean="0">
                <a:latin typeface="Georgia" panose="02040502050405020303" pitchFamily="18" charset="0"/>
              </a:rPr>
              <a:t>В процессе социально-коммуникативного и познавательного развития дети средней группы (4-5 лет):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Georgia" panose="02040502050405020303" pitchFamily="18" charset="0"/>
              </a:rPr>
              <a:t> начинают называть, различать разные профессии (понятные возрасту воспитанников), профессии своих родителей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>
                <a:latin typeface="Georgia" panose="02040502050405020303" pitchFamily="18" charset="0"/>
              </a:rPr>
              <a:t>а</a:t>
            </a:r>
            <a:r>
              <a:rPr lang="ru-RU" sz="2000" dirty="0" smtClean="0">
                <a:latin typeface="Georgia" panose="02040502050405020303" pitchFamily="18" charset="0"/>
              </a:rPr>
              <a:t>ктивно используют в игровой деятельности основные предметы труда,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Georgia" panose="02040502050405020303" pitchFamily="18" charset="0"/>
              </a:rPr>
              <a:t>     необходимые людям той или иной профессии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>
                <a:latin typeface="Georgia" panose="02040502050405020303" pitchFamily="18" charset="0"/>
              </a:rPr>
              <a:t>м</a:t>
            </a:r>
            <a:r>
              <a:rPr lang="ru-RU" sz="2000" dirty="0" smtClean="0">
                <a:latin typeface="Georgia" panose="02040502050405020303" pitchFamily="18" charset="0"/>
              </a:rPr>
              <a:t>огут самостоятельно организовать сюжетно-ролевые игры на основе имеющихся знаний о профессиях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>
                <a:latin typeface="Georgia" panose="02040502050405020303" pitchFamily="18" charset="0"/>
              </a:rPr>
              <a:t>с</a:t>
            </a:r>
            <a:r>
              <a:rPr lang="ru-RU" sz="2000" dirty="0" smtClean="0">
                <a:latin typeface="Georgia" panose="02040502050405020303" pitchFamily="18" charset="0"/>
              </a:rPr>
              <a:t> помощью взрослых (воспитателей и родителей) выделяют личностные и деловые качества человека труда в каждом из трудовых процессов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>
                <a:latin typeface="Georgia" panose="02040502050405020303" pitchFamily="18" charset="0"/>
              </a:rPr>
              <a:t>д</a:t>
            </a:r>
            <a:r>
              <a:rPr lang="ru-RU" sz="2000" dirty="0" smtClean="0">
                <a:latin typeface="Georgia" panose="02040502050405020303" pitchFamily="18" charset="0"/>
              </a:rPr>
              <a:t>ети бережно относятся к своим вещам, игрушкам, книгам. </a:t>
            </a:r>
          </a:p>
        </p:txBody>
      </p:sp>
    </p:spTree>
    <p:extLst>
      <p:ext uri="{BB962C8B-B14F-4D97-AF65-F5344CB8AC3E}">
        <p14:creationId xmlns:p14="http://schemas.microsoft.com/office/powerpoint/2010/main" val="4282002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Методическая литература</a:t>
            </a:r>
            <a:endParaRPr lang="ru-RU" sz="24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pic>
        <p:nvPicPr>
          <p:cNvPr id="4" name="Объект 3" descr="C:\Users\Гл н\Desktop\Новая папка\IMG_20210825_140252_3.jpg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9"/>
          <a:stretch/>
        </p:blipFill>
        <p:spPr bwMode="auto">
          <a:xfrm>
            <a:off x="1382656" y="1554163"/>
            <a:ext cx="7305788" cy="452596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59497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700" b="1" dirty="0">
                <a:solidFill>
                  <a:srgbClr val="FF0000"/>
                </a:solidFill>
                <a:latin typeface="Georgia" panose="02040502050405020303" pitchFamily="18" charset="0"/>
              </a:rPr>
              <a:t>Формы работы</a:t>
            </a:r>
            <a:r>
              <a:rPr lang="ru-RU" b="1" dirty="0">
                <a:latin typeface="Georgia" panose="02040502050405020303" pitchFamily="18" charset="0"/>
              </a:rPr>
              <a:t/>
            </a:r>
            <a:br>
              <a:rPr lang="ru-RU" b="1" dirty="0">
                <a:latin typeface="Georgia" panose="02040502050405020303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0200" y="1196752"/>
            <a:ext cx="9410700" cy="5400599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b="1" i="1" dirty="0">
                <a:latin typeface="Georgia" panose="02040502050405020303" pitchFamily="18" charset="0"/>
              </a:rPr>
              <a:t>Модель трёх вопросов:</a:t>
            </a:r>
          </a:p>
          <a:p>
            <a:pPr>
              <a:buFontTx/>
              <a:buChar char="-"/>
            </a:pPr>
            <a:r>
              <a:rPr lang="ru-RU" dirty="0">
                <a:latin typeface="Georgia" panose="02040502050405020303" pitchFamily="18" charset="0"/>
              </a:rPr>
              <a:t>Что мы знаем?</a:t>
            </a:r>
          </a:p>
          <a:p>
            <a:pPr>
              <a:buFontTx/>
              <a:buChar char="-"/>
            </a:pPr>
            <a:r>
              <a:rPr lang="ru-RU" dirty="0">
                <a:latin typeface="Georgia" panose="02040502050405020303" pitchFamily="18" charset="0"/>
              </a:rPr>
              <a:t>Что хотим узнать?</a:t>
            </a:r>
          </a:p>
          <a:p>
            <a:pPr>
              <a:buFontTx/>
              <a:buChar char="-"/>
            </a:pPr>
            <a:r>
              <a:rPr lang="ru-RU" dirty="0">
                <a:latin typeface="Georgia" panose="02040502050405020303" pitchFamily="18" charset="0"/>
              </a:rPr>
              <a:t>Откуда можем узнать?</a:t>
            </a:r>
          </a:p>
          <a:p>
            <a:pPr>
              <a:buFontTx/>
              <a:buChar char="-"/>
            </a:pPr>
            <a:endParaRPr lang="ru-RU" dirty="0">
              <a:latin typeface="Georgia" panose="02040502050405020303" pitchFamily="18" charset="0"/>
            </a:endParaRPr>
          </a:p>
          <a:p>
            <a:pPr>
              <a:buFontTx/>
              <a:buChar char="-"/>
            </a:pPr>
            <a:r>
              <a:rPr lang="ru-RU" b="1" i="1" dirty="0">
                <a:latin typeface="Georgia" panose="02040502050405020303" pitchFamily="18" charset="0"/>
              </a:rPr>
              <a:t>Игровая:</a:t>
            </a:r>
            <a:r>
              <a:rPr lang="ru-RU" dirty="0">
                <a:latin typeface="Georgia" panose="02040502050405020303" pitchFamily="18" charset="0"/>
              </a:rPr>
              <a:t> сюжетно-ролевая игра, дидактическая игра, настольно-печатные игры;</a:t>
            </a:r>
          </a:p>
          <a:p>
            <a:pPr>
              <a:buFontTx/>
              <a:buChar char="-"/>
            </a:pPr>
            <a:r>
              <a:rPr lang="ru-RU" b="1" i="1" dirty="0">
                <a:latin typeface="Georgia" panose="02040502050405020303" pitchFamily="18" charset="0"/>
              </a:rPr>
              <a:t>Коммуникативная</a:t>
            </a:r>
            <a:r>
              <a:rPr lang="ru-RU" dirty="0">
                <a:latin typeface="Georgia" panose="02040502050405020303" pitchFamily="18" charset="0"/>
              </a:rPr>
              <a:t> – беседа, ситуативный разговор, игры-занятия, чтение художественной литературы по теме проекта;</a:t>
            </a:r>
          </a:p>
          <a:p>
            <a:pPr>
              <a:buFontTx/>
              <a:buChar char="-"/>
            </a:pPr>
            <a:r>
              <a:rPr lang="ru-RU" b="1" i="1" dirty="0">
                <a:latin typeface="Georgia" panose="02040502050405020303" pitchFamily="18" charset="0"/>
              </a:rPr>
              <a:t>Познавательно-исследовательская</a:t>
            </a:r>
            <a:r>
              <a:rPr lang="ru-RU" dirty="0">
                <a:latin typeface="Georgia" panose="02040502050405020303" pitchFamily="18" charset="0"/>
              </a:rPr>
              <a:t> – наблюдения, экспериментирование, рассматривание иллюстраций, картин, фотографий, экскурсии (онлайн-экскурсии)</a:t>
            </a:r>
          </a:p>
          <a:p>
            <a:pPr>
              <a:buFontTx/>
              <a:buChar char="-"/>
            </a:pPr>
            <a:r>
              <a:rPr lang="ru-RU" b="1" i="1" dirty="0">
                <a:latin typeface="Georgia" panose="02040502050405020303" pitchFamily="18" charset="0"/>
              </a:rPr>
              <a:t>Продуктивная</a:t>
            </a:r>
            <a:r>
              <a:rPr lang="ru-RU" dirty="0">
                <a:latin typeface="Georgia" panose="02040502050405020303" pitchFamily="18" charset="0"/>
              </a:rPr>
              <a:t> – рисование, лепка, аппликация, конструирование</a:t>
            </a:r>
          </a:p>
          <a:p>
            <a:pPr>
              <a:buFontTx/>
              <a:buChar char="-"/>
            </a:pPr>
            <a:r>
              <a:rPr lang="ru-RU" b="1" i="1" dirty="0">
                <a:latin typeface="Georgia" panose="02040502050405020303" pitchFamily="18" charset="0"/>
              </a:rPr>
              <a:t>Самообслуживание и элементарный  бытовой труд </a:t>
            </a:r>
            <a:r>
              <a:rPr lang="ru-RU" dirty="0">
                <a:latin typeface="Georgia" panose="02040502050405020303" pitchFamily="18" charset="0"/>
              </a:rPr>
              <a:t>(в природе и помещении- дежурство</a:t>
            </a:r>
            <a:r>
              <a:rPr lang="ru-RU" dirty="0" smtClean="0">
                <a:latin typeface="Georgia" panose="02040502050405020303" pitchFamily="18" charset="0"/>
              </a:rPr>
              <a:t>)</a:t>
            </a:r>
          </a:p>
          <a:p>
            <a:pPr>
              <a:buFontTx/>
              <a:buChar char="-"/>
            </a:pPr>
            <a:endParaRPr lang="ru-RU" dirty="0" smtClean="0">
              <a:latin typeface="Georgia" panose="02040502050405020303" pitchFamily="18" charset="0"/>
            </a:endParaRPr>
          </a:p>
          <a:p>
            <a:pPr>
              <a:buFontTx/>
              <a:buChar char="-"/>
            </a:pPr>
            <a:r>
              <a:rPr lang="ru-RU" b="1" i="1" dirty="0" smtClean="0">
                <a:latin typeface="Georgia" panose="02040502050405020303" pitchFamily="18" charset="0"/>
              </a:rPr>
              <a:t>Интеграция образовательных областей: </a:t>
            </a:r>
            <a:r>
              <a:rPr lang="ru-RU" dirty="0" smtClean="0">
                <a:latin typeface="Georgia" panose="02040502050405020303" pitchFamily="18" charset="0"/>
              </a:rPr>
              <a:t>социально-коммуникативное развитие, познавательное развитие, художественно-эстетическое развитие, речевое развитие, физическое развитие</a:t>
            </a:r>
            <a:endParaRPr lang="ru-RU" b="1" i="1" dirty="0">
              <a:latin typeface="Georgia" panose="02040502050405020303" pitchFamily="18" charset="0"/>
            </a:endParaRP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5406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913</TotalTime>
  <Words>1341</Words>
  <Application>Microsoft Office PowerPoint</Application>
  <PresentationFormat>Лист A4 (210x297 мм)</PresentationFormat>
  <Paragraphs>228</Paragraphs>
  <Slides>53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4" baseType="lpstr">
      <vt:lpstr>Трек</vt:lpstr>
      <vt:lpstr>«Очень интересные разные профессии»</vt:lpstr>
      <vt:lpstr>Презентация PowerPoint</vt:lpstr>
      <vt:lpstr>Презентация PowerPoint</vt:lpstr>
      <vt:lpstr>Цель проекта:  расширять  круг представлений детей 4-5 лет   о понятных  профессиях  взрослых  ( в том числе родителей),   о  назначении  той  или  иной  работы,  О  предметном  содержании  труда  (материалы, инструменты, машины) </vt:lpstr>
      <vt:lpstr>Задачи:  - пробуждать любознательность, интерес к  деятельности взрослых;  - расширять возможность практического участия детей в  совместном со взрослыми труде; побуждать к отражению полученных знаний, умений в разных видах деятельности;  - учить преодолевать трудности, переживать чувство радости от самостоятельно выполненного труда;  - обращать внимание детей на мотив труда, материалы, оборудование, инструменты, необходимые для той или иной деятельности, на отношение человека к труду, на качество его работы;  - укреплять взаимоотношения в детском коллективе (взаимопомощь, взаимовыручка, дружеские отношения и т.д.);  - воспитывать бережное отношение к результатам  (продуктам) труда, уважение к людям труда.   </vt:lpstr>
      <vt:lpstr>Презентация PowerPoint</vt:lpstr>
      <vt:lpstr>Презентация PowerPoint</vt:lpstr>
      <vt:lpstr>Методическая литература</vt:lpstr>
      <vt:lpstr>Формы работы </vt:lpstr>
      <vt:lpstr>Дидактический материал  для  игр  и  бесед  с  детьми</vt:lpstr>
      <vt:lpstr>Презентация PowerPoint</vt:lpstr>
      <vt:lpstr>Дидактический материал  для  бесед  с  детьми </vt:lpstr>
      <vt:lpstr>Таблица профессий  (средняя группа)</vt:lpstr>
      <vt:lpstr>Презентации на темы: </vt:lpstr>
      <vt:lpstr>Экскурсии, встречи  в  здании  детского  сада</vt:lpstr>
      <vt:lpstr>          В  гостях у медсестры                                        </vt:lpstr>
      <vt:lpstr>                                     знакомство детей средней группы                                                      с  Профессией – «прачка»</vt:lpstr>
      <vt:lpstr>Дети в гостях у прачки. </vt:lpstr>
      <vt:lpstr>Дети в гостях у повара,  Повар в гостях у ребят</vt:lpstr>
      <vt:lpstr>Беседы, игры-занятия, интегрированные занятия</vt:lpstr>
      <vt:lpstr>      Дети рассказывают повару о том,       из каких продуктов можно приготовить «пиццу»</vt:lpstr>
      <vt:lpstr>«Мы старались, фантазировали, придумывали  пиццу для нашего повара» «Она удивлена, как  много  мы узнали о её профессии,  о разных продуктах» </vt:lpstr>
      <vt:lpstr>Профессия – воспитатель «всегда рядом с детьми!»</vt:lpstr>
      <vt:lpstr>«Музыкальный руководитель» -профессия  творческая  и    интересная</vt:lpstr>
      <vt:lpstr>Поздравляем  милых  мамочек</vt:lpstr>
      <vt:lpstr>Инструктор по физкультуре – профессия нужная, спортивная, интересная</vt:lpstr>
      <vt:lpstr>Презентация PowerPoint</vt:lpstr>
      <vt:lpstr>Разнообразие  развивающей  предметно-пространственной  среды</vt:lpstr>
      <vt:lpstr> сюжетно-ролевая игра «больница» (поликлиника «Добрый доктор»)</vt:lpstr>
      <vt:lpstr>Профессия «парикмахер» </vt:lpstr>
      <vt:lpstr>Разнообразие развивающей предметно-пространственной среды</vt:lpstr>
      <vt:lpstr>Разнообразие развивающей предметно-пространственной среды</vt:lpstr>
      <vt:lpstr>Презентация PowerPoint</vt:lpstr>
      <vt:lpstr>Презентация PowerPoint</vt:lpstr>
      <vt:lpstr>Разнообразие развивающей предметно-пространственной среды</vt:lpstr>
      <vt:lpstr>Профессии моих родителей</vt:lpstr>
      <vt:lpstr>Профессии моих  родителей</vt:lpstr>
      <vt:lpstr>Создание  семейных  альбомов</vt:lpstr>
      <vt:lpstr>Презентация PowerPoint</vt:lpstr>
      <vt:lpstr>Презентация PowerPoint</vt:lpstr>
      <vt:lpstr>Презентация PowerPoint</vt:lpstr>
      <vt:lpstr>Фотовыставка      «Профессии моих родителей» </vt:lpstr>
      <vt:lpstr>Презентация PowerPoint</vt:lpstr>
      <vt:lpstr>Учимся «дежурить» по столовой, сервируем стол</vt:lpstr>
      <vt:lpstr>Юный «садовод»                                  мы-строители!</vt:lpstr>
      <vt:lpstr>Мы в «военные» пойдём, пусть нас научат.</vt:lpstr>
      <vt:lpstr>весной помогаем убирать участок :  «трудимся, работаем!»</vt:lpstr>
      <vt:lpstr>Спасибо нашим мамам                                    Мы «трудились», подготовили  за вкусные блины!                                                   Дорогим папам  красивые                                                                                                           галстуки к празднику!</vt:lpstr>
      <vt:lpstr>Развлечение  «Фестиваль профессий» </vt:lpstr>
      <vt:lpstr>Презентация PowerPoint</vt:lpstr>
      <vt:lpstr>Презентация PowerPoint</vt:lpstr>
      <vt:lpstr>Презентация PowerPoint</vt:lpstr>
      <vt:lpstr>  Спасибо  за 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«Очень интересные разные профессии»</dc:title>
  <dc:creator>Гл н</dc:creator>
  <cp:lastModifiedBy>Галина</cp:lastModifiedBy>
  <cp:revision>93</cp:revision>
  <cp:lastPrinted>2021-08-26T11:08:31Z</cp:lastPrinted>
  <dcterms:created xsi:type="dcterms:W3CDTF">2021-04-09T19:17:42Z</dcterms:created>
  <dcterms:modified xsi:type="dcterms:W3CDTF">2021-11-25T16:08:11Z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3132155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S9.1.2</vt:lpwstr>
  </property>
</Properties>
</file>