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4" r:id="rId5"/>
    <p:sldId id="267" r:id="rId6"/>
    <p:sldId id="275" r:id="rId7"/>
    <p:sldId id="277" r:id="rId8"/>
    <p:sldId id="290" r:id="rId9"/>
    <p:sldId id="291" r:id="rId10"/>
    <p:sldId id="300" r:id="rId11"/>
    <p:sldId id="303" r:id="rId12"/>
    <p:sldId id="301" r:id="rId13"/>
    <p:sldId id="312" r:id="rId14"/>
    <p:sldId id="314" r:id="rId15"/>
    <p:sldId id="313" r:id="rId16"/>
    <p:sldId id="329" r:id="rId17"/>
    <p:sldId id="333" r:id="rId18"/>
    <p:sldId id="339" r:id="rId19"/>
    <p:sldId id="346" r:id="rId20"/>
    <p:sldId id="347" r:id="rId21"/>
    <p:sldId id="349" r:id="rId22"/>
    <p:sldId id="352" r:id="rId23"/>
    <p:sldId id="351" r:id="rId24"/>
    <p:sldId id="360" r:id="rId25"/>
    <p:sldId id="366" r:id="rId26"/>
    <p:sldId id="365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9" d="100"/>
          <a:sy n="59" d="100"/>
        </p:scale>
        <p:origin x="-1038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0718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4292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896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327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6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9764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9723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4331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204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510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510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FFD77-6630-4BD3-BD43-AC07FB09A7FE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AD0A1AB0-3593-4DFB-A07D-BF968F48F26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4739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A3BD5A-0331-434C-844D-F9AB0C8169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5029" y="1023151"/>
            <a:ext cx="8941967" cy="2405849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«Романса прелестные звуки…»</a:t>
            </a:r>
            <a:br>
              <a:rPr lang="ru-RU" b="1" i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0B5B61B-5CB8-4870-B31A-3D69B3E1F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5577" y="3566666"/>
            <a:ext cx="9028590" cy="3291334"/>
          </a:xfrm>
        </p:spPr>
        <p:txBody>
          <a:bodyPr>
            <a:normAutofit fontScale="47500" lnSpcReduction="20000"/>
          </a:bodyPr>
          <a:lstStyle/>
          <a:p>
            <a:r>
              <a:rPr lang="ru-RU" sz="8000" b="1" i="1" dirty="0" smtClean="0">
                <a:solidFill>
                  <a:schemeClr val="accent3">
                    <a:lumMod val="50000"/>
                  </a:schemeClr>
                </a:solidFill>
              </a:rPr>
              <a:t> «</a:t>
            </a:r>
            <a:r>
              <a:rPr lang="ru-RU" sz="8000" b="1" i="1" dirty="0">
                <a:solidFill>
                  <a:schemeClr val="accent3">
                    <a:lumMod val="50000"/>
                  </a:schemeClr>
                </a:solidFill>
              </a:rPr>
              <a:t>Все – музыка и свет: нет счастья, нет измен…  мелодией одной звучит тоска и радость</a:t>
            </a:r>
            <a:r>
              <a:rPr lang="ru-RU" sz="8000" b="1" i="1" dirty="0" smtClean="0">
                <a:solidFill>
                  <a:schemeClr val="accent3">
                    <a:lumMod val="50000"/>
                  </a:schemeClr>
                </a:solidFill>
              </a:rPr>
              <a:t>…»      А.Блок</a:t>
            </a:r>
          </a:p>
          <a:p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03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0E9AA9-5F68-4007-AD47-AAE5DFC42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Михаил </a:t>
            </a:r>
            <a:r>
              <a:rPr lang="ru-RU" dirty="0" err="1"/>
              <a:t>иванович</a:t>
            </a:r>
            <a:r>
              <a:rPr lang="ru-RU" dirty="0"/>
              <a:t> глинка.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F1FE492-6BF7-426A-B742-7EF052736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0" y="2015732"/>
            <a:ext cx="6538324" cy="4118738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Великий русский композитор. Автор таких известных произведений как: опера «Руслан и Людмила», «Камаринская» симфония и «Вальс-фантазия», «Патетическое трио» и многих других. Родился 20 мая (1 июня) 1804 года в селе Новоспасском Смоленской губернии в отцовском имении.</a:t>
            </a:r>
          </a:p>
          <a:p>
            <a:r>
              <a:rPr lang="ru-RU" dirty="0"/>
              <a:t>Воспитанием мальчика занималась его бабушка, а родная мать была допущена к сыну только после смерти бабушки. Играть на фортепиано и скрипке М. Глинка стал уже в десятилетнем возрасте. С 1817 года он начал обучаться в Благородном пансионе при педагогическом институте Санкт-Петербурга.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 1822-1823 годах Глинка написал широко известные романсы и песни: «Не искушай меня без нужды» на слова Е. А. Баратынского, «Не пой, красавица, при мне» на слова А. С. Пушкина и другие. В эти же годы он познакомился с известными Василием Жуковским, Александром Грибоедовым и другими.</a:t>
            </a:r>
          </a:p>
          <a:p>
            <a:r>
              <a:rPr lang="ru-RU" dirty="0"/>
              <a:t>После путешествия на Кавказ отправляется в Италию, Германию. Под влиянием итальянских композиторов Беллини, </a:t>
            </a:r>
            <a:r>
              <a:rPr lang="ru-RU" dirty="0" err="1"/>
              <a:t>Доницети</a:t>
            </a:r>
            <a:r>
              <a:rPr lang="ru-RU" dirty="0"/>
              <a:t> Глинка меняет свой музыкальный стиль. Затем им велись работы над полифонией, композицией, инструментовкой.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A568AF0-BDAF-47FD-BB6D-9758899F7A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269" y="2015732"/>
            <a:ext cx="4135731" cy="309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43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B7ACFC-E6FC-46FD-9A9E-43E61EB02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создания М. глинка. «Я помню чудное мгновение»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BA1017-26CE-40EB-A40D-D4132683B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4037749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В вокальной лирике Михаила Ивановича Глинки важное место занимают романсы на слова Пушкина. Среди них «Я помню чудное мгновенье» - жемчужина русской вокальной лирики, в которой воедино слились гений поэта и композитора. Трёхчастная форма романса соответствует содержанию стихотворения, в котором отражены три важных момента душевной жизни героя: первая встреча, горечь разлуки с любимой и радость вновь наступившего свидания. Мелодия романса глубоко впечатляет своей плавностью и нежной грацией.</a:t>
            </a:r>
          </a:p>
          <a:p>
            <a:r>
              <a:rPr lang="ru-RU" dirty="0"/>
              <a:t>Романс относится к зрелому периоду творчества Глинки, поэтому мастерство композитора в нём так совершенно. Никогда ещё и никем до Пушкина и Глинки не была поднята на такую высоту красота человеческого чувства. У Глинки клавиши пели от прикосновения его маленькой ручки, и издаваемые ими звуки непрерывно лились один за другим, как будто их связывала симпатия. Он так искусно владел инструментом, что до тонкости мог выразить всё, что хотел, и мудрено встретить человека, который бы не понял того, что пели клавиши под ловкими пальчиками Глинки</a:t>
            </a:r>
          </a:p>
          <a:p>
            <a:r>
              <a:rPr lang="ru-RU" dirty="0"/>
              <a:t>В звуках импровизации слышались и народная мелодия, и свойственная только Глинке нежность, и игривая весёлость, и задумчивое чувство, и мы слушали её, боясь пошевелиться, а по окончании оставались долго в чудесном забытьи...»</a:t>
            </a:r>
          </a:p>
        </p:txBody>
      </p:sp>
    </p:spTree>
    <p:extLst>
      <p:ext uri="{BB962C8B-B14F-4D97-AF65-F5344CB8AC3E}">
        <p14:creationId xmlns:p14="http://schemas.microsoft.com/office/powerpoint/2010/main" val="225336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B73A2B-7394-45FF-9185-97315767E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3621" y="2287090"/>
            <a:ext cx="9603275" cy="230266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Михаил </a:t>
            </a:r>
            <a:r>
              <a:rPr lang="ru-RU" sz="4000" dirty="0" err="1"/>
              <a:t>иванович</a:t>
            </a:r>
            <a:r>
              <a:rPr lang="ru-RU" sz="4000" dirty="0"/>
              <a:t> глинка. </a:t>
            </a:r>
            <a:br>
              <a:rPr lang="ru-RU" sz="4000" dirty="0"/>
            </a:br>
            <a:r>
              <a:rPr lang="ru-RU" sz="4000" dirty="0"/>
              <a:t>«Я помню чудное мгновение»</a:t>
            </a:r>
          </a:p>
        </p:txBody>
      </p:sp>
    </p:spTree>
    <p:extLst>
      <p:ext uri="{BB962C8B-B14F-4D97-AF65-F5344CB8AC3E}">
        <p14:creationId xmlns:p14="http://schemas.microsoft.com/office/powerpoint/2010/main" val="64758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BC05B9-D52A-423D-B960-607381E51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/>
              <a:t>Даргомыжский Александр Сергеевич.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A88C52C-9AC3-4DB6-8466-C37B4D8216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317" y="1645207"/>
            <a:ext cx="2855651" cy="4131709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C857EA4-B0F6-4788-8608-4C0C93EFB722}"/>
              </a:ext>
            </a:extLst>
          </p:cNvPr>
          <p:cNvSpPr/>
          <p:nvPr/>
        </p:nvSpPr>
        <p:spPr>
          <a:xfrm>
            <a:off x="1451579" y="1853754"/>
            <a:ext cx="6096000" cy="37548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Родился 14 февраля 1813 г. в селе Троицком (ныне в Тульской области) в дворянской семье. Получил разностороннее домашнее образование. Решение молодого Даргомыжского посвятить себя музыке в значительной мере вызвано знакомством с М. И. Глинкой в 1835 г. Под влиянием Глинки он стал работать над первой оперой «Эсмеральда» (1847 г.) по роману В. Гюго «Собор Парижской Богоматери».</a:t>
            </a:r>
          </a:p>
          <a:p>
            <a:r>
              <a:rPr lang="ru-RU" sz="1400" dirty="0"/>
              <a:t>В 40-х гг. были также написаны романсы «Юноша и дева», «Ночной зефир», «Я вас любил» (на стихи А. С. Пушкина), «Мне грустно» (на стихи М. Ю. Лермонтова) и др.</a:t>
            </a:r>
          </a:p>
          <a:p>
            <a:r>
              <a:rPr lang="ru-RU" sz="1400" dirty="0"/>
              <a:t>Настоящий успех принесла Даргомыжскому созданная в 1855 г. опера «Русалка» на сюжет пушкинской поэмы, музыка которой отличается глубоким психологизмом.</a:t>
            </a:r>
          </a:p>
          <a:p>
            <a:r>
              <a:rPr lang="ru-RU" sz="1400" dirty="0"/>
              <a:t>В 1859 г. композитор был избран членом комитета Русского музыкального общества, а в 1867 г. стал председателем его петербургского отделения. Последние годы жизни Даргомыжский работал над оперой «Каменный гость» по одной из «маленьких трагедий» Пушкина. Он трудился с упоением, но так и не успел закончить сочинение.</a:t>
            </a:r>
          </a:p>
        </p:txBody>
      </p:sp>
    </p:spTree>
    <p:extLst>
      <p:ext uri="{BB962C8B-B14F-4D97-AF65-F5344CB8AC3E}">
        <p14:creationId xmlns:p14="http://schemas.microsoft.com/office/powerpoint/2010/main" val="328004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87226D-5F08-46EF-9D53-189485A25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создания А. Даргомыжский «Ночной Зефир»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6D5EDB71-4D25-42CF-BB9C-9CBD91823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Романс “Ночной зефир струит эфир” (на слова Пушкина) есть и у Глинки, и у Даргомыжского. У Глинки форма АВАВА, а у Даргомыжского - рондо с контрастными эпизодами.</a:t>
            </a:r>
          </a:p>
          <a:p>
            <a:r>
              <a:rPr lang="ru-RU" dirty="0"/>
              <a:t>“Ночной зефир” - это один из лучших романсов Даргомыжского. В этом романсе заключены индивидуальные различия в подходе обоих композиторов к одному и тому же тексту. У Глинки обобщенное отражение текста, объективное, форма 3-х-5-ти частная (АВАВА). Даргомыжский подходит к стихам более конкретно и делает из романса сцену. Получается форма рондо. </a:t>
            </a:r>
          </a:p>
          <a:p>
            <a:r>
              <a:rPr lang="ru-RU" dirty="0"/>
              <a:t>1-й эпизод. Резкий контраст. C-</a:t>
            </a:r>
            <a:r>
              <a:rPr lang="ru-RU" dirty="0" err="1"/>
              <a:t>dur</a:t>
            </a:r>
            <a:r>
              <a:rPr lang="ru-RU" dirty="0"/>
              <a:t>. Сценка. “Вот взошла луна золотая”. Серенада. В фортепианной партии изображается перебор гитарных струн. Даргомыжский конкретизирует картину.</a:t>
            </a:r>
          </a:p>
          <a:p>
            <a:r>
              <a:rPr lang="ru-RU" dirty="0"/>
              <a:t>2-й эпизод. Опять контраст. Серенада кавалера перед дамой. “Сбрось мантилью, ангел милый”. Смена темпа. Тоже есть переборы струн.</a:t>
            </a:r>
          </a:p>
          <a:p>
            <a:r>
              <a:rPr lang="ru-RU" dirty="0"/>
              <a:t>Рефрен - “Ночной зефир струит эфир”.</a:t>
            </a:r>
          </a:p>
        </p:txBody>
      </p:sp>
    </p:spTree>
    <p:extLst>
      <p:ext uri="{BB962C8B-B14F-4D97-AF65-F5344CB8AC3E}">
        <p14:creationId xmlns:p14="http://schemas.microsoft.com/office/powerpoint/2010/main" val="207632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7A3C2D-4E88-4C41-87FF-F306FDD70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846" y="2189435"/>
            <a:ext cx="9603275" cy="2968491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Александр </a:t>
            </a:r>
            <a:r>
              <a:rPr lang="ru-RU" sz="4000" dirty="0"/>
              <a:t>Сергеевич Даргомыжский. </a:t>
            </a:r>
            <a:br>
              <a:rPr lang="ru-RU" sz="4000" dirty="0"/>
            </a:br>
            <a:r>
              <a:rPr lang="ru-RU" sz="4000" dirty="0"/>
              <a:t>«Ночной Зефир»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3" name="Dargomyzhskij_-_Nochnoj_zefir_(iPle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676057" y="48591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4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62E164-399E-47B2-8740-F09E260AD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Бородин Александр Порфирьевич.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2FBF3BD-9BD2-4D6F-9EE1-3ED580303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89" y="1853753"/>
            <a:ext cx="2804765" cy="419972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0254EA3-69F5-4A3C-B7B1-C0B0B3194605}"/>
              </a:ext>
            </a:extLst>
          </p:cNvPr>
          <p:cNvSpPr txBox="1"/>
          <p:nvPr/>
        </p:nvSpPr>
        <p:spPr>
          <a:xfrm>
            <a:off x="1571348" y="2112885"/>
            <a:ext cx="656059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r>
              <a:rPr lang="ru-RU" sz="1400" dirty="0"/>
              <a:t>А.П. Бородин был внебрачным сыном 62-летнего грузинского князя Л. С. </a:t>
            </a:r>
            <a:r>
              <a:rPr lang="ru-RU" sz="1400" dirty="0" err="1"/>
              <a:t>Геневанишвили</a:t>
            </a:r>
            <a:r>
              <a:rPr lang="ru-RU" sz="1400" dirty="0"/>
              <a:t> и А.К. Антоновой. Родился он 31.10.(12.11) 1833 года. Его записали как сына крепостных слуг князя – супругов Порфирия Ионовича и Татьяны Григорьевны Бородиных. Таким образом, восемь лет мальчик числился в доме отца как крепостной. Но перед смертью (1840) князь выдал на сына вольную, купил ему и его матери Авдотье Константиновне Антоновой четырехэтажный дом, предварительно выдав ее замуж за военврача </a:t>
            </a:r>
            <a:r>
              <a:rPr lang="ru-RU" sz="1400" dirty="0" err="1"/>
              <a:t>Клейнеке</a:t>
            </a:r>
            <a:r>
              <a:rPr lang="ru-RU" sz="1400" dirty="0"/>
              <a:t>.</a:t>
            </a:r>
          </a:p>
          <a:p>
            <a:r>
              <a:rPr lang="ru-RU" sz="1400" dirty="0"/>
              <a:t>      Мальчика, во избежание ненужных слухов, представляли племянником Авдотьи Константиновны. Поскольку происхождение не позволяло Александру учиться в гимназии, он обучался дома всем предметам гимназического курса, кроме того, немецкому и французскому языкам, получив прекрасное домашнее образование. Уже в раннем детстве у Александра обнаружились музыкальные способности: в девятилетнем возрасте он сочинил свою первую композицию – польку «</a:t>
            </a:r>
            <a:r>
              <a:rPr lang="ru-RU" sz="1400" dirty="0" err="1"/>
              <a:t>Helen</a:t>
            </a:r>
            <a:r>
              <a:rPr lang="ru-RU" sz="1400" dirty="0"/>
              <a:t>». Овладел несколькими музыкальными инструментами: флейтой, фортепиано, виолончелью. В тринадцать лет он уже написал концерт для флейты и фортепиано</a:t>
            </a:r>
          </a:p>
        </p:txBody>
      </p:sp>
    </p:spTree>
    <p:extLst>
      <p:ext uri="{BB962C8B-B14F-4D97-AF65-F5344CB8AC3E}">
        <p14:creationId xmlns:p14="http://schemas.microsoft.com/office/powerpoint/2010/main" val="419021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884E56-E9CC-4955-82F6-C5FEA3CA3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090" y="2189437"/>
            <a:ext cx="9603275" cy="2480218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Бородин Александр Порфирьевич</a:t>
            </a:r>
            <a:br>
              <a:rPr lang="ru-RU" sz="4000" dirty="0"/>
            </a:br>
            <a:r>
              <a:rPr lang="ru-RU" sz="4000" dirty="0"/>
              <a:t>«для берегов отчизны </a:t>
            </a:r>
            <a:r>
              <a:rPr lang="ru-RU" sz="4000" dirty="0" err="1"/>
              <a:t>дальной</a:t>
            </a:r>
            <a:r>
              <a:rPr lang="ru-RU" sz="4000" dirty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Borodin_-_dlya_beregov_otchizny_dalnoj_(iPle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989060" y="51154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93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9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12F2B2-005A-45BF-BF9F-321A0A2E6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Мусоргский Модест Петрович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A506B7-41F0-4DAC-92C3-C81EFF1CD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7701299" cy="4037749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Родился 21 марта 1839 г. в селе Кареве </a:t>
            </a:r>
            <a:r>
              <a:rPr lang="ru-RU" dirty="0" err="1"/>
              <a:t>Торопецкого</a:t>
            </a:r>
            <a:r>
              <a:rPr lang="ru-RU" dirty="0"/>
              <a:t> уезда Псковской губернии (ныне в Тверской области) в дворянской семье. В детстве занимался музыкой под руководством матери. Образование получил в Петропавловской школе в Петербурге (1851 г.), подготовительном пансионе Комарова (1852 г.) и Школе гвардейских подпрапорщиков и кавалерийских юнкеров (1856 г.)</a:t>
            </a:r>
          </a:p>
          <a:p>
            <a:r>
              <a:rPr lang="ru-RU" dirty="0"/>
              <a:t>В 1856 г. начал службу в лейб-гвардии Преображенском полку. Одновременно брал уроки фортепианной игры у пианиста А. А. </a:t>
            </a:r>
            <a:r>
              <a:rPr lang="ru-RU" dirty="0" err="1"/>
              <a:t>Герке</a:t>
            </a:r>
            <a:r>
              <a:rPr lang="ru-RU" dirty="0"/>
              <a:t>. Тогда же познакомился с А С. Даргомыжским и М. А. Балакиревым, с помощью которого изучил теорию музыки и композиции. Вскоре Мусоргский стал постоянным участником собраний музыкальной группы «Могучая кучка». В 1858 г. он вышел в отставку в чине прапорщика, чтобы уже всецело посвятить себя музыке. В 1867 г. написана симфоническая картина «Ночь на Лысой горе». К 1868 г. Мусоргский создал романсы на стихи Н. А. Некрасова и А. Н. Островского, а также на собственные тексты. По совету литературоведа В. В. Никольского композитор приступил к работе над оперой на сюжет поэмы А. С. Пушкина «Борис Годунов» по собственному либретто. В 1876 г. Мусоргский задумал новую лирико-комедийную оперу «</a:t>
            </a:r>
            <a:r>
              <a:rPr lang="ru-RU" dirty="0" err="1"/>
              <a:t>Сорочинская</a:t>
            </a:r>
            <a:r>
              <a:rPr lang="ru-RU" dirty="0"/>
              <a:t> ярмарка» на сюжет повести Н. В. Гоголя. Над ней он работал до конца жизни, но закончить её так и не успел (опера закончена Ц. А. Кюи). В 1879 г. тяжёлое материальное положение заставило Мусоргского вновь поступить на службу в ревизионную комиссию Государственного контроля, где он прослужил до самой смерти.</a:t>
            </a:r>
          </a:p>
          <a:p>
            <a:r>
              <a:rPr lang="ru-RU" dirty="0"/>
              <a:t>Умер 28 марта 1881 г. в Петербурге, находясь в полной нищете.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C341C6B-7245-4444-BBC0-136D1E4B7B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446" y="2015732"/>
            <a:ext cx="2760877" cy="352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7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FE81D3-6FF5-4D7D-9421-2700D9857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0457" y="2180558"/>
            <a:ext cx="9603275" cy="268440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Мусоргский Модест Петрович.</a:t>
            </a:r>
            <a:br>
              <a:rPr lang="ru-RU" sz="4000" dirty="0"/>
            </a:br>
            <a:r>
              <a:rPr lang="ru-RU" sz="4000" dirty="0"/>
              <a:t>«Блоха»</a:t>
            </a:r>
          </a:p>
        </p:txBody>
      </p:sp>
    </p:spTree>
    <p:extLst>
      <p:ext uri="{BB962C8B-B14F-4D97-AF65-F5344CB8AC3E}">
        <p14:creationId xmlns:p14="http://schemas.microsoft.com/office/powerpoint/2010/main" val="31299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B3A505-B222-4973-A1DC-B872871D9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3832" y="673890"/>
            <a:ext cx="9603275" cy="1049235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История жанра Романса.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D4893B4-49D7-4A0F-9C42-98C0892E8D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1" y="1853754"/>
            <a:ext cx="2939554" cy="375199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4324410-3D4A-4509-B800-4A8189EF8B54}"/>
              </a:ext>
            </a:extLst>
          </p:cNvPr>
          <p:cNvSpPr txBox="1"/>
          <p:nvPr/>
        </p:nvSpPr>
        <p:spPr>
          <a:xfrm>
            <a:off x="287383" y="3753760"/>
            <a:ext cx="77332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Эти факты не маловажны, потому что РОМАНС – испанское слово, в переводе значащее «на испанском».</a:t>
            </a:r>
          </a:p>
          <a:p>
            <a:endParaRPr lang="ru-RU" sz="2000" dirty="0"/>
          </a:p>
          <a:p>
            <a:r>
              <a:rPr lang="ru-RU" sz="2000" dirty="0"/>
              <a:t>Позже, романсом стали называть небольшое вокальное произведение для 1-го или 2-х голосов на слова какого-нибудь стихотворения с инструментальным аккомпанементом.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5943" y="1882953"/>
            <a:ext cx="78899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Жанр «Романс» напрямую возник благодаря литературе, так как в средневековой западноевропейской литературе и в подражательной поэзии позднейших поэтов, романсом называли лирическое любовное стихотворение песенного народного склада. А в испанской литературе, романсом называли старинное стихотворение с историческим или эпическим сюжетом.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60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32E1CC-92D0-4C8B-9599-4D70509DE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5334166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1200" dirty="0"/>
              <a:t>Жил-был король, когда-то при нём блоха жила.</a:t>
            </a:r>
            <a:br>
              <a:rPr lang="ru-RU" sz="1200" dirty="0"/>
            </a:br>
            <a:r>
              <a:rPr lang="ru-RU" sz="1200" dirty="0"/>
              <a:t>Блоха, блоха.</a:t>
            </a:r>
            <a:br>
              <a:rPr lang="ru-RU" sz="1200" dirty="0"/>
            </a:br>
            <a:r>
              <a:rPr lang="ru-RU" sz="1200" dirty="0"/>
              <a:t>Милей родного брата она ему была.</a:t>
            </a:r>
            <a:br>
              <a:rPr lang="ru-RU" sz="1200" dirty="0"/>
            </a:br>
            <a:r>
              <a:rPr lang="ru-RU" sz="1200" dirty="0"/>
              <a:t>Ха-ха-ха-ха-ха блоха.</a:t>
            </a:r>
            <a:br>
              <a:rPr lang="ru-RU" sz="1200" dirty="0"/>
            </a:br>
            <a:r>
              <a:rPr lang="ru-RU" sz="1200" dirty="0"/>
              <a:t>Ха-ха-ха-ха-ха блоха.</a:t>
            </a:r>
            <a:br>
              <a:rPr lang="ru-RU" sz="1200" dirty="0"/>
            </a:br>
            <a:r>
              <a:rPr lang="ru-RU" sz="1200" dirty="0"/>
              <a:t>Ха-ха-ха-ха-ха блоха.</a:t>
            </a:r>
            <a:br>
              <a:rPr lang="ru-RU" sz="1200" dirty="0"/>
            </a:br>
            <a:r>
              <a:rPr lang="ru-RU" sz="1200" dirty="0"/>
              <a:t> </a:t>
            </a:r>
            <a:br>
              <a:rPr lang="ru-RU" sz="1200" dirty="0"/>
            </a:br>
            <a:r>
              <a:rPr lang="ru-RU" sz="1200" dirty="0"/>
              <a:t>Зовёт король портного: "Послушай ты, чурбан,</a:t>
            </a:r>
            <a:br>
              <a:rPr lang="ru-RU" sz="1200" dirty="0"/>
            </a:br>
            <a:r>
              <a:rPr lang="ru-RU" sz="1200" dirty="0"/>
              <a:t>Для друга дорогого сшей бархатный кафтан".</a:t>
            </a:r>
            <a:br>
              <a:rPr lang="ru-RU" sz="1200" dirty="0"/>
            </a:br>
            <a:r>
              <a:rPr lang="ru-RU" sz="1200" dirty="0"/>
              <a:t>Блохе, да </a:t>
            </a:r>
            <a:r>
              <a:rPr lang="ru-RU" sz="1200" dirty="0" err="1"/>
              <a:t>да</a:t>
            </a:r>
            <a:r>
              <a:rPr lang="ru-RU" sz="1200" dirty="0"/>
              <a:t> хе-хе-хе-хе-хе блохе.</a:t>
            </a:r>
            <a:br>
              <a:rPr lang="ru-RU" sz="1200" dirty="0"/>
            </a:br>
            <a:r>
              <a:rPr lang="ru-RU" sz="1200" dirty="0"/>
              <a:t>Хе-хе-хе-хе-хе кафтан,</a:t>
            </a:r>
            <a:br>
              <a:rPr lang="ru-RU" sz="1200" dirty="0"/>
            </a:br>
            <a:r>
              <a:rPr lang="ru-RU" sz="1200" dirty="0"/>
              <a:t>Ха-ха-ха-ха-ха-ха,</a:t>
            </a:r>
            <a:br>
              <a:rPr lang="ru-RU" sz="1200" dirty="0"/>
            </a:br>
            <a:r>
              <a:rPr lang="ru-RU" sz="1200" dirty="0"/>
              <a:t>Ха-ха-ха блохе кафтан.</a:t>
            </a:r>
            <a:br>
              <a:rPr lang="ru-RU" sz="1200" dirty="0"/>
            </a:br>
            <a:r>
              <a:rPr lang="ru-RU" sz="1200" dirty="0"/>
              <a:t> </a:t>
            </a:r>
            <a:br>
              <a:rPr lang="ru-RU" sz="1200" dirty="0"/>
            </a:br>
            <a:r>
              <a:rPr lang="ru-RU" sz="1200" dirty="0"/>
              <a:t>Чтоб жарко и парко блоха моя жила,</a:t>
            </a:r>
            <a:br>
              <a:rPr lang="ru-RU" sz="1200" dirty="0"/>
            </a:br>
            <a:r>
              <a:rPr lang="ru-RU" sz="1200" dirty="0"/>
              <a:t>И полная свобода ей при дворе дана.</a:t>
            </a:r>
            <a:br>
              <a:rPr lang="ru-RU" sz="1200" dirty="0"/>
            </a:br>
            <a:r>
              <a:rPr lang="ru-RU" sz="1200" dirty="0"/>
              <a:t>При дворе хе-хе-хе-хе-хе блохе ха-ха-ха,</a:t>
            </a:r>
            <a:br>
              <a:rPr lang="ru-RU" sz="1200" dirty="0"/>
            </a:br>
            <a:r>
              <a:rPr lang="ru-RU" sz="1200" dirty="0"/>
              <a:t>Ха-ха-ха-ха-ха-ха блохе.</a:t>
            </a:r>
            <a:br>
              <a:rPr lang="ru-RU" sz="1200" dirty="0"/>
            </a:br>
            <a:r>
              <a:rPr lang="ru-RU" sz="1200" dirty="0"/>
              <a:t> </a:t>
            </a:r>
            <a:br>
              <a:rPr lang="ru-RU" sz="1200" dirty="0"/>
            </a:br>
            <a:r>
              <a:rPr lang="ru-RU" sz="1200" dirty="0"/>
              <a:t>Король ей сан министра и с ним звезду даёт,</a:t>
            </a:r>
            <a:br>
              <a:rPr lang="ru-RU" sz="1200" dirty="0"/>
            </a:br>
            <a:r>
              <a:rPr lang="ru-RU" sz="1200" dirty="0"/>
              <a:t>И с нею и другие пошли все блохи в ход а-ха.</a:t>
            </a:r>
            <a:br>
              <a:rPr lang="ru-RU" sz="1200" dirty="0"/>
            </a:br>
            <a:r>
              <a:rPr lang="ru-RU" sz="1200" dirty="0"/>
              <a:t>И самой Королеве и фрейлинам </a:t>
            </a:r>
            <a:r>
              <a:rPr lang="ru-RU" sz="1200" dirty="0" err="1"/>
              <a:t>ея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От блох не стало мочи, не стало и житья ха-ха.</a:t>
            </a:r>
            <a:br>
              <a:rPr lang="ru-RU" sz="1200" dirty="0"/>
            </a:br>
            <a:r>
              <a:rPr lang="ru-RU" sz="1200" dirty="0"/>
              <a:t> </a:t>
            </a:r>
            <a:br>
              <a:rPr lang="ru-RU" sz="1200" dirty="0"/>
            </a:br>
            <a:r>
              <a:rPr lang="ru-RU" sz="1200" dirty="0"/>
              <a:t>И тронуть-то боятся не то чтобы их бить,</a:t>
            </a:r>
            <a:br>
              <a:rPr lang="ru-RU" sz="1200" dirty="0"/>
            </a:br>
            <a:r>
              <a:rPr lang="ru-RU" sz="1200" dirty="0"/>
              <a:t>А мы, кто стал кусаться, тотчас давай душить.</a:t>
            </a:r>
            <a:br>
              <a:rPr lang="ru-RU" sz="1200" dirty="0"/>
            </a:br>
            <a:r>
              <a:rPr lang="ru-RU" sz="1200" dirty="0"/>
              <a:t>Ха-ха-ха-ха-ха ха-ха-ха,</a:t>
            </a:r>
            <a:br>
              <a:rPr lang="ru-RU" sz="1200" dirty="0"/>
            </a:br>
            <a:r>
              <a:rPr lang="ru-RU" sz="1200" dirty="0"/>
              <a:t>Ха-ха-ха-ха-ха ха-ха-ха-ха,</a:t>
            </a:r>
            <a:br>
              <a:rPr lang="ru-RU" sz="1200" dirty="0"/>
            </a:br>
            <a:r>
              <a:rPr lang="ru-RU" sz="1200" dirty="0"/>
              <a:t>А а-ха-ха ха-ха.</a:t>
            </a:r>
            <a:br>
              <a:rPr lang="ru-RU" sz="1200" dirty="0"/>
            </a:b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9BA8053-B708-428A-8DA8-8D77E7D798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514" y="798513"/>
            <a:ext cx="4965397" cy="4659312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0481073-30FA-4025-B714-6DA33C228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 flipH="1" flipV="1">
            <a:off x="1331650" y="5453672"/>
            <a:ext cx="11302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69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95FAA9-87B1-48FF-AFE3-893531B8A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Петр Ильич Чайковский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28C5BF2-2DB1-4F74-A3B3-B7DDA820B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0" y="2015732"/>
            <a:ext cx="7621400" cy="4037749"/>
          </a:xfrm>
        </p:spPr>
        <p:txBody>
          <a:bodyPr>
            <a:normAutofit fontScale="25000" lnSpcReduction="20000"/>
          </a:bodyPr>
          <a:lstStyle/>
          <a:p>
            <a:r>
              <a:rPr lang="ru-RU" sz="3400" dirty="0"/>
              <a:t>Петр Ильич Чайковский (1840-1893) – знаменитый русский композитор, дирижер. Один из величайших композиторов мира, автор более 80 музыкальных произведений. родился Петр Ильич Чайковский 25 апреля (7 мая) 1840 года в городе Воткинск в многодетной семье инженера. В доме Чайковского часто звучала музыка. Его родители увлекались игрой на фортепиано, органе.</a:t>
            </a:r>
          </a:p>
          <a:p>
            <a:r>
              <a:rPr lang="ru-RU" sz="3400" dirty="0"/>
              <a:t>В биографии Чайковского важно отметить, что уже в возрасте пяти лет он уже умел играть на фортепиано, еще через три года превосходно играл по нотам. В 1849 году семья Чайковских переехала в Алапаевск, а затем в Санкт-Петербург. В свободное время часто посещал оперный театр, особенно сильное впечатление на него оказали постановки опер Моцарта и Глинки.</a:t>
            </a:r>
          </a:p>
          <a:p>
            <a:r>
              <a:rPr lang="ru-RU" sz="3400" dirty="0"/>
              <a:t>Проявив склонность к сочинению музыки, Чайковский становится студентом консерватории Петербурга. Дальнейшие занятия в жизни Петра Ильича у великолепных преподавателей Н. Зарембы, А. Рубинштейна во многом помогли формированию музыкальной личности. После окончания консерватории композитор Чайковский был приглашен Николаем Рубинштейном (братом преподавателя) в Московскую консерваторию на должность профессора. Многие концерты Чайковского были написаны во время работы в консерватории. Опера «Ундина»(1869) не была поставлена, автор уничтожил ее. Лишь небольшая часть ее позже была представлена как балет Чайковского «Лебединое озеро».</a:t>
            </a:r>
          </a:p>
          <a:p>
            <a:r>
              <a:rPr lang="ru-RU" sz="3400" dirty="0"/>
              <a:t>Умер Чайковский в Петербурге 25 октября (6 ноября) 1893 от холеры. Его похоронили в Александро-Невской лавре в Санкт-Петербурге.</a:t>
            </a:r>
          </a:p>
          <a:p>
            <a:r>
              <a:rPr lang="ru-RU" sz="3400" dirty="0"/>
              <a:t>Именем великого композитора названы улицы, консерватории в Москве и Киеве, а также прочие музыкальные учреждения (институты, колледжи, училища школы) во многих городах бывшего СССР. В его честь установлены памятники, его именем назван театр и концертный зал, симфонический оркестр и международный музыкальный конкурс.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16F8521-3395-4861-8ECA-8147A1D462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373" y="2015732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3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D54286-AD5F-4613-B9BF-BC8C27CA2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создания П. Чайковский.</a:t>
            </a:r>
            <a:br>
              <a:rPr lang="ru-RU" dirty="0"/>
            </a:br>
            <a:r>
              <a:rPr lang="ru-RU" dirty="0"/>
              <a:t>«Средь шумного бала»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4BF1C04-A3B1-4D5E-B049-ADB694F1A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3941185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Для передачи поэтического образа этих стихов П. Чайковский выбрал жанр вальса. Кроме того, композитор напрочь ушел от «шумного бала» оставив его лишь в начале — всё в музыке сосредоточено на интимных чувствах, где нет места ничему шумному, всеобще веселому: в его музыке все лирично, тонко и задушевно, там — лишь двое, и больше никто не нужен. П. Чайковский, как часто бывало, внес собственные небольшие изменения в текст, продиктованные законами музыкальной формы и музыкальным течением фразы: он повторил слово «грустно», изменил пунктуацию — у Толстого: «Люблю ли тебя — я не знаю», у Чайковского: «Люблю ли тебя, я не знаю». Эти мелкие исправления уводят внутрь чувств — от всех и всего окружающего, создают атмосферу первых нежных прикосновений в мире, где существуют лишь двое влюбленных. Эта любовь еще робка, ее может вспугнуть и уничтожить любой чужой взгляд, любое брошенное слово. Уже первая фраза романса как бы с трудом договаривается до конца: «Средь шумного бала (пауза), случайно (пауза), в тревоге мирской суеты тебя я увидел». И первая неопределенность («люблю ли тебя, я не знаю») выражена несколько приглушенным звучанием: </a:t>
            </a:r>
            <a:r>
              <a:rPr lang="ru-RU" dirty="0" err="1"/>
              <a:t>moderato</a:t>
            </a:r>
            <a:r>
              <a:rPr lang="ru-RU" dirty="0"/>
              <a:t>. Это самое начало большой любви, когда чувства еще не определены в строгие формы их названий, но они уже проступили — пока еще в грезах, воспоминаниях, в душевных порывах.</a:t>
            </a:r>
          </a:p>
        </p:txBody>
      </p:sp>
    </p:spTree>
    <p:extLst>
      <p:ext uri="{BB962C8B-B14F-4D97-AF65-F5344CB8AC3E}">
        <p14:creationId xmlns:p14="http://schemas.microsoft.com/office/powerpoint/2010/main" val="198963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5C3074AF-9C81-4AB9-B6EF-505CC1DAA06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740" y="537996"/>
            <a:ext cx="3422650" cy="4899025"/>
          </a:xfr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23A2D440-74CA-440A-8F6F-18944B6FDE65}"/>
              </a:ext>
            </a:extLst>
          </p:cNvPr>
          <p:cNvSpPr txBox="1">
            <a:spLocks/>
          </p:cNvSpPr>
          <p:nvPr/>
        </p:nvSpPr>
        <p:spPr>
          <a:xfrm>
            <a:off x="234092" y="1102310"/>
            <a:ext cx="7289655" cy="26666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Петр Ильич Чайковский.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«Средь шумного бала»</a:t>
            </a:r>
            <a:endParaRPr kumimoji="0" lang="ru-RU" sz="4000" b="0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2670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2BF001-C481-401F-B729-D95D88F50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Сергей Васильевич Рахманинов.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71D1A44-ACFA-43AC-BFCC-70CAAD3C5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853754"/>
            <a:ext cx="6834005" cy="4199727"/>
          </a:xfrm>
        </p:spPr>
        <p:txBody>
          <a:bodyPr>
            <a:normAutofit fontScale="92500" lnSpcReduction="20000"/>
          </a:bodyPr>
          <a:lstStyle/>
          <a:p>
            <a:r>
              <a:rPr lang="ru-RU" sz="1400" dirty="0"/>
              <a:t>Сергей Васильевич Рахманинов родился 20 марта (1 апреля) 1873 года в имении Онег (по другим данным – в имении Семеново) Новгородской губернии в дворянской семье. Будущий композитор с ранних лет увлекался музыкой, уже в 5 лет играл на фортепьяно под руководством А. </a:t>
            </a:r>
            <a:r>
              <a:rPr lang="ru-RU" sz="1400" dirty="0" err="1"/>
              <a:t>Орнатской</a:t>
            </a:r>
            <a:r>
              <a:rPr lang="ru-RU" sz="1400" dirty="0"/>
              <a:t>.</a:t>
            </a:r>
          </a:p>
          <a:p>
            <a:r>
              <a:rPr lang="ru-RU" sz="1400" dirty="0"/>
              <a:t>В 1882 году девятилетний Рахманинов поступает в Петербургскую консерваторию. С 1885 года обучается сначала на младшем (в классе Н. Зверева), а затем на старшем отделении Московской консерватории у А. </a:t>
            </a:r>
            <a:r>
              <a:rPr lang="ru-RU" sz="1400" dirty="0" err="1"/>
              <a:t>Зилоти</a:t>
            </a:r>
            <a:r>
              <a:rPr lang="ru-RU" sz="1400" dirty="0"/>
              <a:t>, С. Танеева, А. Аренского. После окончания консерватории, Рахманинов занимался преподавательской деятельностью. В 1897 году дирижировал в Московской русской частной опере, где познакомился с Фёдором Шаляпиным.</a:t>
            </a:r>
          </a:p>
          <a:p>
            <a:r>
              <a:rPr lang="ru-RU" sz="1400" dirty="0"/>
              <a:t>Еще с учебы в консерватории Сергей Васильевич приобрел известность как талантливый музыкант, однако его популярность была прервана после неудачной премьеры 1-й симфонии. Острая критика Цезаря Кюи, Н. Римского-Корсакова стала причиной глубокой депрессии, Рахманинова, биография которого до этого не знала творческих кризисов. Почти три года композитор практически ничего не создавал. В 1901 году Рахманинов завершил свой 2-й фортепианный концерт. С 1904 года работал дирижером в Большом театре. С 1906 года Сергей Васильевич путешествует по миру, посещает Италию, Германию, Америку, Канаду. В 1909 году создает 3-й фортепианный концерт.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6D8355D-8A9D-41E2-B8A0-FABF13DFFB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584" y="2015731"/>
            <a:ext cx="2857500" cy="321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366466-BDC8-429F-8C1B-99C3C00E4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создания с. Рахманинов </a:t>
            </a:r>
            <a:br>
              <a:rPr lang="ru-RU" dirty="0"/>
            </a:br>
            <a:r>
              <a:rPr lang="ru-RU" dirty="0"/>
              <a:t>«Весенние воды».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B606C9-DAF5-47BA-9FDC-789B9A62B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Одним из самых лучших романсов Рахманинова на  слова Ф. Тютчева является "Весенние воды", полный будоражащей силы пробуждения природы, молодости, радости и оптимизма. Вокальная партия, изложенная в </a:t>
            </a:r>
            <a:r>
              <a:rPr lang="ru-RU" dirty="0" smtClean="0"/>
              <a:t>двухдольном </a:t>
            </a:r>
            <a:r>
              <a:rPr lang="ru-RU" dirty="0"/>
              <a:t>ритме, преимущественно в высоком диапазоне, имеет </a:t>
            </a:r>
            <a:r>
              <a:rPr lang="ru-RU" dirty="0" err="1"/>
              <a:t>провозгласительно-возвестительный</a:t>
            </a:r>
            <a:r>
              <a:rPr lang="ru-RU" dirty="0"/>
              <a:t> характер. Сочетание её с </a:t>
            </a:r>
            <a:r>
              <a:rPr lang="ru-RU" dirty="0" err="1"/>
              <a:t>бурляще</a:t>
            </a:r>
            <a:r>
              <a:rPr lang="ru-RU" dirty="0"/>
              <a:t>-восходящим движением заполненных шестнадцатыми триолей в аккомпанементе создают зримое впечатление кипящего половодья, неудержимого водного потока, симфонии природного весеннего пробуждения.</a:t>
            </a:r>
          </a:p>
        </p:txBody>
      </p:sp>
    </p:spTree>
    <p:extLst>
      <p:ext uri="{BB962C8B-B14F-4D97-AF65-F5344CB8AC3E}">
        <p14:creationId xmlns:p14="http://schemas.microsoft.com/office/powerpoint/2010/main" val="410019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2CFFD77E-7E9F-43C5-BD2E-D19C57C2ED6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662" y="615867"/>
            <a:ext cx="3833812" cy="4116387"/>
          </a:xfr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314A79A1-8317-40AC-8243-41B7A9CC9468}"/>
              </a:ext>
            </a:extLst>
          </p:cNvPr>
          <p:cNvSpPr txBox="1">
            <a:spLocks/>
          </p:cNvSpPr>
          <p:nvPr/>
        </p:nvSpPr>
        <p:spPr>
          <a:xfrm>
            <a:off x="550275" y="1513492"/>
            <a:ext cx="6492210" cy="216424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Сергей Васильевич Рахманинов.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«Весенние воды»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2632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647208-7F3E-437D-B0B6-76CAA93B2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603" y="433214"/>
            <a:ext cx="9611513" cy="949927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романс принято относить к КАМЕРНОЙ вокальной музыке.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AAED9ABD-D7A8-43FB-BFEB-183FB3CC13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225" y="2010837"/>
            <a:ext cx="5195617" cy="324726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4C80835-2994-4DF3-86D1-DA72E1395A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0446" y="1449134"/>
            <a:ext cx="6004729" cy="2443597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Камерная музыка - </a:t>
            </a:r>
            <a:r>
              <a:rPr lang="ru-RU" sz="1800" dirty="0" err="1" smtClean="0"/>
              <a:t>музыка</a:t>
            </a:r>
            <a:r>
              <a:rPr lang="ru-RU" sz="1800" dirty="0" smtClean="0"/>
              <a:t>, предназначенная для небольшого количества слушателей и исполнителей (от латинского </a:t>
            </a:r>
            <a:r>
              <a:rPr lang="ru-RU" sz="1800" dirty="0" err="1" smtClean="0"/>
              <a:t>camera</a:t>
            </a:r>
            <a:r>
              <a:rPr lang="ru-RU" sz="1800" dirty="0" smtClean="0"/>
              <a:t> – комната).</a:t>
            </a:r>
          </a:p>
          <a:p>
            <a:endParaRPr lang="ru-RU" sz="1800" dirty="0" smtClean="0"/>
          </a:p>
          <a:p>
            <a:r>
              <a:rPr lang="ru-RU" sz="1800" dirty="0" smtClean="0"/>
              <a:t>Потому что РОМАНС, как откровение героя, которое не «кричат на весь мир», а делятся в доверительной беседе с близкими людьми.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2069" y="379800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Жанровые разновидности романса — баллада, элегия, баркарола, романс в танцевальных ритмах и др. Романсное стихотворение лишено твёрдых жанровых признаков — обычно это небольшое лирическое произведение, строфическое, рифмованное, со стихами средней длины, с напевным типом интонирования.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94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309B64-C4CB-4937-8F88-D38D23A4D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3830" y="399570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Александр Александрович Алябьев.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B16B129-B578-465B-8E39-06D0FA1180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333" y="1822375"/>
            <a:ext cx="3270463" cy="424994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D99883-2141-4365-B7F1-1C1D582A7F8B}"/>
              </a:ext>
            </a:extLst>
          </p:cNvPr>
          <p:cNvSpPr txBox="1"/>
          <p:nvPr/>
        </p:nvSpPr>
        <p:spPr>
          <a:xfrm>
            <a:off x="1518082" y="2077375"/>
            <a:ext cx="63475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Родился 4 августа 1787 г. в Тобольске. Происходил из старинного дворянского рода. Получил домашнее образование, затем окончил Московский университет. Служил по горному ведомству. Добровольцем участвовал в Отечественной войне 1812 г., дойдя до Парижа.</a:t>
            </a:r>
          </a:p>
          <a:p>
            <a:r>
              <a:rPr lang="ru-RU" dirty="0"/>
              <a:t>В 1823 г. вышел в отставку подполковником и начал серьёзно заниматься музыкой. В том же году Алябьев написал оперу «Лунная ночь, или Домовые», сразу же поставленную в Петербурге. В 1825 г. совместно с А. Н. Верстовским создал пролог «Торжество муз» к открытию Большого театра и музыку к водевилю Н. И. Хмельницкого «Новая шалость, или Театральное сражение».</a:t>
            </a:r>
          </a:p>
        </p:txBody>
      </p:sp>
    </p:spTree>
    <p:extLst>
      <p:ext uri="{BB962C8B-B14F-4D97-AF65-F5344CB8AC3E}">
        <p14:creationId xmlns:p14="http://schemas.microsoft.com/office/powerpoint/2010/main" val="38843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CC51B0-5E36-47C2-B972-BAC75FE53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создания романса «Соловей» А. Алябьев.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25619ED-3749-43DF-8C59-B3B89F4ED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8036" y="2004846"/>
            <a:ext cx="9603275" cy="387344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Несмотря на популярность этого романса в истории его создания, как и в истории жизни самого композитора, много неизвестного, неясного, а сведения варьируются в разных источниках по-разному.  </a:t>
            </a:r>
            <a:endParaRPr lang="ru-RU" sz="1600" dirty="0"/>
          </a:p>
          <a:p>
            <a:r>
              <a:rPr lang="ru-RU" sz="1600" dirty="0" smtClean="0"/>
              <a:t> Романс сочинен в стиле русских народных песен — и </a:t>
            </a:r>
            <a:r>
              <a:rPr lang="ru-RU" sz="1600" dirty="0" err="1" smtClean="0"/>
              <a:t>стихотворно</a:t>
            </a:r>
            <a:r>
              <a:rPr lang="ru-RU" sz="1600" dirty="0" smtClean="0"/>
              <a:t>, </a:t>
            </a:r>
            <a:r>
              <a:rPr lang="ru-RU" sz="1600" dirty="0" err="1" smtClean="0"/>
              <a:t>и</a:t>
            </a:r>
            <a:r>
              <a:rPr lang="ru-RU" sz="1600" dirty="0" smtClean="0"/>
              <a:t> музыкально. И даже образ соловья указывает на это. В русской народной лирике соловей — вольная пташка, друг,   верный крылатый посол, символ ласковости и нежности.</a:t>
            </a:r>
          </a:p>
          <a:p>
            <a:r>
              <a:rPr lang="ru-RU" sz="1600" dirty="0" err="1" smtClean="0"/>
              <a:t>Алябьев</a:t>
            </a:r>
            <a:r>
              <a:rPr lang="ru-RU" sz="1600" dirty="0" smtClean="0"/>
              <a:t> сочинял музыку к этим стихам, находясь сам в заточении. 24 февраля 1825 г. </a:t>
            </a:r>
            <a:r>
              <a:rPr lang="ru-RU" sz="1600" dirty="0" err="1" smtClean="0"/>
              <a:t>Алябьев</a:t>
            </a:r>
            <a:r>
              <a:rPr lang="ru-RU" sz="1600" dirty="0" smtClean="0"/>
              <a:t> был арестован по ложному обвинению в убийстве .  </a:t>
            </a:r>
          </a:p>
          <a:p>
            <a:r>
              <a:rPr lang="ru-RU" sz="1600" dirty="0" smtClean="0"/>
              <a:t>Образ соловья воспринимался символом тех невидимых уз, которые связывали насильно разлученных — влюблённых ли, друзей ли, родных ли — неважно. 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6718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41DC89-09DE-48F9-A93B-5B718D7FA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Александр Егорович Варламов.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A42E1D-9559-433B-8E4E-14110EC4A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6449547" cy="345061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Российский композитор. С 10 лет пел и обучался в Петербургской придворной певческой капелле. В 1819-23 годах учитель певчих в русской посольской церкви в Гааге. В 1823 году возвратился на родину, преподавал пение в учебных заведениях и частных домах Петербурга и Москвы, выступал в концертах как певец и дирижер. В 1832-44 годах служил в Московских театрах (помощником капельмейстера и "композитор музыки"). В 1834-35 годах издавал популярный нотный журнал "Эолова арфа". В 1840 году выпустил "Полную школу пения" - первое на русском языке руководство по вокальной методике. В последние годы жизни (с 1845) работал над серией обработок для голоса с фортепьяно русских и украинских народных песен "Русский певец" (не окончил, вышли 43 песни).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8866452-78E9-4C9C-9847-1E06B32A91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710" y="1391655"/>
            <a:ext cx="3389376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FF290FC6-AA9F-415B-9963-47913FC7E73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284" y="207043"/>
            <a:ext cx="3640137" cy="5919788"/>
          </a:xfr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1D1162F4-ABF6-4C55-9FE9-7BD00647800E}"/>
              </a:ext>
            </a:extLst>
          </p:cNvPr>
          <p:cNvSpPr txBox="1">
            <a:spLocks/>
          </p:cNvSpPr>
          <p:nvPr/>
        </p:nvSpPr>
        <p:spPr>
          <a:xfrm>
            <a:off x="681557" y="1413105"/>
            <a:ext cx="5783411" cy="203298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Александр</a:t>
            </a:r>
          </a:p>
          <a:p>
            <a:pPr marL="0" marR="0" lvl="0" indent="0" algn="ctr" defTabSz="914400" rtl="0" eaLnBrk="1" fontAlgn="auto" latinLnBrk="0" hangingPunct="1">
              <a:lnSpc>
                <a:spcPct val="2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Егорович Варламов.</a:t>
            </a:r>
            <a:b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«Красный сарафан»</a:t>
            </a:r>
            <a:endParaRPr kumimoji="0" lang="ru-RU" sz="3200" b="1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116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B35E5E-B565-433B-A7DB-B4C42F5E4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265" y="321194"/>
            <a:ext cx="9603275" cy="1049235"/>
          </a:xfrm>
        </p:spPr>
        <p:txBody>
          <a:bodyPr/>
          <a:lstStyle/>
          <a:p>
            <a:pPr algn="ctr"/>
            <a:r>
              <a:rPr lang="ru-RU" dirty="0"/>
              <a:t>Александр Львович </a:t>
            </a:r>
            <a:r>
              <a:rPr lang="ru-RU" dirty="0" err="1"/>
              <a:t>Гурилев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48A8AF4-5252-49E6-AB3C-8CCB80495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7408336" cy="395006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Русский композитор, пианист, скрипач, альтист. Родился в семье Льва Степановича </a:t>
            </a:r>
            <a:r>
              <a:rPr lang="ru-RU" dirty="0" err="1"/>
              <a:t>Гурилева</a:t>
            </a:r>
            <a:r>
              <a:rPr lang="ru-RU" dirty="0"/>
              <a:t> - крепостного музыканта графа В.Г. Орлова. Первые уроки музыки получил от отца еще в детстве. В 1831 году, после смерти В. Орлова, вместе с отцом получил вольную и отправился в Москву, где вскоре стал известен как композитор, пианист и педагог. Сблизившись с представителями московской интеллигенции - художниками и писателями, </a:t>
            </a:r>
            <a:r>
              <a:rPr lang="ru-RU" dirty="0" err="1"/>
              <a:t>Гурилев</a:t>
            </a:r>
            <a:r>
              <a:rPr lang="ru-RU" dirty="0"/>
              <a:t> пишет романсы на стихи Н.П. Грекова, А. Кольцова, И. Макарова. Некоторые романсы композитора были опубликованы известным издателем Бернардом Бернард Матвей Иванович. Наиболее известные романсы </a:t>
            </a:r>
            <a:r>
              <a:rPr lang="ru-RU" dirty="0" err="1"/>
              <a:t>Гурилева</a:t>
            </a:r>
            <a:r>
              <a:rPr lang="ru-RU" dirty="0"/>
              <a:t> - «Однозвучно гремит колокольчик», «Оправдание», «И скучно, и грустно», «Зимний вечер», «Вам не понять моей печали», «Разлука» и другие. Романс на слова Д. Щербины «После битвы» был очень популярен на флоте с Крымской войны и, став народным, был переработан в одну из популярнейших песен «Раскинулось море широко». Ему также принадлежит множество сочинений для фортепиано - инструмента, которым </a:t>
            </a:r>
            <a:r>
              <a:rPr lang="ru-RU" dirty="0" err="1"/>
              <a:t>Гурилев</a:t>
            </a:r>
            <a:r>
              <a:rPr lang="ru-RU" dirty="0"/>
              <a:t> хорошо владел.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FA808C1-FF2E-4589-BF1F-201E09D58B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915" y="1853754"/>
            <a:ext cx="3227175" cy="395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6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6FFFB9-4A8D-40B9-A6E5-06C5F1239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4160" y="2029637"/>
            <a:ext cx="9603275" cy="2160623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Александр Львович </a:t>
            </a:r>
            <a:r>
              <a:rPr lang="ru-RU" sz="4000" dirty="0" err="1"/>
              <a:t>Гурилев</a:t>
            </a:r>
            <a:r>
              <a:rPr lang="ru-RU" sz="4000" dirty="0"/>
              <a:t>. </a:t>
            </a:r>
            <a:br>
              <a:rPr lang="ru-RU" sz="4000" dirty="0"/>
            </a:br>
            <a:r>
              <a:rPr lang="ru-RU" sz="4000" dirty="0"/>
              <a:t>«Вьется ласточка сизокрылая»</a:t>
            </a:r>
          </a:p>
        </p:txBody>
      </p:sp>
    </p:spTree>
    <p:extLst>
      <p:ext uri="{BB962C8B-B14F-4D97-AF65-F5344CB8AC3E}">
        <p14:creationId xmlns:p14="http://schemas.microsoft.com/office/powerpoint/2010/main" val="10589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815</TotalTime>
  <Words>2576</Words>
  <Application>Microsoft Office PowerPoint</Application>
  <PresentationFormat>Произвольный</PresentationFormat>
  <Paragraphs>83</Paragraphs>
  <Slides>26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Галерея</vt:lpstr>
      <vt:lpstr>   «Романса прелестные звуки…» </vt:lpstr>
      <vt:lpstr>История жанра Романса.</vt:lpstr>
      <vt:lpstr>романс принято относить к КАМЕРНОЙ вокальной музыке.</vt:lpstr>
      <vt:lpstr>Александр Александрович Алябьев. </vt:lpstr>
      <vt:lpstr>История создания романса «Соловей» А. Алябьев. </vt:lpstr>
      <vt:lpstr>Александр Егорович Варламов.</vt:lpstr>
      <vt:lpstr>Презентация PowerPoint</vt:lpstr>
      <vt:lpstr>Александр Львович Гурилев. </vt:lpstr>
      <vt:lpstr>Александр Львович Гурилев.  «Вьется ласточка сизокрылая»</vt:lpstr>
      <vt:lpstr>Михаил иванович глинка.</vt:lpstr>
      <vt:lpstr>История создания М. глинка. «Я помню чудное мгновение»</vt:lpstr>
      <vt:lpstr>Михаил иванович глинка.  «Я помню чудное мгновение»</vt:lpstr>
      <vt:lpstr>Даргомыжский Александр Сергеевич.</vt:lpstr>
      <vt:lpstr>История создания А. Даргомыжский «Ночной Зефир»</vt:lpstr>
      <vt:lpstr>Александр Сергеевич Даргомыжский.  «Ночной Зефир» </vt:lpstr>
      <vt:lpstr>Бородин Александр Порфирьевич.</vt:lpstr>
      <vt:lpstr>Бородин Александр Порфирьевич «для берегов отчизны дальной» </vt:lpstr>
      <vt:lpstr>Мусоргский Модест Петрович </vt:lpstr>
      <vt:lpstr>Мусоргский Модест Петрович. «Блоха»</vt:lpstr>
      <vt:lpstr>  Жил-был король, когда-то при нём блоха жила. Блоха, блоха. Милей родного брата она ему была. Ха-ха-ха-ха-ха блоха. Ха-ха-ха-ха-ха блоха. Ха-ха-ха-ха-ха блоха.   Зовёт король портного: "Послушай ты, чурбан, Для друга дорогого сшей бархатный кафтан". Блохе, да да хе-хе-хе-хе-хе блохе. Хе-хе-хе-хе-хе кафтан, Ха-ха-ха-ха-ха-ха, Ха-ха-ха блохе кафтан.   Чтоб жарко и парко блоха моя жила, И полная свобода ей при дворе дана. При дворе хе-хе-хе-хе-хе блохе ха-ха-ха, Ха-ха-ха-ха-ха-ха блохе.   Король ей сан министра и с ним звезду даёт, И с нею и другие пошли все блохи в ход а-ха. И самой Королеве и фрейлинам ея От блох не стало мочи, не стало и житья ха-ха.   И тронуть-то боятся не то чтобы их бить, А мы, кто стал кусаться, тотчас давай душить. Ха-ха-ха-ха-ха ха-ха-ха, Ха-ха-ха-ха-ха ха-ха-ха-ха, А а-ха-ха ха-ха. </vt:lpstr>
      <vt:lpstr>Петр Ильич Чайковский</vt:lpstr>
      <vt:lpstr>История создания П. Чайковский. «Средь шумного бала»</vt:lpstr>
      <vt:lpstr>Презентация PowerPoint</vt:lpstr>
      <vt:lpstr>Сергей Васильевич Рахманинов.</vt:lpstr>
      <vt:lpstr>История создания с. Рахманинов  «Весенние воды».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«Звучит  романса звук прелестный…»</dc:title>
  <dc:creator>ekat.2001.mih@mail.ru</dc:creator>
  <cp:lastModifiedBy>1</cp:lastModifiedBy>
  <cp:revision>85</cp:revision>
  <dcterms:created xsi:type="dcterms:W3CDTF">2018-03-12T13:13:25Z</dcterms:created>
  <dcterms:modified xsi:type="dcterms:W3CDTF">2022-03-01T10:37:22Z</dcterms:modified>
</cp:coreProperties>
</file>