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0" r:id="rId3"/>
    <p:sldId id="272" r:id="rId4"/>
    <p:sldId id="267" r:id="rId5"/>
    <p:sldId id="27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676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FEE45-C845-4894-A522-3113BC26EFF8}" type="datetimeFigureOut">
              <a:rPr lang="ru-RU" smtClean="0"/>
              <a:pPr/>
              <a:t>04.06.2016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7A6C7-BF3E-458B-A683-32594EE5D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Динара\Мои документы\Мои рисунки\о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714348" y="714356"/>
            <a:ext cx="8229600" cy="5214974"/>
          </a:xfrm>
        </p:spPr>
        <p:txBody>
          <a:bodyPr>
            <a:normAutofit/>
          </a:bodyPr>
          <a:lstStyle/>
          <a:p>
            <a:pPr algn="l"/>
            <a:r>
              <a:rPr lang="ru-RU" sz="6600" b="1" dirty="0" smtClean="0">
                <a:solidFill>
                  <a:schemeClr val="bg1"/>
                </a:solidFill>
              </a:rPr>
              <a:t>А.Толстой </a:t>
            </a:r>
            <a:br>
              <a:rPr lang="ru-RU" sz="6600" b="1" dirty="0" smtClean="0">
                <a:solidFill>
                  <a:schemeClr val="bg1"/>
                </a:solidFill>
              </a:rPr>
            </a:br>
            <a:r>
              <a:rPr lang="ru-RU" sz="6600" b="1" dirty="0" smtClean="0">
                <a:solidFill>
                  <a:schemeClr val="bg1"/>
                </a:solidFill>
              </a:rPr>
              <a:t>«Золотой </a:t>
            </a:r>
            <a:br>
              <a:rPr lang="ru-RU" sz="6600" b="1" dirty="0" smtClean="0">
                <a:solidFill>
                  <a:schemeClr val="bg1"/>
                </a:solidFill>
              </a:rPr>
            </a:br>
            <a:r>
              <a:rPr lang="ru-RU" sz="6600" b="1" dirty="0" smtClean="0">
                <a:solidFill>
                  <a:schemeClr val="bg1"/>
                </a:solidFill>
              </a:rPr>
              <a:t>ключик»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25" name="Рисунок 24" descr="a0f1f451788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642918"/>
            <a:ext cx="4107900" cy="5567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Динара\Мои документы\Мои рисунки\о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0_8e973_78d7739a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077072"/>
            <a:ext cx="3168352" cy="2340102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Открываем новый секрет имен существительных: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от чего зависит падежное окончание имени существительного? 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Documents and Settings\Динара\Мои документы\Мои рисунки\о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919967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851920" y="24208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7014" y="2420888"/>
            <a:ext cx="981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(я)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2420888"/>
            <a:ext cx="1362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(е)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420888"/>
            <a:ext cx="981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(я)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24208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483768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3059832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3851920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4427984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5580112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6516216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7092280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мка 14"/>
          <p:cNvSpPr/>
          <p:nvPr/>
        </p:nvSpPr>
        <p:spPr>
          <a:xfrm>
            <a:off x="8172400" y="2636912"/>
            <a:ext cx="504056" cy="648072"/>
          </a:xfrm>
          <a:prstGeom prst="fram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63888" y="328498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328498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72400" y="3284984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Динара\Мои документы\Мои рисунки\о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7488832" cy="1879618"/>
          </a:xfrm>
        </p:spPr>
        <p:txBody>
          <a:bodyPr>
            <a:noAutofit/>
          </a:bodyPr>
          <a:lstStyle/>
          <a:p>
            <a:pPr algn="ctr"/>
            <a:r>
              <a:rPr lang="ru-RU" sz="4000" b="0" dirty="0" smtClean="0">
                <a:solidFill>
                  <a:srgbClr val="C96765"/>
                </a:solidFill>
                <a:latin typeface="Monotype Corsiva" pitchFamily="66" charset="0"/>
              </a:rPr>
              <a:t>План: </a:t>
            </a:r>
            <a:br>
              <a:rPr lang="ru-RU" sz="4000" b="0" dirty="0" smtClean="0">
                <a:solidFill>
                  <a:srgbClr val="C96765"/>
                </a:solidFill>
                <a:latin typeface="Monotype Corsiva" pitchFamily="66" charset="0"/>
              </a:rPr>
            </a:br>
            <a:r>
              <a:rPr lang="ru-RU" sz="4000" b="0" dirty="0" smtClean="0">
                <a:solidFill>
                  <a:srgbClr val="C96765"/>
                </a:solidFill>
                <a:latin typeface="Monotype Corsiva" pitchFamily="66" charset="0"/>
              </a:rPr>
              <a:t>Как </a:t>
            </a:r>
            <a:r>
              <a:rPr lang="ru-RU" sz="4000" b="0" dirty="0" smtClean="0">
                <a:solidFill>
                  <a:srgbClr val="C96765"/>
                </a:solidFill>
                <a:latin typeface="Monotype Corsiva" pitchFamily="66" charset="0"/>
              </a:rPr>
              <a:t>определить тип склонения  имени существительного.</a:t>
            </a:r>
            <a:endParaRPr lang="ru-RU" sz="4000" b="0" dirty="0">
              <a:solidFill>
                <a:srgbClr val="C96765"/>
              </a:solidFill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3429000"/>
            <a:ext cx="3024336" cy="648072"/>
          </a:xfrm>
        </p:spPr>
        <p:txBody>
          <a:bodyPr>
            <a:normAutofit/>
          </a:bodyPr>
          <a:lstStyle/>
          <a:p>
            <a:pPr marL="742950" indent="-742950"/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Определи род.</a:t>
            </a:r>
          </a:p>
        </p:txBody>
      </p:sp>
      <p:pic>
        <p:nvPicPr>
          <p:cNvPr id="6" name="Рисунок 5" descr="0_6d41a_a7ab292f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332656"/>
            <a:ext cx="1233317" cy="1872208"/>
          </a:xfrm>
          <a:prstGeom prst="rect">
            <a:avLst/>
          </a:prstGeom>
        </p:spPr>
      </p:pic>
      <p:sp>
        <p:nvSpPr>
          <p:cNvPr id="7" name="Текст 3"/>
          <p:cNvSpPr txBox="1">
            <a:spLocks/>
          </p:cNvSpPr>
          <p:nvPr/>
        </p:nvSpPr>
        <p:spPr>
          <a:xfrm>
            <a:off x="971600" y="4293096"/>
            <a:ext cx="626469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Выдели окончание.</a:t>
            </a: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899592" y="5157192"/>
            <a:ext cx="770485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По роду и окончанию определи склонение.</a:t>
            </a: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1043608" y="2564904"/>
            <a:ext cx="770485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Поставь слово в начальную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форму.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467544" y="2492896"/>
            <a:ext cx="5760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1.</a:t>
            </a: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3501008"/>
            <a:ext cx="5760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2.</a:t>
            </a:r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467544" y="4437112"/>
            <a:ext cx="5760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.</a:t>
            </a:r>
          </a:p>
        </p:txBody>
      </p:sp>
      <p:sp>
        <p:nvSpPr>
          <p:cNvPr id="14" name="Текст 3"/>
          <p:cNvSpPr txBox="1">
            <a:spLocks/>
          </p:cNvSpPr>
          <p:nvPr/>
        </p:nvSpPr>
        <p:spPr>
          <a:xfrm>
            <a:off x="467544" y="5229200"/>
            <a:ext cx="57606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Динара\Мои документы\Мои рисунки\о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20880" cy="2448272"/>
          </a:xfrm>
        </p:spPr>
        <p:txBody>
          <a:bodyPr>
            <a:noAutofit/>
          </a:bodyPr>
          <a:lstStyle/>
          <a:p>
            <a:pPr algn="ctr"/>
            <a:r>
              <a:rPr lang="ru-RU" sz="6600" b="0" dirty="0" smtClean="0">
                <a:solidFill>
                  <a:srgbClr val="C96765"/>
                </a:solidFill>
                <a:latin typeface="Monotype Corsiva" pitchFamily="66" charset="0"/>
              </a:rPr>
              <a:t>Итог    урока:</a:t>
            </a:r>
            <a:br>
              <a:rPr lang="ru-RU" sz="6600" b="0" dirty="0" smtClean="0">
                <a:solidFill>
                  <a:srgbClr val="C96765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C96765"/>
                </a:solidFill>
                <a:latin typeface="Monotype Corsiva" pitchFamily="66" charset="0"/>
              </a:rPr>
              <a:t>От чего зависит падежное окончание имени существительного?</a:t>
            </a:r>
            <a:endParaRPr lang="ru-RU" sz="6600" b="0" dirty="0">
              <a:solidFill>
                <a:srgbClr val="C96765"/>
              </a:solidFill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3501008"/>
            <a:ext cx="8280920" cy="2592288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4000" i="1" dirty="0" smtClean="0">
                <a:solidFill>
                  <a:schemeClr val="bg1"/>
                </a:solidFill>
                <a:latin typeface="Monotype Corsiva" pitchFamily="66" charset="0"/>
              </a:rPr>
              <a:t>Тип склонения имён существительных</a:t>
            </a:r>
            <a:endParaRPr lang="ru-RU" sz="4000" i="1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MC90043471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4005064"/>
            <a:ext cx="778322" cy="815831"/>
          </a:xfrm>
          <a:prstGeom prst="rect">
            <a:avLst/>
          </a:prstGeom>
        </p:spPr>
      </p:pic>
      <p:sp>
        <p:nvSpPr>
          <p:cNvPr id="10" name="Текст 3"/>
          <p:cNvSpPr txBox="1">
            <a:spLocks/>
          </p:cNvSpPr>
          <p:nvPr/>
        </p:nvSpPr>
        <p:spPr>
          <a:xfrm>
            <a:off x="467544" y="4797152"/>
            <a:ext cx="8280920" cy="1448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2.  Учились определять тип склонения  имени существительного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MC90043471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301208"/>
            <a:ext cx="778322" cy="815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64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А.Толстой  «Золотой  ключик»</vt:lpstr>
      <vt:lpstr>Открываем новый секрет имен существительных:  от чего зависит падежное окончание имени существительного?  </vt:lpstr>
      <vt:lpstr>Слайд 3</vt:lpstr>
      <vt:lpstr>План:  Как определить тип склонения  имени существительного.</vt:lpstr>
      <vt:lpstr>Итог    урока: От чего зависит падежное окончание имени существительного?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Десятое   ноября. Классная   работа.</dc:title>
  <dc:creator>DNS</dc:creator>
  <cp:lastModifiedBy>олег</cp:lastModifiedBy>
  <cp:revision>146</cp:revision>
  <dcterms:created xsi:type="dcterms:W3CDTF">2011-11-06T17:10:42Z</dcterms:created>
  <dcterms:modified xsi:type="dcterms:W3CDTF">2016-06-04T13:32:49Z</dcterms:modified>
</cp:coreProperties>
</file>