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256" r:id="rId2"/>
    <p:sldId id="263" r:id="rId3"/>
    <p:sldId id="262" r:id="rId4"/>
    <p:sldId id="272" r:id="rId5"/>
    <p:sldId id="260" r:id="rId6"/>
    <p:sldId id="266" r:id="rId7"/>
    <p:sldId id="267" r:id="rId8"/>
    <p:sldId id="268" r:id="rId9"/>
    <p:sldId id="269" r:id="rId10"/>
    <p:sldId id="270" r:id="rId11"/>
    <p:sldId id="271" r:id="rId12"/>
    <p:sldId id="273" r:id="rId13"/>
    <p:sldId id="275" r:id="rId14"/>
    <p:sldId id="279" r:id="rId15"/>
    <p:sldId id="274" r:id="rId16"/>
    <p:sldId id="307" r:id="rId17"/>
    <p:sldId id="308" r:id="rId18"/>
    <p:sldId id="309" r:id="rId19"/>
    <p:sldId id="310" r:id="rId20"/>
    <p:sldId id="311" r:id="rId21"/>
    <p:sldId id="312" r:id="rId22"/>
    <p:sldId id="314" r:id="rId23"/>
    <p:sldId id="313" r:id="rId24"/>
    <p:sldId id="315" r:id="rId25"/>
    <p:sldId id="316" r:id="rId26"/>
    <p:sldId id="317" r:id="rId27"/>
    <p:sldId id="318" r:id="rId28"/>
    <p:sldId id="319" r:id="rId29"/>
    <p:sldId id="320" r:id="rId30"/>
  </p:sldIdLst>
  <p:sldSz cx="9144000" cy="6858000" type="screen4x3"/>
  <p:notesSz cx="6858000" cy="9144000"/>
  <p:custDataLst>
    <p:tags r:id="rId33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4374A"/>
    <a:srgbClr val="666699"/>
    <a:srgbClr val="3399FF"/>
    <a:srgbClr val="E59074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4519" autoAdjust="0"/>
  </p:normalViewPr>
  <p:slideViewPr>
    <p:cSldViewPr>
      <p:cViewPr>
        <p:scale>
          <a:sx n="75" d="100"/>
          <a:sy n="75" d="100"/>
        </p:scale>
        <p:origin x="-1014" y="-4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68" d="100"/>
          <a:sy n="68" d="100"/>
        </p:scale>
        <p:origin x="-3492" y="-10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6663A1-BE93-4F19-BCAE-33E954C20B2B}" type="datetimeFigureOut">
              <a:rPr lang="ru-RU" smtClean="0"/>
              <a:pPr/>
              <a:t>13.05.2020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40DF26E-F902-4582-B614-0C9EE35F213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04328337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0C0431-2448-4DC3-AF70-2785FBE2C445}" type="datetimeFigureOut">
              <a:rPr lang="ru-RU" smtClean="0"/>
              <a:pPr/>
              <a:t>13.05.2020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4341FE-AE5C-47F1-8FD8-47C4A673A80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0261190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presentation-creation.ru/powerpoint-templates.html" TargetMode="External"/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dirty="0" smtClean="0"/>
              <a:t>Оригинальные шаблоны для презентаций: </a:t>
            </a:r>
            <a:r>
              <a:rPr lang="ru-RU" sz="1200" dirty="0" smtClean="0">
                <a:hlinkClick r:id="rId3"/>
              </a:rPr>
              <a:t>https://presentation-creation.ru/powerpoint-templates.html</a:t>
            </a:r>
            <a:r>
              <a:rPr lang="en-US" sz="1200" dirty="0" smtClean="0"/>
              <a:t> </a:t>
            </a:r>
            <a:endParaRPr lang="ru-RU" sz="1200" dirty="0" smtClean="0"/>
          </a:p>
          <a:p>
            <a:r>
              <a:rPr lang="ru-RU" sz="1200" smtClean="0"/>
              <a:t>Бесплатно и без регистрации.</a:t>
            </a:r>
          </a:p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4341FE-AE5C-47F1-8FD8-47C4A673A802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2216144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4341FE-AE5C-47F1-8FD8-47C4A673A802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4341FE-AE5C-47F1-8FD8-47C4A673A802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4341FE-AE5C-47F1-8FD8-47C4A673A802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4341FE-AE5C-47F1-8FD8-47C4A673A802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59632" y="5539954"/>
            <a:ext cx="6840760" cy="1318046"/>
          </a:xfrm>
        </p:spPr>
        <p:txBody>
          <a:bodyPr/>
          <a:lstStyle>
            <a:lvl1pPr>
              <a:defRPr b="1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13.05.2020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51564276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  <a:lvl2pPr>
              <a:defRPr>
                <a:solidFill>
                  <a:schemeClr val="accent2">
                    <a:lumMod val="75000"/>
                  </a:schemeClr>
                </a:solidFill>
              </a:defRPr>
            </a:lvl2pPr>
            <a:lvl3pPr>
              <a:defRPr>
                <a:solidFill>
                  <a:schemeClr val="accent2">
                    <a:lumMod val="75000"/>
                  </a:schemeClr>
                </a:solidFill>
              </a:defRPr>
            </a:lvl3pPr>
            <a:lvl4pPr>
              <a:defRPr>
                <a:solidFill>
                  <a:schemeClr val="accent2">
                    <a:lumMod val="75000"/>
                  </a:schemeClr>
                </a:solidFill>
              </a:defRPr>
            </a:lvl4pPr>
            <a:lvl5pPr>
              <a:defRPr>
                <a:solidFill>
                  <a:schemeClr val="accent2">
                    <a:lumMod val="75000"/>
                  </a:schemeClr>
                </a:solidFill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13.05.2020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07880467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  <a:lvl2pPr>
              <a:defRPr>
                <a:solidFill>
                  <a:schemeClr val="accent2">
                    <a:lumMod val="75000"/>
                  </a:schemeClr>
                </a:solidFill>
              </a:defRPr>
            </a:lvl2pPr>
            <a:lvl3pPr>
              <a:defRPr>
                <a:solidFill>
                  <a:schemeClr val="accent2">
                    <a:lumMod val="75000"/>
                  </a:schemeClr>
                </a:solidFill>
              </a:defRPr>
            </a:lvl3pPr>
            <a:lvl4pPr>
              <a:defRPr>
                <a:solidFill>
                  <a:schemeClr val="accent2">
                    <a:lumMod val="75000"/>
                  </a:schemeClr>
                </a:solidFill>
              </a:defRPr>
            </a:lvl4pPr>
            <a:lvl5pPr>
              <a:defRPr>
                <a:solidFill>
                  <a:schemeClr val="accent2">
                    <a:lumMod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13.05.2020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98369546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13.05.2020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1835697" y="123199"/>
            <a:ext cx="7308304" cy="13608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11" name="Текст 2"/>
          <p:cNvSpPr>
            <a:spLocks noGrp="1"/>
          </p:cNvSpPr>
          <p:nvPr>
            <p:ph idx="1"/>
          </p:nvPr>
        </p:nvSpPr>
        <p:spPr>
          <a:xfrm>
            <a:off x="1835696" y="1628800"/>
            <a:ext cx="7056784" cy="46805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54301415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71799" y="4406900"/>
            <a:ext cx="5722913" cy="1362075"/>
          </a:xfrm>
        </p:spPr>
        <p:txBody>
          <a:bodyPr anchor="t"/>
          <a:lstStyle>
            <a:lvl1pPr algn="l">
              <a:defRPr sz="4000" b="1" cap="all"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771799" y="2906713"/>
            <a:ext cx="5722913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13.05.2020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02665470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835696" y="1628800"/>
            <a:ext cx="3528392" cy="4525963"/>
          </a:xfrm>
        </p:spPr>
        <p:txBody>
          <a:bodyPr/>
          <a:lstStyle>
            <a:lvl1pPr>
              <a:defRPr sz="2800">
                <a:solidFill>
                  <a:schemeClr val="accent2">
                    <a:lumMod val="75000"/>
                  </a:schemeClr>
                </a:solidFill>
              </a:defRPr>
            </a:lvl1pPr>
            <a:lvl2pPr>
              <a:defRPr sz="2400">
                <a:solidFill>
                  <a:schemeClr val="accent2">
                    <a:lumMod val="75000"/>
                  </a:schemeClr>
                </a:solidFill>
              </a:defRPr>
            </a:lvl2pPr>
            <a:lvl3pPr>
              <a:defRPr sz="2000">
                <a:solidFill>
                  <a:schemeClr val="accent2">
                    <a:lumMod val="75000"/>
                  </a:schemeClr>
                </a:solidFill>
              </a:defRPr>
            </a:lvl3pPr>
            <a:lvl4pPr>
              <a:defRPr sz="1800">
                <a:solidFill>
                  <a:schemeClr val="accent2">
                    <a:lumMod val="75000"/>
                  </a:schemeClr>
                </a:solidFill>
              </a:defRPr>
            </a:lvl4pPr>
            <a:lvl5pPr>
              <a:defRPr sz="1800">
                <a:solidFill>
                  <a:schemeClr val="accent2">
                    <a:lumMod val="7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36096" y="1639341"/>
            <a:ext cx="3528392" cy="4525963"/>
          </a:xfrm>
        </p:spPr>
        <p:txBody>
          <a:bodyPr/>
          <a:lstStyle>
            <a:lvl1pPr>
              <a:defRPr sz="2800">
                <a:solidFill>
                  <a:schemeClr val="accent2">
                    <a:lumMod val="75000"/>
                  </a:schemeClr>
                </a:solidFill>
              </a:defRPr>
            </a:lvl1pPr>
            <a:lvl2pPr>
              <a:defRPr sz="2400">
                <a:solidFill>
                  <a:schemeClr val="accent2">
                    <a:lumMod val="75000"/>
                  </a:schemeClr>
                </a:solidFill>
              </a:defRPr>
            </a:lvl2pPr>
            <a:lvl3pPr>
              <a:defRPr sz="2000">
                <a:solidFill>
                  <a:schemeClr val="accent2">
                    <a:lumMod val="75000"/>
                  </a:schemeClr>
                </a:solidFill>
              </a:defRPr>
            </a:lvl3pPr>
            <a:lvl4pPr>
              <a:defRPr sz="1800">
                <a:solidFill>
                  <a:schemeClr val="accent2">
                    <a:lumMod val="75000"/>
                  </a:schemeClr>
                </a:solidFill>
              </a:defRPr>
            </a:lvl4pPr>
            <a:lvl5pPr>
              <a:defRPr sz="1800">
                <a:solidFill>
                  <a:schemeClr val="accent2">
                    <a:lumMod val="7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13.05.2020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89133997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907704" y="1535113"/>
            <a:ext cx="3456384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1907704" y="2174875"/>
            <a:ext cx="3456384" cy="3951288"/>
          </a:xfrm>
        </p:spPr>
        <p:txBody>
          <a:bodyPr/>
          <a:lstStyle>
            <a:lvl1pPr>
              <a:defRPr sz="2400">
                <a:solidFill>
                  <a:schemeClr val="accent2">
                    <a:lumMod val="75000"/>
                  </a:schemeClr>
                </a:solidFill>
              </a:defRPr>
            </a:lvl1pPr>
            <a:lvl2pPr>
              <a:defRPr sz="2000">
                <a:solidFill>
                  <a:schemeClr val="accent2">
                    <a:lumMod val="75000"/>
                  </a:schemeClr>
                </a:solidFill>
              </a:defRPr>
            </a:lvl2pPr>
            <a:lvl3pPr>
              <a:defRPr sz="1800">
                <a:solidFill>
                  <a:schemeClr val="accent2">
                    <a:lumMod val="75000"/>
                  </a:schemeClr>
                </a:solidFill>
              </a:defRPr>
            </a:lvl3pPr>
            <a:lvl4pPr>
              <a:defRPr sz="1600">
                <a:solidFill>
                  <a:schemeClr val="accent2">
                    <a:lumMod val="75000"/>
                  </a:schemeClr>
                </a:solidFill>
              </a:defRPr>
            </a:lvl4pPr>
            <a:lvl5pPr>
              <a:defRPr sz="1600">
                <a:solidFill>
                  <a:schemeClr val="accent2">
                    <a:lumMod val="7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506747" y="1535113"/>
            <a:ext cx="3457741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506747" y="2174875"/>
            <a:ext cx="3457741" cy="3951288"/>
          </a:xfrm>
        </p:spPr>
        <p:txBody>
          <a:bodyPr/>
          <a:lstStyle>
            <a:lvl1pPr>
              <a:defRPr sz="2400">
                <a:solidFill>
                  <a:schemeClr val="accent2">
                    <a:lumMod val="75000"/>
                  </a:schemeClr>
                </a:solidFill>
              </a:defRPr>
            </a:lvl1pPr>
            <a:lvl2pPr>
              <a:defRPr sz="2000">
                <a:solidFill>
                  <a:schemeClr val="accent2">
                    <a:lumMod val="75000"/>
                  </a:schemeClr>
                </a:solidFill>
              </a:defRPr>
            </a:lvl2pPr>
            <a:lvl3pPr>
              <a:defRPr sz="1800">
                <a:solidFill>
                  <a:schemeClr val="accent2">
                    <a:lumMod val="75000"/>
                  </a:schemeClr>
                </a:solidFill>
              </a:defRPr>
            </a:lvl3pPr>
            <a:lvl4pPr>
              <a:defRPr sz="1600">
                <a:solidFill>
                  <a:schemeClr val="accent2">
                    <a:lumMod val="75000"/>
                  </a:schemeClr>
                </a:solidFill>
              </a:defRPr>
            </a:lvl4pPr>
            <a:lvl5pPr>
              <a:defRPr sz="1600">
                <a:solidFill>
                  <a:schemeClr val="accent2">
                    <a:lumMod val="7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1375310" y="6356350"/>
            <a:ext cx="1215489" cy="365125"/>
          </a:xfrm>
        </p:spPr>
        <p:txBody>
          <a:bodyPr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13.05.2020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154184" y="6356350"/>
            <a:ext cx="1649592" cy="365125"/>
          </a:xfrm>
        </p:spPr>
        <p:txBody>
          <a:bodyPr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471310" y="6356350"/>
            <a:ext cx="1215489" cy="365125"/>
          </a:xfrm>
        </p:spPr>
        <p:txBody>
          <a:bodyPr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65993347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13.05.2020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17245772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13.05.2020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61595152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3622"/>
            <a:ext cx="3008313" cy="921478"/>
          </a:xfrm>
        </p:spPr>
        <p:txBody>
          <a:bodyPr anchor="b"/>
          <a:lstStyle>
            <a:lvl1pPr algn="l">
              <a:defRPr sz="2000" b="1"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63888" y="1916832"/>
            <a:ext cx="5111750" cy="4353347"/>
          </a:xfrm>
        </p:spPr>
        <p:txBody>
          <a:bodyPr/>
          <a:lstStyle>
            <a:lvl1pPr>
              <a:defRPr sz="3200">
                <a:solidFill>
                  <a:schemeClr val="accent2">
                    <a:lumMod val="75000"/>
                  </a:schemeClr>
                </a:solidFill>
              </a:defRPr>
            </a:lvl1pPr>
            <a:lvl2pPr>
              <a:defRPr sz="2800">
                <a:solidFill>
                  <a:schemeClr val="accent2">
                    <a:lumMod val="75000"/>
                  </a:schemeClr>
                </a:solidFill>
              </a:defRPr>
            </a:lvl2pPr>
            <a:lvl3pPr>
              <a:defRPr sz="2400">
                <a:solidFill>
                  <a:schemeClr val="accent2">
                    <a:lumMod val="75000"/>
                  </a:schemeClr>
                </a:solidFill>
              </a:defRPr>
            </a:lvl3pPr>
            <a:lvl4pPr>
              <a:defRPr sz="2000">
                <a:solidFill>
                  <a:schemeClr val="accent2">
                    <a:lumMod val="75000"/>
                  </a:schemeClr>
                </a:solidFill>
              </a:defRPr>
            </a:lvl4pPr>
            <a:lvl5pPr>
              <a:defRPr sz="2000">
                <a:solidFill>
                  <a:schemeClr val="accent2">
                    <a:lumMod val="75000"/>
                  </a:schemeClr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13.05.2020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4548966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13.05.2020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75860541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hyperlink" Target="https://presentation-creation.ru/" TargetMode="Externa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35697" y="123199"/>
            <a:ext cx="7308304" cy="13608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835696" y="1628800"/>
            <a:ext cx="7056784" cy="46805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13.05.2020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Рисунок 6">
            <a:hlinkClick r:id="rId15"/>
          </p:cNvPr>
          <p:cNvPicPr>
            <a:picLocks noChangeAspect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20688" y="45855"/>
            <a:ext cx="757762" cy="75776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7102724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accent2">
              <a:lumMod val="75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accent2">
              <a:lumMod val="75000"/>
            </a:schemeClr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accent2">
              <a:lumMod val="7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accent2">
              <a:lumMod val="7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accent2">
              <a:lumMod val="7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accent2">
              <a:lumMod val="7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user\Desktop\2018-2019\&#1087;&#1077;&#1076;&#1089;&#1086;&#1074;&#1077;&#1090;&#1099;\19-20\&#1087;&#1077;&#1076;&#1089;&#1086;&#1074;&#1077;&#1090;%20&#8470;3\&#1044;&#1086;&#1083;&#1080;&#1085;&#1072;%20&#1043;&#1077;&#1081;&#1079;&#1077;&#1088;&#1086;&#1074;%20&#1085;&#1072;%20&#1050;&#1072;&#1084;&#1095;&#1072;&#1090;&#1082;&#1077;%20-%20&#1048;&#1085;&#1090;&#1077;&#1088;&#1077;&#1089;&#1085;&#1099;&#1077;%20&#1092;&#1072;&#1082;&#1090;&#1099;.mp4" TargetMode="Externa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43608" y="3212976"/>
            <a:ext cx="6840760" cy="1318046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70C0"/>
                </a:solidFill>
                <a:effectLst/>
                <a:latin typeface="Times New Roman" pitchFamily="18" charset="0"/>
                <a:cs typeface="Times New Roman" pitchFamily="18" charset="0"/>
              </a:rPr>
              <a:t>Педагогический совет</a:t>
            </a:r>
            <a:br>
              <a:rPr lang="ru-RU" dirty="0" smtClean="0">
                <a:solidFill>
                  <a:srgbClr val="0070C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rgbClr val="0070C0"/>
                </a:solidFill>
                <a:effectLst/>
                <a:latin typeface="Times New Roman" pitchFamily="18" charset="0"/>
                <a:cs typeface="Times New Roman" pitchFamily="18" charset="0"/>
              </a:rPr>
              <a:t>«Организация работы по нравственно-патриотическому воспитанию в ДОУ»</a:t>
            </a:r>
            <a:br>
              <a:rPr lang="ru-RU" dirty="0" smtClean="0">
                <a:solidFill>
                  <a:srgbClr val="0070C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endParaRPr lang="ru-RU" dirty="0">
              <a:solidFill>
                <a:srgbClr val="0070C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971600" y="260648"/>
            <a:ext cx="6768752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МДОУ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«Центр</a:t>
            </a:r>
            <a:r>
              <a:rPr kumimoji="0" lang="ru-RU" sz="2400" b="1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развития ребенка –детский сад №51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«Белоснежка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»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5787063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Выноска со стрелкой вправо 3"/>
          <p:cNvSpPr/>
          <p:nvPr/>
        </p:nvSpPr>
        <p:spPr>
          <a:xfrm>
            <a:off x="395536" y="260648"/>
            <a:ext cx="6264696" cy="6336704"/>
          </a:xfrm>
          <a:prstGeom prst="rightArrowCallou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395536" y="2204864"/>
            <a:ext cx="4032448" cy="4392488"/>
          </a:xfrm>
        </p:spPr>
        <p:txBody>
          <a:bodyPr>
            <a:normAutofit/>
          </a:bodyPr>
          <a:lstStyle/>
          <a:p>
            <a:pPr algn="just">
              <a:buFont typeface="Wingdings" pitchFamily="2" charset="2"/>
              <a:buChar char="Ø"/>
            </a:pPr>
            <a:r>
              <a:rPr lang="ru-RU" sz="2800" dirty="0" err="1" smtClean="0">
                <a:solidFill>
                  <a:srgbClr val="04374A"/>
                </a:solidFill>
                <a:latin typeface="Times New Roman" pitchFamily="18" charset="0"/>
                <a:cs typeface="Times New Roman" pitchFamily="18" charset="0"/>
              </a:rPr>
              <a:t>Модернизациия</a:t>
            </a:r>
            <a:r>
              <a:rPr lang="ru-RU" sz="2800" dirty="0" smtClean="0">
                <a:solidFill>
                  <a:srgbClr val="04374A"/>
                </a:solidFill>
                <a:latin typeface="Times New Roman" pitchFamily="18" charset="0"/>
                <a:cs typeface="Times New Roman" pitchFamily="18" charset="0"/>
              </a:rPr>
              <a:t> работы по воспитанию гражданственности и патриотизма в новых условиях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6732240" y="1340768"/>
            <a:ext cx="2232248" cy="4032448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4374A"/>
                </a:solidFill>
                <a:latin typeface="Times New Roman" pitchFamily="18" charset="0"/>
                <a:cs typeface="Times New Roman" pitchFamily="18" charset="0"/>
              </a:rPr>
              <a:t>применение современных методов и приемов работы с детьми</a:t>
            </a:r>
            <a:endParaRPr lang="ru-RU" sz="2400" b="1" dirty="0">
              <a:solidFill>
                <a:srgbClr val="04374A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0085912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Выноска со стрелкой вправо 3"/>
          <p:cNvSpPr/>
          <p:nvPr/>
        </p:nvSpPr>
        <p:spPr>
          <a:xfrm>
            <a:off x="395536" y="260648"/>
            <a:ext cx="6264696" cy="6336704"/>
          </a:xfrm>
          <a:prstGeom prst="rightArrowCallou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395536" y="2204864"/>
            <a:ext cx="4032448" cy="4392488"/>
          </a:xfrm>
        </p:spPr>
        <p:txBody>
          <a:bodyPr>
            <a:normAutofit/>
          </a:bodyPr>
          <a:lstStyle/>
          <a:p>
            <a:pPr algn="just">
              <a:buFont typeface="Wingdings" pitchFamily="2" charset="2"/>
              <a:buChar char="Ø"/>
            </a:pPr>
            <a:r>
              <a:rPr lang="ru-RU" sz="2800" dirty="0" smtClean="0">
                <a:solidFill>
                  <a:srgbClr val="04374A"/>
                </a:solidFill>
                <a:latin typeface="Times New Roman" pitchFamily="18" charset="0"/>
                <a:cs typeface="Times New Roman" pitchFamily="18" charset="0"/>
              </a:rPr>
              <a:t>Проведение работы по нравственно-патриотическому воспитанию с детьми по всем образовательным областям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6732240" y="1340768"/>
            <a:ext cx="2232248" cy="4032448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4374A"/>
                </a:solidFill>
                <a:latin typeface="Times New Roman" pitchFamily="18" charset="0"/>
                <a:cs typeface="Times New Roman" pitchFamily="18" charset="0"/>
              </a:rPr>
              <a:t>недостаточное информационно-методическое обеспечение</a:t>
            </a:r>
            <a:endParaRPr lang="ru-RU" sz="2400" b="1" dirty="0">
              <a:solidFill>
                <a:srgbClr val="04374A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0085912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63688" y="953344"/>
            <a:ext cx="7056784" cy="5904656"/>
          </a:xfrm>
        </p:spPr>
        <p:txBody>
          <a:bodyPr>
            <a:normAutofit fontScale="77500" lnSpcReduction="20000"/>
          </a:bodyPr>
          <a:lstStyle/>
          <a:p>
            <a:pPr marL="0" algn="just">
              <a:buNone/>
            </a:pPr>
            <a:r>
              <a:rPr lang="ru-RU" sz="3600" dirty="0" smtClean="0">
                <a:solidFill>
                  <a:srgbClr val="04374A"/>
                </a:solidFill>
                <a:latin typeface="Times New Roman" pitchFamily="18" charset="0"/>
                <a:cs typeface="Times New Roman" pitchFamily="18" charset="0"/>
              </a:rPr>
              <a:t>недооценка нравственно-патриотического воспитания в современном обществе;</a:t>
            </a:r>
          </a:p>
          <a:p>
            <a:pPr marL="0" algn="just">
              <a:buNone/>
            </a:pPr>
            <a:r>
              <a:rPr lang="ru-RU" sz="3600" dirty="0" smtClean="0">
                <a:solidFill>
                  <a:srgbClr val="04374A"/>
                </a:solidFill>
                <a:latin typeface="Times New Roman" pitchFamily="18" charset="0"/>
                <a:cs typeface="Times New Roman" pitchFamily="18" charset="0"/>
              </a:rPr>
              <a:t>разнонаправленность и многоплановость нравственно-патриотического воспитания;</a:t>
            </a:r>
          </a:p>
          <a:p>
            <a:pPr marL="0" algn="just">
              <a:buNone/>
            </a:pPr>
            <a:r>
              <a:rPr lang="ru-RU" sz="3600" dirty="0" smtClean="0">
                <a:solidFill>
                  <a:srgbClr val="04374A"/>
                </a:solidFill>
                <a:latin typeface="Times New Roman" pitchFamily="18" charset="0"/>
                <a:cs typeface="Times New Roman" pitchFamily="18" charset="0"/>
              </a:rPr>
              <a:t>системность и последовательность работы;</a:t>
            </a:r>
          </a:p>
          <a:p>
            <a:pPr marL="0" algn="just">
              <a:buNone/>
            </a:pPr>
            <a:endParaRPr lang="ru-RU" sz="3600" dirty="0" smtClean="0">
              <a:solidFill>
                <a:srgbClr val="04374A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algn="just">
              <a:buNone/>
            </a:pPr>
            <a:r>
              <a:rPr lang="ru-RU" sz="3600" dirty="0" smtClean="0">
                <a:solidFill>
                  <a:srgbClr val="04374A"/>
                </a:solidFill>
                <a:latin typeface="Times New Roman" pitchFamily="18" charset="0"/>
                <a:cs typeface="Times New Roman" pitchFamily="18" charset="0"/>
              </a:rPr>
              <a:t>организация сотрудничества с семьей;</a:t>
            </a:r>
          </a:p>
          <a:p>
            <a:pPr marL="0" algn="just">
              <a:buNone/>
            </a:pPr>
            <a:r>
              <a:rPr lang="ru-RU" sz="3600" dirty="0" smtClean="0">
                <a:solidFill>
                  <a:srgbClr val="04374A"/>
                </a:solidFill>
                <a:latin typeface="Times New Roman" pitchFamily="18" charset="0"/>
                <a:cs typeface="Times New Roman" pitchFamily="18" charset="0"/>
              </a:rPr>
              <a:t>уровень информированности, осведомленности и компетентности педагогов;</a:t>
            </a:r>
          </a:p>
          <a:p>
            <a:pPr marL="0" algn="just">
              <a:buNone/>
            </a:pPr>
            <a:r>
              <a:rPr lang="ru-RU" sz="3600" dirty="0" smtClean="0">
                <a:solidFill>
                  <a:srgbClr val="04374A"/>
                </a:solidFill>
                <a:latin typeface="Times New Roman" pitchFamily="18" charset="0"/>
                <a:cs typeface="Times New Roman" pitchFamily="18" charset="0"/>
              </a:rPr>
              <a:t>применение современных разнообразных методов и приемов работы с детьми;</a:t>
            </a:r>
          </a:p>
          <a:p>
            <a:pPr marL="0" algn="just">
              <a:buNone/>
            </a:pPr>
            <a:r>
              <a:rPr lang="ru-RU" sz="3600" dirty="0" smtClean="0">
                <a:solidFill>
                  <a:srgbClr val="04374A"/>
                </a:solidFill>
                <a:latin typeface="Times New Roman" pitchFamily="18" charset="0"/>
                <a:cs typeface="Times New Roman" pitchFamily="18" charset="0"/>
              </a:rPr>
              <a:t>недостаточное информационно-методическое обеспечение.</a:t>
            </a:r>
          </a:p>
        </p:txBody>
      </p:sp>
      <p:sp>
        <p:nvSpPr>
          <p:cNvPr id="5" name="Выноска со стрелкой вправо 4"/>
          <p:cNvSpPr/>
          <p:nvPr/>
        </p:nvSpPr>
        <p:spPr>
          <a:xfrm>
            <a:off x="395536" y="1124744"/>
            <a:ext cx="1296144" cy="482352"/>
          </a:xfrm>
          <a:prstGeom prst="rightArrowCallou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Выноска со стрелкой вправо 5"/>
          <p:cNvSpPr/>
          <p:nvPr/>
        </p:nvSpPr>
        <p:spPr>
          <a:xfrm>
            <a:off x="395536" y="3356992"/>
            <a:ext cx="1296144" cy="482352"/>
          </a:xfrm>
          <a:prstGeom prst="rightArrowCallou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Выноска со стрелкой вправо 6"/>
          <p:cNvSpPr/>
          <p:nvPr/>
        </p:nvSpPr>
        <p:spPr>
          <a:xfrm>
            <a:off x="395536" y="4221088"/>
            <a:ext cx="1296144" cy="482352"/>
          </a:xfrm>
          <a:prstGeom prst="rightArrowCallou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Выноска со стрелкой вправо 7"/>
          <p:cNvSpPr/>
          <p:nvPr/>
        </p:nvSpPr>
        <p:spPr>
          <a:xfrm>
            <a:off x="395536" y="5085184"/>
            <a:ext cx="1296144" cy="482352"/>
          </a:xfrm>
          <a:prstGeom prst="rightArrowCallou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Выноска со стрелкой вправо 8"/>
          <p:cNvSpPr/>
          <p:nvPr/>
        </p:nvSpPr>
        <p:spPr>
          <a:xfrm>
            <a:off x="395536" y="5805264"/>
            <a:ext cx="1296144" cy="482352"/>
          </a:xfrm>
          <a:prstGeom prst="rightArrowCallou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Выноска со стрелкой вправо 9"/>
          <p:cNvSpPr/>
          <p:nvPr/>
        </p:nvSpPr>
        <p:spPr>
          <a:xfrm>
            <a:off x="395536" y="2564904"/>
            <a:ext cx="1296144" cy="482352"/>
          </a:xfrm>
          <a:prstGeom prst="rightArrowCallou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Выноска со стрелкой вправо 10"/>
          <p:cNvSpPr/>
          <p:nvPr/>
        </p:nvSpPr>
        <p:spPr>
          <a:xfrm>
            <a:off x="395536" y="1844824"/>
            <a:ext cx="1296144" cy="482352"/>
          </a:xfrm>
          <a:prstGeom prst="rightArrowCallou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827584" y="764704"/>
            <a:ext cx="799288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2. «Воспитание нравственно-патриотических чувств дошкольников через любовь к родному городу»</a:t>
            </a:r>
          </a:p>
        </p:txBody>
      </p:sp>
      <p:pic>
        <p:nvPicPr>
          <p:cNvPr id="1026" name="Picture 2" descr="собор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15816" y="2780928"/>
            <a:ext cx="3802980" cy="28542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5"/>
          <p:cNvGrpSpPr/>
          <p:nvPr/>
        </p:nvGrpSpPr>
        <p:grpSpPr>
          <a:xfrm>
            <a:off x="0" y="0"/>
            <a:ext cx="9144000" cy="6858001"/>
            <a:chOff x="0" y="0"/>
            <a:chExt cx="9144000" cy="6858001"/>
          </a:xfrm>
        </p:grpSpPr>
        <p:pic>
          <p:nvPicPr>
            <p:cNvPr id="6" name="Picture 2" descr="https://ds04.infourok.ru/uploads/ex/126e/000e56c5-99d65e79/img0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9144000" cy="6858001"/>
            </a:xfrm>
            <a:prstGeom prst="rect">
              <a:avLst/>
            </a:prstGeom>
            <a:noFill/>
          </p:spPr>
        </p:pic>
        <p:pic>
          <p:nvPicPr>
            <p:cNvPr id="7" name="Picture 2" descr="https://ds04.infourok.ru/uploads/ex/126e/000e56c5-99d65e79/img0.jpg"/>
            <p:cNvPicPr>
              <a:picLocks noChangeAspect="1" noChangeArrowheads="1"/>
            </p:cNvPicPr>
            <p:nvPr/>
          </p:nvPicPr>
          <p:blipFill>
            <a:blip r:embed="rId2" cstate="print"/>
            <a:srcRect t="63649" b="11151"/>
            <a:stretch>
              <a:fillRect/>
            </a:stretch>
          </p:blipFill>
          <p:spPr bwMode="auto">
            <a:xfrm>
              <a:off x="755576" y="2780928"/>
              <a:ext cx="8001000" cy="1512168"/>
            </a:xfrm>
            <a:prstGeom prst="rect">
              <a:avLst/>
            </a:prstGeom>
            <a:noFill/>
          </p:spPr>
        </p:pic>
      </p:grpSp>
      <p:sp>
        <p:nvSpPr>
          <p:cNvPr id="8" name="Овал 7"/>
          <p:cNvSpPr/>
          <p:nvPr/>
        </p:nvSpPr>
        <p:spPr>
          <a:xfrm>
            <a:off x="3203848" y="2852936"/>
            <a:ext cx="2952328" cy="1440160"/>
          </a:xfrm>
          <a:prstGeom prst="ellipse">
            <a:avLst/>
          </a:prstGeom>
          <a:solidFill>
            <a:srgbClr val="CCFF66"/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Формы работы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23" name="Овал 22"/>
          <p:cNvSpPr/>
          <p:nvPr/>
        </p:nvSpPr>
        <p:spPr>
          <a:xfrm>
            <a:off x="899592" y="4437112"/>
            <a:ext cx="1855440" cy="864096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ysClr val="windowText" lastClr="000000"/>
                </a:solidFill>
              </a:rPr>
              <a:t>Занятия</a:t>
            </a:r>
            <a:endParaRPr lang="ru-RU" sz="1600" dirty="0">
              <a:solidFill>
                <a:sysClr val="windowText" lastClr="000000"/>
              </a:solidFill>
            </a:endParaRPr>
          </a:p>
        </p:txBody>
      </p:sp>
      <p:sp>
        <p:nvSpPr>
          <p:cNvPr id="24" name="Овал 23"/>
          <p:cNvSpPr/>
          <p:nvPr/>
        </p:nvSpPr>
        <p:spPr>
          <a:xfrm>
            <a:off x="827584" y="3501008"/>
            <a:ext cx="1855440" cy="864096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ysClr val="windowText" lastClr="000000"/>
                </a:solidFill>
              </a:rPr>
              <a:t>Ментальные карты</a:t>
            </a:r>
            <a:endParaRPr lang="ru-RU" sz="1600" dirty="0">
              <a:solidFill>
                <a:sysClr val="windowText" lastClr="000000"/>
              </a:solidFill>
            </a:endParaRPr>
          </a:p>
        </p:txBody>
      </p:sp>
      <p:sp>
        <p:nvSpPr>
          <p:cNvPr id="26" name="Овал 25"/>
          <p:cNvSpPr/>
          <p:nvPr/>
        </p:nvSpPr>
        <p:spPr>
          <a:xfrm>
            <a:off x="4932040" y="908720"/>
            <a:ext cx="1855440" cy="864096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Выставки детских работ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27" name="Овал 26"/>
          <p:cNvSpPr/>
          <p:nvPr/>
        </p:nvSpPr>
        <p:spPr>
          <a:xfrm>
            <a:off x="2915816" y="908720"/>
            <a:ext cx="1855440" cy="864096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Участие в конкурсах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28" name="Овал 27"/>
          <p:cNvSpPr/>
          <p:nvPr/>
        </p:nvSpPr>
        <p:spPr>
          <a:xfrm>
            <a:off x="1115616" y="1556792"/>
            <a:ext cx="1855440" cy="864096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ysClr val="windowText" lastClr="000000"/>
                </a:solidFill>
              </a:rPr>
              <a:t>Целевые прогулки</a:t>
            </a:r>
            <a:endParaRPr lang="ru-RU" sz="1600" dirty="0">
              <a:solidFill>
                <a:sysClr val="windowText" lastClr="000000"/>
              </a:solidFill>
            </a:endParaRPr>
          </a:p>
        </p:txBody>
      </p:sp>
      <p:sp>
        <p:nvSpPr>
          <p:cNvPr id="29" name="Овал 28"/>
          <p:cNvSpPr/>
          <p:nvPr/>
        </p:nvSpPr>
        <p:spPr>
          <a:xfrm>
            <a:off x="755576" y="2564904"/>
            <a:ext cx="1855440" cy="864096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ysClr val="windowText" lastClr="000000"/>
                </a:solidFill>
              </a:rPr>
              <a:t>Досуги</a:t>
            </a:r>
            <a:endParaRPr lang="ru-RU" sz="1600" dirty="0">
              <a:solidFill>
                <a:sysClr val="windowText" lastClr="000000"/>
              </a:solidFill>
            </a:endParaRPr>
          </a:p>
        </p:txBody>
      </p:sp>
      <p:sp>
        <p:nvSpPr>
          <p:cNvPr id="30" name="Овал 29"/>
          <p:cNvSpPr/>
          <p:nvPr/>
        </p:nvSpPr>
        <p:spPr>
          <a:xfrm>
            <a:off x="7020272" y="3429000"/>
            <a:ext cx="1855440" cy="864096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ysClr val="windowText" lastClr="000000"/>
                </a:solidFill>
              </a:rPr>
              <a:t>Беседы</a:t>
            </a:r>
            <a:endParaRPr lang="ru-RU" sz="1600" dirty="0">
              <a:solidFill>
                <a:sysClr val="windowText" lastClr="000000"/>
              </a:solidFill>
            </a:endParaRPr>
          </a:p>
        </p:txBody>
      </p:sp>
      <p:sp>
        <p:nvSpPr>
          <p:cNvPr id="31" name="Овал 30"/>
          <p:cNvSpPr/>
          <p:nvPr/>
        </p:nvSpPr>
        <p:spPr>
          <a:xfrm>
            <a:off x="6948264" y="2420888"/>
            <a:ext cx="1855440" cy="864096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err="1" smtClean="0">
                <a:solidFill>
                  <a:schemeClr val="tx1"/>
                </a:solidFill>
              </a:rPr>
              <a:t>Лэпбук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32" name="Овал 31"/>
          <p:cNvSpPr/>
          <p:nvPr/>
        </p:nvSpPr>
        <p:spPr>
          <a:xfrm>
            <a:off x="6660232" y="1484784"/>
            <a:ext cx="1855440" cy="864096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Праздники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33" name="Овал 32"/>
          <p:cNvSpPr/>
          <p:nvPr/>
        </p:nvSpPr>
        <p:spPr>
          <a:xfrm>
            <a:off x="5724128" y="5229200"/>
            <a:ext cx="1855440" cy="864096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ysClr val="windowText" lastClr="000000"/>
                </a:solidFill>
              </a:rPr>
              <a:t>Детские проекты</a:t>
            </a:r>
            <a:endParaRPr lang="ru-RU" sz="1600" dirty="0">
              <a:solidFill>
                <a:sysClr val="windowText" lastClr="000000"/>
              </a:solidFill>
            </a:endParaRPr>
          </a:p>
        </p:txBody>
      </p:sp>
      <p:sp>
        <p:nvSpPr>
          <p:cNvPr id="34" name="Овал 33"/>
          <p:cNvSpPr/>
          <p:nvPr/>
        </p:nvSpPr>
        <p:spPr>
          <a:xfrm>
            <a:off x="6876256" y="4437112"/>
            <a:ext cx="1855440" cy="864096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ysClr val="windowText" lastClr="000000"/>
                </a:solidFill>
              </a:rPr>
              <a:t>Мастер-классы</a:t>
            </a:r>
            <a:endParaRPr lang="ru-RU" sz="1600" dirty="0">
              <a:solidFill>
                <a:sysClr val="windowText" lastClr="000000"/>
              </a:solidFill>
            </a:endParaRPr>
          </a:p>
        </p:txBody>
      </p:sp>
      <p:sp>
        <p:nvSpPr>
          <p:cNvPr id="35" name="Овал 34"/>
          <p:cNvSpPr/>
          <p:nvPr/>
        </p:nvSpPr>
        <p:spPr>
          <a:xfrm>
            <a:off x="1763688" y="5301208"/>
            <a:ext cx="1855440" cy="864096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ysClr val="windowText" lastClr="000000"/>
                </a:solidFill>
              </a:rPr>
              <a:t>Мини-музей</a:t>
            </a:r>
            <a:endParaRPr lang="ru-RU" sz="1600" dirty="0">
              <a:solidFill>
                <a:sysClr val="windowText" lastClr="000000"/>
              </a:solidFill>
            </a:endParaRPr>
          </a:p>
        </p:txBody>
      </p:sp>
      <p:sp>
        <p:nvSpPr>
          <p:cNvPr id="36" name="Овал 35"/>
          <p:cNvSpPr/>
          <p:nvPr/>
        </p:nvSpPr>
        <p:spPr>
          <a:xfrm>
            <a:off x="3707904" y="5517232"/>
            <a:ext cx="1872208" cy="936104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ysClr val="windowText" lastClr="000000"/>
                </a:solidFill>
              </a:rPr>
              <a:t>Театрализованные представления</a:t>
            </a:r>
            <a:endParaRPr lang="ru-RU" sz="1400" dirty="0">
              <a:solidFill>
                <a:sysClr val="windowText" lastClr="000000"/>
              </a:solidFill>
            </a:endParaRPr>
          </a:p>
        </p:txBody>
      </p:sp>
      <p:cxnSp>
        <p:nvCxnSpPr>
          <p:cNvPr id="38" name="Прямая соединительная линия 37"/>
          <p:cNvCxnSpPr/>
          <p:nvPr/>
        </p:nvCxnSpPr>
        <p:spPr>
          <a:xfrm flipH="1" flipV="1">
            <a:off x="4067944" y="1772816"/>
            <a:ext cx="324000" cy="108000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/>
          <p:nvPr/>
        </p:nvCxnSpPr>
        <p:spPr>
          <a:xfrm flipV="1">
            <a:off x="5364088" y="1772816"/>
            <a:ext cx="288032" cy="1152128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/>
          <p:cNvCxnSpPr/>
          <p:nvPr/>
        </p:nvCxnSpPr>
        <p:spPr>
          <a:xfrm flipH="1" flipV="1">
            <a:off x="2915816" y="2132856"/>
            <a:ext cx="864096" cy="864096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5" name="Прямая соединительная линия 44"/>
          <p:cNvCxnSpPr>
            <a:stCxn id="8" idx="7"/>
          </p:cNvCxnSpPr>
          <p:nvPr/>
        </p:nvCxnSpPr>
        <p:spPr>
          <a:xfrm flipV="1">
            <a:off x="5723817" y="2132856"/>
            <a:ext cx="1008423" cy="930986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1" name="Прямая соединительная линия 50"/>
          <p:cNvCxnSpPr/>
          <p:nvPr/>
        </p:nvCxnSpPr>
        <p:spPr>
          <a:xfrm flipH="1" flipV="1">
            <a:off x="2627784" y="3068960"/>
            <a:ext cx="612032" cy="287912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5" name="Прямая соединительная линия 54"/>
          <p:cNvCxnSpPr/>
          <p:nvPr/>
        </p:nvCxnSpPr>
        <p:spPr>
          <a:xfrm flipV="1">
            <a:off x="2699792" y="3717032"/>
            <a:ext cx="504056" cy="144016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7" name="Прямая соединительная линия 56"/>
          <p:cNvCxnSpPr/>
          <p:nvPr/>
        </p:nvCxnSpPr>
        <p:spPr>
          <a:xfrm flipV="1">
            <a:off x="2699792" y="3933056"/>
            <a:ext cx="720080" cy="792088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0" name="Прямая соединительная линия 59"/>
          <p:cNvCxnSpPr/>
          <p:nvPr/>
        </p:nvCxnSpPr>
        <p:spPr>
          <a:xfrm flipV="1">
            <a:off x="3203848" y="4149080"/>
            <a:ext cx="576064" cy="1224136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2" name="Прямая соединительная линия 61"/>
          <p:cNvCxnSpPr>
            <a:stCxn id="36" idx="0"/>
            <a:endCxn id="8" idx="4"/>
          </p:cNvCxnSpPr>
          <p:nvPr/>
        </p:nvCxnSpPr>
        <p:spPr>
          <a:xfrm flipV="1">
            <a:off x="4644008" y="4293096"/>
            <a:ext cx="36004" cy="1224136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5" name="Прямая соединительная линия 64"/>
          <p:cNvCxnSpPr/>
          <p:nvPr/>
        </p:nvCxnSpPr>
        <p:spPr>
          <a:xfrm flipH="1" flipV="1">
            <a:off x="5652120" y="4149080"/>
            <a:ext cx="504056" cy="1152128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7" name="Прямая соединительная линия 66"/>
          <p:cNvCxnSpPr>
            <a:stCxn id="34" idx="1"/>
          </p:cNvCxnSpPr>
          <p:nvPr/>
        </p:nvCxnSpPr>
        <p:spPr>
          <a:xfrm flipH="1" flipV="1">
            <a:off x="6084168" y="3789040"/>
            <a:ext cx="1063811" cy="774616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9" name="Прямая соединительная линия 68"/>
          <p:cNvCxnSpPr>
            <a:stCxn id="30" idx="2"/>
          </p:cNvCxnSpPr>
          <p:nvPr/>
        </p:nvCxnSpPr>
        <p:spPr>
          <a:xfrm flipH="1" flipV="1">
            <a:off x="6156176" y="3573016"/>
            <a:ext cx="864096" cy="288032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2" name="Прямая соединительная линия 71"/>
          <p:cNvCxnSpPr/>
          <p:nvPr/>
        </p:nvCxnSpPr>
        <p:spPr>
          <a:xfrm flipH="1">
            <a:off x="6084168" y="2924944"/>
            <a:ext cx="864096" cy="36004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260648"/>
            <a:ext cx="7956377" cy="1360836"/>
          </a:xfrm>
        </p:spPr>
        <p:txBody>
          <a:bodyPr>
            <a:noAutofit/>
          </a:bodyPr>
          <a:lstStyle/>
          <a:p>
            <a:r>
              <a:rPr lang="ru-RU" sz="2800" u="sng" dirty="0" smtClean="0"/>
              <a:t>3. Представление опыта работы по нравственно-патриотическому воспитанию с использованием </a:t>
            </a:r>
            <a:r>
              <a:rPr lang="ru-RU" sz="2800" u="sng" dirty="0" err="1" smtClean="0"/>
              <a:t>лэпбука</a:t>
            </a:r>
            <a:r>
              <a:rPr lang="ru-RU" sz="2800" u="sng" dirty="0" smtClean="0"/>
              <a:t>.</a:t>
            </a:r>
            <a:endParaRPr lang="ru-RU" sz="2800" dirty="0"/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 cstate="print"/>
          <a:srcRect l="1331" t="12001" b="9990"/>
          <a:stretch>
            <a:fillRect/>
          </a:stretch>
        </p:blipFill>
        <p:spPr bwMode="auto">
          <a:xfrm>
            <a:off x="467544" y="1803176"/>
            <a:ext cx="4608512" cy="2424686"/>
          </a:xfrm>
          <a:prstGeom prst="rect">
            <a:avLst/>
          </a:prstGeom>
          <a:ln w="38100" cap="sq">
            <a:solidFill>
              <a:srgbClr val="00B05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3" cstate="print"/>
          <a:srcRect b="15991"/>
          <a:stretch>
            <a:fillRect/>
          </a:stretch>
        </p:blipFill>
        <p:spPr bwMode="auto">
          <a:xfrm>
            <a:off x="3995936" y="3933056"/>
            <a:ext cx="4761592" cy="2662024"/>
          </a:xfrm>
          <a:prstGeom prst="rect">
            <a:avLst/>
          </a:prstGeom>
          <a:ln w="38100" cap="sq">
            <a:solidFill>
              <a:srgbClr val="FF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1" y="620688"/>
            <a:ext cx="8604449" cy="1360836"/>
          </a:xfrm>
        </p:spPr>
        <p:txBody>
          <a:bodyPr>
            <a:normAutofit fontScale="90000"/>
          </a:bodyPr>
          <a:lstStyle/>
          <a:p>
            <a:pPr lvl="0"/>
            <a:r>
              <a:rPr lang="ru-RU" sz="4000" u="sng" dirty="0" smtClean="0"/>
              <a:t>4. Презентация проектов по нравственно-патриотическому воспитанию в рамках недели каникул.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539552" y="2177480"/>
            <a:ext cx="8424936" cy="4419872"/>
          </a:xfrm>
        </p:spPr>
        <p:txBody>
          <a:bodyPr>
            <a:normAutofit/>
          </a:bodyPr>
          <a:lstStyle/>
          <a:p>
            <a:r>
              <a:rPr lang="ru-RU" sz="3100" dirty="0" smtClean="0">
                <a:solidFill>
                  <a:srgbClr val="04374A"/>
                </a:solidFill>
                <a:latin typeface="Times New Roman" pitchFamily="18" charset="0"/>
                <a:cs typeface="Times New Roman" pitchFamily="18" charset="0"/>
              </a:rPr>
              <a:t>Вторая младшая группа №</a:t>
            </a:r>
            <a:r>
              <a:rPr lang="ru-RU" sz="3100" dirty="0" smtClean="0">
                <a:solidFill>
                  <a:srgbClr val="04374A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endParaRPr lang="ru-RU" sz="3100" dirty="0" smtClean="0">
              <a:solidFill>
                <a:srgbClr val="04374A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100" dirty="0" smtClean="0">
                <a:solidFill>
                  <a:srgbClr val="04374A"/>
                </a:solidFill>
                <a:latin typeface="Times New Roman" pitchFamily="18" charset="0"/>
                <a:cs typeface="Times New Roman" pitchFamily="18" charset="0"/>
              </a:rPr>
              <a:t>Средняя группа №</a:t>
            </a:r>
            <a:r>
              <a:rPr lang="ru-RU" sz="3100" dirty="0" smtClean="0">
                <a:solidFill>
                  <a:srgbClr val="04374A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lang="ru-RU" sz="3100" dirty="0" smtClean="0">
              <a:solidFill>
                <a:srgbClr val="04374A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100" dirty="0" smtClean="0">
                <a:solidFill>
                  <a:srgbClr val="04374A"/>
                </a:solidFill>
                <a:latin typeface="Times New Roman" pitchFamily="18" charset="0"/>
                <a:cs typeface="Times New Roman" pitchFamily="18" charset="0"/>
              </a:rPr>
              <a:t>Средняя группа №</a:t>
            </a:r>
            <a:r>
              <a:rPr lang="ru-RU" sz="3100" dirty="0" smtClean="0">
                <a:solidFill>
                  <a:srgbClr val="04374A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endParaRPr lang="ru-RU" sz="3100" dirty="0" smtClean="0">
              <a:solidFill>
                <a:srgbClr val="04374A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100" dirty="0" smtClean="0">
                <a:solidFill>
                  <a:srgbClr val="04374A"/>
                </a:solidFill>
                <a:latin typeface="Times New Roman" pitchFamily="18" charset="0"/>
                <a:cs typeface="Times New Roman" pitchFamily="18" charset="0"/>
              </a:rPr>
              <a:t>Средняя группа №</a:t>
            </a:r>
            <a:r>
              <a:rPr lang="ru-RU" sz="3100" dirty="0" smtClean="0">
                <a:solidFill>
                  <a:srgbClr val="04374A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endParaRPr lang="ru-RU" sz="3100" dirty="0" smtClean="0">
              <a:solidFill>
                <a:srgbClr val="04374A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100" dirty="0" smtClean="0">
                <a:solidFill>
                  <a:srgbClr val="04374A"/>
                </a:solidFill>
                <a:latin typeface="Times New Roman" pitchFamily="18" charset="0"/>
                <a:cs typeface="Times New Roman" pitchFamily="18" charset="0"/>
              </a:rPr>
              <a:t>Старшая группа №</a:t>
            </a:r>
            <a:r>
              <a:rPr lang="ru-RU" sz="3100" dirty="0" smtClean="0">
                <a:solidFill>
                  <a:srgbClr val="04374A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endParaRPr lang="ru-RU" sz="3100" dirty="0" smtClean="0">
              <a:solidFill>
                <a:srgbClr val="04374A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100" dirty="0" smtClean="0">
                <a:solidFill>
                  <a:srgbClr val="04374A"/>
                </a:solidFill>
                <a:latin typeface="Times New Roman" pitchFamily="18" charset="0"/>
                <a:cs typeface="Times New Roman" pitchFamily="18" charset="0"/>
              </a:rPr>
              <a:t>Подготовительная группа №</a:t>
            </a:r>
            <a:r>
              <a:rPr lang="ru-RU" sz="3100" dirty="0" smtClean="0">
                <a:solidFill>
                  <a:srgbClr val="04374A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endParaRPr lang="ru-RU" sz="3100" dirty="0" smtClean="0">
              <a:solidFill>
                <a:srgbClr val="04374A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100" dirty="0" smtClean="0">
                <a:solidFill>
                  <a:srgbClr val="04374A"/>
                </a:solidFill>
                <a:latin typeface="Times New Roman" pitchFamily="18" charset="0"/>
                <a:cs typeface="Times New Roman" pitchFamily="18" charset="0"/>
              </a:rPr>
              <a:t>Подготовительная группа №</a:t>
            </a:r>
            <a:r>
              <a:rPr lang="ru-RU" sz="3100" dirty="0" smtClean="0">
                <a:solidFill>
                  <a:srgbClr val="04374A"/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endParaRPr lang="ru-RU" sz="3100" dirty="0" smtClean="0">
              <a:solidFill>
                <a:srgbClr val="04374A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620688"/>
            <a:ext cx="8244408" cy="1360836"/>
          </a:xfrm>
        </p:spPr>
        <p:txBody>
          <a:bodyPr>
            <a:noAutofit/>
          </a:bodyPr>
          <a:lstStyle/>
          <a:p>
            <a:pPr lvl="0"/>
            <a:r>
              <a:rPr lang="ru-RU" sz="2800" u="sng" dirty="0" smtClean="0"/>
              <a:t>5. Аналитическая справка по итогам тематической проверки «Оценка условий для организации работы по нравственно-патриотическому воспитанию дошкольников».</a:t>
            </a:r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2132856"/>
            <a:ext cx="8280920" cy="4203848"/>
          </a:xfrm>
        </p:spPr>
        <p:txBody>
          <a:bodyPr>
            <a:normAutofit fontScale="77500" lnSpcReduction="20000"/>
          </a:bodyPr>
          <a:lstStyle/>
          <a:p>
            <a:pPr algn="just">
              <a:buNone/>
            </a:pPr>
            <a:r>
              <a:rPr lang="ru-RU" sz="3100" u="sng" dirty="0" smtClean="0">
                <a:solidFill>
                  <a:srgbClr val="04374A"/>
                </a:solidFill>
                <a:latin typeface="Times New Roman" pitchFamily="18" charset="0"/>
                <a:cs typeface="Times New Roman" pitchFamily="18" charset="0"/>
              </a:rPr>
              <a:t>Вопросы тематической проверки:</a:t>
            </a:r>
          </a:p>
          <a:p>
            <a:pPr algn="just">
              <a:buNone/>
            </a:pPr>
            <a:endParaRPr lang="ru-RU" sz="3100" dirty="0" smtClean="0">
              <a:solidFill>
                <a:srgbClr val="04374A"/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indent="-514350" algn="just">
              <a:buFont typeface="+mj-lt"/>
              <a:buAutoNum type="arabicPeriod"/>
            </a:pPr>
            <a:r>
              <a:rPr lang="ru-RU" sz="3100" dirty="0" smtClean="0">
                <a:solidFill>
                  <a:srgbClr val="04374A"/>
                </a:solidFill>
                <a:latin typeface="Times New Roman" pitchFamily="18" charset="0"/>
                <a:cs typeface="Times New Roman" pitchFamily="18" charset="0"/>
              </a:rPr>
              <a:t>Уровень компетентности педагогов в области нравственно-патриотического воспитания дошкольников;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ru-RU" sz="3100" dirty="0" smtClean="0">
                <a:solidFill>
                  <a:srgbClr val="04374A"/>
                </a:solidFill>
                <a:latin typeface="Times New Roman" pitchFamily="18" charset="0"/>
                <a:cs typeface="Times New Roman" pitchFamily="18" charset="0"/>
              </a:rPr>
              <a:t>Планирование работы с детьми по данному направлению;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ru-RU" sz="3100" dirty="0" smtClean="0">
                <a:solidFill>
                  <a:srgbClr val="04374A"/>
                </a:solidFill>
                <a:latin typeface="Times New Roman" pitchFamily="18" charset="0"/>
                <a:cs typeface="Times New Roman" pitchFamily="18" charset="0"/>
              </a:rPr>
              <a:t>Анализ развивающей предметно-пространственной среды по нравственно-патриотическом воспитанию в группах и дополнительных помещениях ДОУ;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ru-RU" sz="3100" dirty="0" smtClean="0">
                <a:solidFill>
                  <a:srgbClr val="04374A"/>
                </a:solidFill>
                <a:latin typeface="Times New Roman" pitchFamily="18" charset="0"/>
                <a:cs typeface="Times New Roman" pitchFamily="18" charset="0"/>
              </a:rPr>
              <a:t>Уровень заинтересованности родителей по организации нравственно-патриотического воспитания в ДОУ;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ru-RU" sz="3100" dirty="0" smtClean="0">
                <a:solidFill>
                  <a:srgbClr val="04374A"/>
                </a:solidFill>
                <a:latin typeface="Times New Roman" pitchFamily="18" charset="0"/>
                <a:cs typeface="Times New Roman" pitchFamily="18" charset="0"/>
              </a:rPr>
              <a:t>Уровень мотивации и заинтересованности детей в процессе нравственно-патриотического воспитания.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123199"/>
            <a:ext cx="8244409" cy="1073553"/>
          </a:xfrm>
        </p:spPr>
        <p:txBody>
          <a:bodyPr>
            <a:normAutofit fontScale="90000"/>
          </a:bodyPr>
          <a:lstStyle/>
          <a:p>
            <a:r>
              <a:rPr lang="ru-RU" u="sng" dirty="0" smtClean="0"/>
              <a:t>Выводы по результатам контроля: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1124744"/>
            <a:ext cx="8568952" cy="5544616"/>
          </a:xfrm>
        </p:spPr>
        <p:txBody>
          <a:bodyPr>
            <a:normAutofit fontScale="62500" lnSpcReduction="20000"/>
          </a:bodyPr>
          <a:lstStyle/>
          <a:p>
            <a:pPr marL="514350" lvl="0" indent="-514350" algn="just">
              <a:buFont typeface="+mj-lt"/>
              <a:buAutoNum type="arabicParenR"/>
            </a:pPr>
            <a:r>
              <a:rPr lang="ru-RU" sz="3400" dirty="0" smtClean="0">
                <a:solidFill>
                  <a:srgbClr val="04374A"/>
                </a:solidFill>
                <a:latin typeface="Times New Roman" pitchFamily="18" charset="0"/>
                <a:cs typeface="Times New Roman" pitchFamily="18" charset="0"/>
              </a:rPr>
              <a:t>Работа педагогического коллектива по воспитанию нравственно-патриотических чувств у воспитанников ведется планомерно, целенаправленно, систематически. Используются разнообразные формы организации образовательной деятельности. </a:t>
            </a:r>
          </a:p>
          <a:p>
            <a:pPr marL="514350" indent="-514350" algn="just">
              <a:buFont typeface="+mj-lt"/>
              <a:buAutoNum type="arabicParenR"/>
            </a:pPr>
            <a:r>
              <a:rPr lang="ru-RU" sz="3400" dirty="0" smtClean="0">
                <a:solidFill>
                  <a:srgbClr val="04374A"/>
                </a:solidFill>
                <a:latin typeface="Times New Roman" pitchFamily="18" charset="0"/>
                <a:cs typeface="Times New Roman" pitchFamily="18" charset="0"/>
              </a:rPr>
              <a:t>РППС ДОУ достаточно оснащена для осуществления работы по нравственно-патриотическому воспитанию дошкольников.</a:t>
            </a:r>
          </a:p>
          <a:p>
            <a:pPr marL="514350" lvl="0" indent="-514350" algn="just">
              <a:buFont typeface="+mj-lt"/>
              <a:buAutoNum type="arabicParenR"/>
            </a:pPr>
            <a:r>
              <a:rPr lang="ru-RU" sz="3400" dirty="0" smtClean="0">
                <a:solidFill>
                  <a:srgbClr val="04374A"/>
                </a:solidFill>
                <a:latin typeface="Times New Roman" pitchFamily="18" charset="0"/>
                <a:cs typeface="Times New Roman" pitchFamily="18" charset="0"/>
              </a:rPr>
              <a:t>Планирование работы по нравственно-патриотическому воспитанию осуществляется в соответствие с требованиями, имеются лишь незначительные недочеты и рекомендации.</a:t>
            </a:r>
          </a:p>
          <a:p>
            <a:pPr marL="514350" lvl="0" indent="-514350" algn="just">
              <a:buFont typeface="+mj-lt"/>
              <a:buAutoNum type="arabicParenR"/>
            </a:pPr>
            <a:r>
              <a:rPr lang="ru-RU" sz="3400" dirty="0" smtClean="0">
                <a:solidFill>
                  <a:srgbClr val="04374A"/>
                </a:solidFill>
                <a:latin typeface="Times New Roman" pitchFamily="18" charset="0"/>
                <a:cs typeface="Times New Roman" pitchFamily="18" charset="0"/>
              </a:rPr>
              <a:t>Родители воспитанников активно вовлекаются в совместную образовательную деятельность по нравственно-патриотическому воспитанию посредством разнообразных форм и методов работы, и имеют высокий уровень заинтересованности данной темой. </a:t>
            </a:r>
          </a:p>
          <a:p>
            <a:pPr marL="514350" lvl="0" indent="-514350" algn="just">
              <a:buFont typeface="+mj-lt"/>
              <a:buAutoNum type="arabicParenR"/>
            </a:pPr>
            <a:r>
              <a:rPr lang="ru-RU" sz="3400" dirty="0" smtClean="0">
                <a:solidFill>
                  <a:srgbClr val="04374A"/>
                </a:solidFill>
                <a:latin typeface="Times New Roman" pitchFamily="18" charset="0"/>
                <a:cs typeface="Times New Roman" pitchFamily="18" charset="0"/>
              </a:rPr>
              <a:t>Воспитанники ДОУ проявляют высокую активность и заинтересованность в процессе организации образовательной деятельности по нравственно-патриотическому воспитанию. </a:t>
            </a:r>
          </a:p>
          <a:p>
            <a:pPr marL="514350" lvl="0" indent="-514350" algn="just">
              <a:buFont typeface="+mj-lt"/>
              <a:buAutoNum type="arabicParenR"/>
            </a:pPr>
            <a:r>
              <a:rPr lang="ru-RU" sz="3400" dirty="0" smtClean="0">
                <a:solidFill>
                  <a:srgbClr val="04374A"/>
                </a:solidFill>
                <a:latin typeface="Times New Roman" pitchFamily="18" charset="0"/>
                <a:cs typeface="Times New Roman" pitchFamily="18" charset="0"/>
              </a:rPr>
              <a:t>В целом, ДОУ созданы условия для воспитания нравственно-патриотических чувств дошкольников.</a:t>
            </a:r>
          </a:p>
          <a:p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0"/>
            <a:ext cx="8244409" cy="936104"/>
          </a:xfrm>
        </p:spPr>
        <p:txBody>
          <a:bodyPr>
            <a:normAutofit/>
          </a:bodyPr>
          <a:lstStyle/>
          <a:p>
            <a:r>
              <a:rPr lang="ru-RU" sz="3600" u="sng" dirty="0" smtClean="0"/>
              <a:t>Рекомендации: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124744"/>
            <a:ext cx="8568952" cy="5544616"/>
          </a:xfrm>
        </p:spPr>
        <p:txBody>
          <a:bodyPr>
            <a:normAutofit fontScale="62500" lnSpcReduction="20000"/>
          </a:bodyPr>
          <a:lstStyle/>
          <a:p>
            <a:pPr marL="226800" lvl="0" indent="0" algn="just">
              <a:buFont typeface="+mj-lt"/>
              <a:buAutoNum type="arabicParenR"/>
            </a:pPr>
            <a:r>
              <a:rPr lang="ru-RU" sz="3800" dirty="0" smtClean="0">
                <a:solidFill>
                  <a:srgbClr val="04374A"/>
                </a:solidFill>
                <a:latin typeface="Times New Roman" pitchFamily="18" charset="0"/>
                <a:cs typeface="Times New Roman" pitchFamily="18" charset="0"/>
              </a:rPr>
              <a:t>Повышать уровень компетентности педагогов в вопросах применения современных педагогических технологий в процессе нравственно-патриотического воспитания дошкольников.</a:t>
            </a:r>
          </a:p>
          <a:p>
            <a:pPr marL="226800" lvl="0" indent="0" algn="just">
              <a:buFont typeface="+mj-lt"/>
              <a:buAutoNum type="arabicParenR"/>
            </a:pPr>
            <a:r>
              <a:rPr lang="ru-RU" sz="3800" dirty="0" smtClean="0">
                <a:solidFill>
                  <a:srgbClr val="04374A"/>
                </a:solidFill>
                <a:latin typeface="Times New Roman" pitchFamily="18" charset="0"/>
                <a:cs typeface="Times New Roman" pitchFamily="18" charset="0"/>
              </a:rPr>
              <a:t>Использовать в качестве темы по самообразованию педагогов ДОУ вопросы нравственно-патриотического воспитания дошкольников.</a:t>
            </a:r>
          </a:p>
          <a:p>
            <a:pPr marL="226800" lvl="0" indent="0" algn="just">
              <a:buFont typeface="+mj-lt"/>
              <a:buAutoNum type="arabicParenR"/>
            </a:pPr>
            <a:r>
              <a:rPr lang="ru-RU" sz="3800" dirty="0" smtClean="0">
                <a:solidFill>
                  <a:srgbClr val="04374A"/>
                </a:solidFill>
                <a:latin typeface="Times New Roman" pitchFamily="18" charset="0"/>
                <a:cs typeface="Times New Roman" pitchFamily="18" charset="0"/>
              </a:rPr>
              <a:t>Совершенствовать материально-технические и методические условия для организации работы по данной теме.</a:t>
            </a:r>
          </a:p>
          <a:p>
            <a:pPr marL="226800" lvl="0" indent="0" algn="just">
              <a:buFont typeface="+mj-lt"/>
              <a:buAutoNum type="arabicParenR"/>
            </a:pPr>
            <a:r>
              <a:rPr lang="ru-RU" sz="3800" dirty="0" smtClean="0">
                <a:solidFill>
                  <a:srgbClr val="04374A"/>
                </a:solidFill>
                <a:latin typeface="Times New Roman" pitchFamily="18" charset="0"/>
                <a:cs typeface="Times New Roman" pitchFamily="18" charset="0"/>
              </a:rPr>
              <a:t>Продолжить пополнение и корректировку РППС в соответствие с рекомендациями и требованиями программы.</a:t>
            </a:r>
          </a:p>
          <a:p>
            <a:pPr marL="226800" lvl="0" indent="0" algn="just">
              <a:buFont typeface="+mj-lt"/>
              <a:buAutoNum type="arabicParenR"/>
            </a:pPr>
            <a:r>
              <a:rPr lang="ru-RU" sz="3800" dirty="0" smtClean="0">
                <a:solidFill>
                  <a:srgbClr val="04374A"/>
                </a:solidFill>
                <a:latin typeface="Times New Roman" pitchFamily="18" charset="0"/>
                <a:cs typeface="Times New Roman" pitchFamily="18" charset="0"/>
              </a:rPr>
              <a:t>Учесть в работе рекомендации по осуществлению планирования образовательной деятельности.</a:t>
            </a:r>
          </a:p>
          <a:p>
            <a:pPr marL="226800" lvl="0" indent="0" algn="just">
              <a:buFont typeface="+mj-lt"/>
              <a:buAutoNum type="arabicParenR"/>
            </a:pPr>
            <a:r>
              <a:rPr lang="ru-RU" sz="3800" dirty="0" smtClean="0">
                <a:solidFill>
                  <a:srgbClr val="04374A"/>
                </a:solidFill>
                <a:latin typeface="Times New Roman" pitchFamily="18" charset="0"/>
                <a:cs typeface="Times New Roman" pitchFamily="18" charset="0"/>
              </a:rPr>
              <a:t>Систематически проводить мероприятия с детьми и родителями согласно планированию.</a:t>
            </a:r>
          </a:p>
          <a:p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835696" y="188640"/>
            <a:ext cx="7308304" cy="863347"/>
          </a:xfrm>
        </p:spPr>
        <p:txBody>
          <a:bodyPr/>
          <a:lstStyle/>
          <a:p>
            <a:r>
              <a:rPr lang="ru-RU" u="sng" dirty="0" smtClean="0"/>
              <a:t>Повестка педсовета:</a:t>
            </a:r>
            <a:endParaRPr lang="ru-RU" dirty="0"/>
          </a:p>
        </p:txBody>
      </p:sp>
      <p:sp>
        <p:nvSpPr>
          <p:cNvPr id="24" name="Содержимое 23"/>
          <p:cNvSpPr>
            <a:spLocks noGrp="1"/>
          </p:cNvSpPr>
          <p:nvPr>
            <p:ph idx="1"/>
          </p:nvPr>
        </p:nvSpPr>
        <p:spPr>
          <a:xfrm>
            <a:off x="1187624" y="1052736"/>
            <a:ext cx="7560840" cy="5616624"/>
          </a:xfrm>
        </p:spPr>
        <p:txBody>
          <a:bodyPr>
            <a:normAutofit fontScale="62500" lnSpcReduction="20000"/>
          </a:bodyPr>
          <a:lstStyle/>
          <a:p>
            <a:pPr marL="514350" lvl="0" indent="-514350" algn="just">
              <a:buFont typeface="+mj-lt"/>
              <a:buAutoNum type="arabicPeriod"/>
            </a:pPr>
            <a:r>
              <a:rPr lang="ru-RU" sz="3600" dirty="0" smtClean="0">
                <a:solidFill>
                  <a:srgbClr val="04374A"/>
                </a:solidFill>
                <a:latin typeface="Times New Roman" pitchFamily="18" charset="0"/>
                <a:cs typeface="Times New Roman" pitchFamily="18" charset="0"/>
              </a:rPr>
              <a:t>Вступительное слово «Проблемы и направления нравственно-патриотического воспитания в условиях дошкольного образования», </a:t>
            </a:r>
            <a:r>
              <a:rPr lang="ru-RU" sz="3600" dirty="0" smtClean="0">
                <a:solidFill>
                  <a:srgbClr val="04374A"/>
                </a:solidFill>
                <a:latin typeface="Times New Roman" pitchFamily="18" charset="0"/>
                <a:cs typeface="Times New Roman" pitchFamily="18" charset="0"/>
              </a:rPr>
              <a:t>старший </a:t>
            </a:r>
            <a:r>
              <a:rPr lang="ru-RU" sz="3600" dirty="0" smtClean="0">
                <a:solidFill>
                  <a:srgbClr val="04374A"/>
                </a:solidFill>
                <a:latin typeface="Times New Roman" pitchFamily="18" charset="0"/>
                <a:cs typeface="Times New Roman" pitchFamily="18" charset="0"/>
              </a:rPr>
              <a:t>воспитатель.</a:t>
            </a:r>
          </a:p>
          <a:p>
            <a:pPr marL="514350" lvl="0" indent="-514350" algn="just">
              <a:buFont typeface="+mj-lt"/>
              <a:buAutoNum type="arabicPeriod"/>
            </a:pPr>
            <a:r>
              <a:rPr lang="ru-RU" sz="3600" dirty="0" smtClean="0">
                <a:solidFill>
                  <a:srgbClr val="04374A"/>
                </a:solidFill>
                <a:latin typeface="Times New Roman" pitchFamily="18" charset="0"/>
                <a:cs typeface="Times New Roman" pitchFamily="18" charset="0"/>
              </a:rPr>
              <a:t>Выступление «Воспитание нравственно-патриотических чувств дошкольников через любовь к родному краю», </a:t>
            </a:r>
            <a:r>
              <a:rPr lang="ru-RU" sz="3600" dirty="0" smtClean="0">
                <a:solidFill>
                  <a:srgbClr val="04374A"/>
                </a:solidFill>
                <a:latin typeface="Times New Roman" pitchFamily="18" charset="0"/>
                <a:cs typeface="Times New Roman" pitchFamily="18" charset="0"/>
              </a:rPr>
              <a:t>воспитатель</a:t>
            </a:r>
            <a:r>
              <a:rPr lang="ru-RU" sz="3600" dirty="0" smtClean="0">
                <a:solidFill>
                  <a:srgbClr val="04374A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514350" lvl="0" indent="-514350" algn="just">
              <a:buFont typeface="+mj-lt"/>
              <a:buAutoNum type="arabicPeriod"/>
            </a:pPr>
            <a:r>
              <a:rPr lang="ru-RU" sz="3600" dirty="0" smtClean="0">
                <a:solidFill>
                  <a:srgbClr val="04374A"/>
                </a:solidFill>
                <a:latin typeface="Times New Roman" pitchFamily="18" charset="0"/>
                <a:cs typeface="Times New Roman" pitchFamily="18" charset="0"/>
              </a:rPr>
              <a:t>Представление опыта работы по нравственно-патриотическому воспитанию с использованием </a:t>
            </a:r>
            <a:r>
              <a:rPr lang="ru-RU" sz="3600" dirty="0" err="1" smtClean="0">
                <a:solidFill>
                  <a:srgbClr val="04374A"/>
                </a:solidFill>
                <a:latin typeface="Times New Roman" pitchFamily="18" charset="0"/>
                <a:cs typeface="Times New Roman" pitchFamily="18" charset="0"/>
              </a:rPr>
              <a:t>лэпбука</a:t>
            </a:r>
            <a:r>
              <a:rPr lang="ru-RU" sz="3600" dirty="0" smtClean="0">
                <a:solidFill>
                  <a:srgbClr val="04374A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600" dirty="0" smtClean="0">
                <a:solidFill>
                  <a:srgbClr val="04374A"/>
                </a:solidFill>
                <a:latin typeface="Times New Roman" pitchFamily="18" charset="0"/>
                <a:cs typeface="Times New Roman" pitchFamily="18" charset="0"/>
              </a:rPr>
              <a:t>воспитатели</a:t>
            </a:r>
            <a:r>
              <a:rPr lang="ru-RU" sz="3600" dirty="0" smtClean="0">
                <a:solidFill>
                  <a:srgbClr val="04374A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514350" lvl="0" indent="-514350" algn="just">
              <a:buFont typeface="+mj-lt"/>
              <a:buAutoNum type="arabicPeriod"/>
            </a:pPr>
            <a:r>
              <a:rPr lang="ru-RU" sz="3600" dirty="0" smtClean="0">
                <a:solidFill>
                  <a:srgbClr val="04374A"/>
                </a:solidFill>
                <a:latin typeface="Times New Roman" pitchFamily="18" charset="0"/>
                <a:cs typeface="Times New Roman" pitchFamily="18" charset="0"/>
              </a:rPr>
              <a:t>Презентация проектов по нравственно-патриотическому воспитанию в рамках недели каникул, педагоги ДОУ.</a:t>
            </a:r>
          </a:p>
          <a:p>
            <a:pPr marL="514350" lvl="0" indent="-514350" algn="just">
              <a:buFont typeface="+mj-lt"/>
              <a:buAutoNum type="arabicPeriod"/>
            </a:pPr>
            <a:r>
              <a:rPr lang="ru-RU" sz="3600" dirty="0" smtClean="0">
                <a:solidFill>
                  <a:srgbClr val="04374A"/>
                </a:solidFill>
                <a:latin typeface="Times New Roman" pitchFamily="18" charset="0"/>
                <a:cs typeface="Times New Roman" pitchFamily="18" charset="0"/>
              </a:rPr>
              <a:t>Аналитическая справка по итогам тематической проверки «Оценка условий для организации работы по нравственно-патриотическому воспитанию дошкольников», </a:t>
            </a:r>
            <a:r>
              <a:rPr lang="ru-RU" sz="3600" dirty="0" smtClean="0">
                <a:solidFill>
                  <a:srgbClr val="04374A"/>
                </a:solidFill>
                <a:latin typeface="Times New Roman" pitchFamily="18" charset="0"/>
                <a:cs typeface="Times New Roman" pitchFamily="18" charset="0"/>
              </a:rPr>
              <a:t>старший </a:t>
            </a:r>
            <a:r>
              <a:rPr lang="ru-RU" sz="3600" dirty="0" smtClean="0">
                <a:solidFill>
                  <a:srgbClr val="04374A"/>
                </a:solidFill>
                <a:latin typeface="Times New Roman" pitchFamily="18" charset="0"/>
                <a:cs typeface="Times New Roman" pitchFamily="18" charset="0"/>
              </a:rPr>
              <a:t>воспитатель.</a:t>
            </a:r>
          </a:p>
          <a:p>
            <a:pPr marL="514350" lvl="0" indent="-514350" algn="just">
              <a:buFont typeface="+mj-lt"/>
              <a:buAutoNum type="arabicPeriod"/>
            </a:pPr>
            <a:r>
              <a:rPr lang="ru-RU" sz="3600" dirty="0" smtClean="0">
                <a:solidFill>
                  <a:srgbClr val="04374A"/>
                </a:solidFill>
                <a:latin typeface="Times New Roman" pitchFamily="18" charset="0"/>
                <a:cs typeface="Times New Roman" pitchFamily="18" charset="0"/>
              </a:rPr>
              <a:t>Блиц-опрос «Знатоки своего дела».</a:t>
            </a:r>
          </a:p>
          <a:p>
            <a:pPr marL="514350" lvl="0" indent="-514350" algn="just">
              <a:buFont typeface="+mj-lt"/>
              <a:buAutoNum type="arabicPeriod"/>
            </a:pPr>
            <a:r>
              <a:rPr lang="ru-RU" sz="3600" dirty="0" smtClean="0">
                <a:solidFill>
                  <a:srgbClr val="04374A"/>
                </a:solidFill>
                <a:latin typeface="Times New Roman" pitchFamily="18" charset="0"/>
                <a:cs typeface="Times New Roman" pitchFamily="18" charset="0"/>
              </a:rPr>
              <a:t>Итоги педсовета.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34302434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123199"/>
            <a:ext cx="8532441" cy="641505"/>
          </a:xfrm>
        </p:spPr>
        <p:txBody>
          <a:bodyPr>
            <a:normAutofit fontScale="90000"/>
          </a:bodyPr>
          <a:lstStyle/>
          <a:p>
            <a:pPr lvl="0"/>
            <a:r>
              <a:rPr lang="ru-RU" u="sng" dirty="0" smtClean="0"/>
              <a:t>6. Блиц-опрос «Знатоки своего дела»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980728"/>
            <a:ext cx="8352928" cy="4968552"/>
          </a:xfrm>
        </p:spPr>
        <p:txBody>
          <a:bodyPr>
            <a:noAutofit/>
          </a:bodyPr>
          <a:lstStyle/>
          <a:p>
            <a:pPr marL="514350" indent="-514350" algn="ctr">
              <a:buNone/>
            </a:pPr>
            <a:r>
              <a:rPr lang="ru-RU" b="1" u="sng" dirty="0" smtClean="0">
                <a:solidFill>
                  <a:srgbClr val="04374A"/>
                </a:solidFill>
                <a:latin typeface="Times New Roman" pitchFamily="18" charset="0"/>
                <a:cs typeface="Times New Roman" pitchFamily="18" charset="0"/>
              </a:rPr>
              <a:t>1 блок «Российская Федерация»</a:t>
            </a:r>
            <a:endParaRPr lang="ru-RU" b="1" dirty="0" smtClean="0">
              <a:solidFill>
                <a:srgbClr val="04374A"/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lvl="0" indent="-514350" algn="ctr">
              <a:spcBef>
                <a:spcPts val="0"/>
              </a:spcBef>
              <a:buFont typeface="+mj-lt"/>
              <a:buAutoNum type="arabicPeriod"/>
            </a:pPr>
            <a:r>
              <a:rPr lang="ru-RU" sz="2800" dirty="0" smtClean="0">
                <a:solidFill>
                  <a:srgbClr val="04374A"/>
                </a:solidFill>
                <a:latin typeface="Times New Roman" pitchFamily="18" charset="0"/>
                <a:cs typeface="Times New Roman" pitchFamily="18" charset="0"/>
              </a:rPr>
              <a:t>Древнее название России? </a:t>
            </a:r>
          </a:p>
          <a:p>
            <a:pPr marL="514350" lvl="0" indent="-514350" algn="ctr">
              <a:spcBef>
                <a:spcPts val="0"/>
              </a:spcBef>
              <a:buNone/>
            </a:pPr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Русь</a:t>
            </a:r>
          </a:p>
          <a:p>
            <a:pPr marL="514350" lvl="0" indent="-514350" algn="ctr">
              <a:spcBef>
                <a:spcPts val="0"/>
              </a:spcBef>
              <a:buNone/>
            </a:pPr>
            <a:r>
              <a:rPr lang="ru-RU" sz="2800" dirty="0" smtClean="0">
                <a:solidFill>
                  <a:srgbClr val="04374A"/>
                </a:solidFill>
                <a:latin typeface="Times New Roman" pitchFamily="18" charset="0"/>
                <a:cs typeface="Times New Roman" pitchFamily="18" charset="0"/>
              </a:rPr>
              <a:t>2. Главный город России? </a:t>
            </a:r>
          </a:p>
          <a:p>
            <a:pPr marL="514350" lvl="0" indent="-514350" algn="ctr">
              <a:spcBef>
                <a:spcPts val="0"/>
              </a:spcBef>
              <a:buNone/>
            </a:pPr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Москва</a:t>
            </a:r>
          </a:p>
          <a:p>
            <a:pPr marL="514350" lvl="0" indent="-514350" algn="ctr">
              <a:spcBef>
                <a:spcPts val="0"/>
              </a:spcBef>
              <a:buNone/>
            </a:pPr>
            <a:r>
              <a:rPr lang="ru-RU" sz="2800" dirty="0" smtClean="0">
                <a:solidFill>
                  <a:srgbClr val="04374A"/>
                </a:solidFill>
                <a:latin typeface="Times New Roman" pitchFamily="18" charset="0"/>
                <a:cs typeface="Times New Roman" pitchFamily="18" charset="0"/>
              </a:rPr>
              <a:t>3. В каком году образовалась Москва? </a:t>
            </a:r>
          </a:p>
          <a:p>
            <a:pPr marL="514350" lvl="0" indent="-514350" algn="ctr">
              <a:spcBef>
                <a:spcPts val="0"/>
              </a:spcBef>
              <a:buNone/>
            </a:pPr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1147 г.</a:t>
            </a:r>
          </a:p>
          <a:p>
            <a:pPr marL="514350" lvl="0" indent="-514350" algn="ctr">
              <a:spcBef>
                <a:spcPts val="0"/>
              </a:spcBef>
              <a:buNone/>
            </a:pPr>
            <a:r>
              <a:rPr lang="ru-RU" sz="2800" dirty="0" smtClean="0">
                <a:solidFill>
                  <a:srgbClr val="04374A"/>
                </a:solidFill>
                <a:latin typeface="Times New Roman" pitchFamily="18" charset="0"/>
                <a:cs typeface="Times New Roman" pitchFamily="18" charset="0"/>
              </a:rPr>
              <a:t>4. Основатель Москвы </a:t>
            </a:r>
          </a:p>
          <a:p>
            <a:pPr marL="514350" lvl="0" indent="-514350" algn="ctr">
              <a:spcBef>
                <a:spcPts val="0"/>
              </a:spcBef>
              <a:buNone/>
            </a:pPr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Юрий Долгорукий</a:t>
            </a:r>
          </a:p>
          <a:p>
            <a:pPr marL="514350" lvl="0" indent="-514350" algn="ctr">
              <a:spcBef>
                <a:spcPts val="0"/>
              </a:spcBef>
              <a:buNone/>
            </a:pPr>
            <a:r>
              <a:rPr lang="ru-RU" sz="2800" dirty="0" smtClean="0">
                <a:solidFill>
                  <a:srgbClr val="04374A"/>
                </a:solidFill>
                <a:latin typeface="Times New Roman" pitchFamily="18" charset="0"/>
                <a:cs typeface="Times New Roman" pitchFamily="18" charset="0"/>
              </a:rPr>
              <a:t>5. Самое глубокое озеро в мире и России </a:t>
            </a:r>
          </a:p>
          <a:p>
            <a:pPr marL="514350" lvl="0" indent="-514350" algn="ctr">
              <a:spcBef>
                <a:spcPts val="0"/>
              </a:spcBef>
              <a:buNone/>
            </a:pPr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Байкал</a:t>
            </a:r>
          </a:p>
          <a:p>
            <a:pPr marL="514350" lvl="0" indent="-514350" algn="ctr">
              <a:spcBef>
                <a:spcPts val="0"/>
              </a:spcBef>
              <a:buNone/>
            </a:pPr>
            <a:r>
              <a:rPr lang="ru-RU" sz="2800" dirty="0" smtClean="0">
                <a:solidFill>
                  <a:srgbClr val="04374A"/>
                </a:solidFill>
                <a:latin typeface="Times New Roman" pitchFamily="18" charset="0"/>
                <a:cs typeface="Times New Roman" pitchFamily="18" charset="0"/>
              </a:rPr>
              <a:t>6. Самая высокая гора в России </a:t>
            </a:r>
          </a:p>
          <a:p>
            <a:pPr marL="514350" lvl="0" indent="-514350" algn="ctr">
              <a:spcBef>
                <a:spcPts val="0"/>
              </a:spcBef>
              <a:buNone/>
            </a:pPr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Эльбрус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755576" y="5301208"/>
            <a:ext cx="7992888" cy="1152128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755576" y="4149080"/>
            <a:ext cx="7992888" cy="1152128"/>
          </a:xfrm>
          <a:prstGeom prst="rect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55576" y="2996952"/>
            <a:ext cx="7992888" cy="11521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755576" y="2996952"/>
            <a:ext cx="7992888" cy="345638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7584" y="260648"/>
            <a:ext cx="8064896" cy="2376264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7. Что такое государственный флаг?</a:t>
            </a:r>
          </a:p>
          <a:p>
            <a:pPr algn="ctr">
              <a:buNone/>
            </a:pPr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официальный символ государственной власти, который олицетворяет суверенитет и территориальную целостность государства</a:t>
            </a:r>
          </a:p>
          <a:p>
            <a:pPr algn="ctr">
              <a:buNone/>
            </a:pP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8. Что характеризуют цвета на флаге? </a:t>
            </a:r>
          </a:p>
          <a:p>
            <a:pPr algn="ctr">
              <a:buNone/>
            </a:pPr>
            <a:endParaRPr lang="ru-RU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691680" y="5589240"/>
            <a:ext cx="621849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отвага, мужество, храбрость, красота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187624" y="4221088"/>
            <a:ext cx="712879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небо, целомудрие, верность, духовность, вера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043608" y="3212976"/>
            <a:ext cx="734481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мир, чистота, правда, благородство, свобода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10" grpId="0" animBg="1"/>
      <p:bldP spid="9" grpId="0" animBg="1"/>
      <p:bldP spid="8" grpId="0" animBg="1"/>
      <p:bldP spid="11" grpId="0" animBg="1"/>
      <p:bldP spid="3" grpId="0" build="p"/>
      <p:bldP spid="5" grpId="0"/>
      <p:bldP spid="6" grpId="0"/>
      <p:bldP spid="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755576" y="5301208"/>
            <a:ext cx="7992888" cy="1152128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755576" y="4149080"/>
            <a:ext cx="7992888" cy="1152128"/>
          </a:xfrm>
          <a:prstGeom prst="rect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55576" y="2996952"/>
            <a:ext cx="7992888" cy="11521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755576" y="2996952"/>
            <a:ext cx="7992888" cy="345638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560" y="1196752"/>
            <a:ext cx="8064896" cy="1512168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9. Кто определил именно такое расположение цветных полос? </a:t>
            </a:r>
          </a:p>
          <a:p>
            <a:pPr algn="ctr">
              <a:buNone/>
            </a:pPr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Петр 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endParaRPr lang="ru-RU" sz="28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627784" y="5589240"/>
            <a:ext cx="385791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физический, плотский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187624" y="4365104"/>
            <a:ext cx="712879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небесный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043608" y="3212976"/>
            <a:ext cx="734481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божественный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10" grpId="0" animBg="1"/>
      <p:bldP spid="9" grpId="0" animBg="1"/>
      <p:bldP spid="8" grpId="0" animBg="1"/>
      <p:bldP spid="11" grpId="0" animBg="1"/>
      <p:bldP spid="3" grpId="0" build="p"/>
      <p:bldP spid="5" grpId="0"/>
      <p:bldP spid="6" grpId="0"/>
      <p:bldP spid="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260648"/>
            <a:ext cx="8136904" cy="2448272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10. Что означает слово «герб»? </a:t>
            </a:r>
          </a:p>
          <a:p>
            <a:pPr algn="ctr">
              <a:buNone/>
            </a:pPr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отличительный знак государства, города, сословия, рода, изображаемый на флагах, монетах, печатях и других официальных документах</a:t>
            </a:r>
          </a:p>
          <a:p>
            <a:pPr algn="ctr">
              <a:buNone/>
            </a:pP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11. Назовите элемент герба РФ. Что он означает? </a:t>
            </a:r>
            <a:endParaRPr lang="ru-RU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4756" name="Picture 4" descr="ÐÐ°ÑÑÐ¸Ð½ÐºÐ¸ Ð¿Ð¾ Ð·Ð°Ð¿ÑÐ¾ÑÑ &quot;Ð³ÐµÑÐ± ÑÑ&quot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99792" y="2756319"/>
            <a:ext cx="3744416" cy="4101681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747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6" name="Picture 4" descr="ÐÐ°ÑÑÐ¸Ð½ÐºÐ¸ Ð¿Ð¾ Ð·Ð°Ð¿ÑÐ¾ÑÑ &quot;Ð³ÐµÑÐ± ÑÑ&quot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7744" y="476672"/>
            <a:ext cx="4839462" cy="5301208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251520" y="332656"/>
            <a:ext cx="216024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Двуглавый орел – символ власти, верховенства, силы, мудрости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572000" y="5657671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Всадник - символ борьбы добра со злом, света с тьмой, защиты Отечества, готовности народа отстаивать и защищать свою свободу и независимость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067944" y="2780928"/>
            <a:ext cx="1224136" cy="1584176"/>
          </a:xfrm>
          <a:prstGeom prst="rect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5868144" y="4149080"/>
            <a:ext cx="1080120" cy="1008112"/>
          </a:xfrm>
          <a:prstGeom prst="ellipse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/>
          <p:cNvSpPr/>
          <p:nvPr/>
        </p:nvSpPr>
        <p:spPr>
          <a:xfrm rot="20121037">
            <a:off x="2436812" y="3046355"/>
            <a:ext cx="1114336" cy="2435452"/>
          </a:xfrm>
          <a:prstGeom prst="ellipse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179512" y="5657671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Скипетр символизирует защиту суверенитета, как всего Российского государства, так и его отдельных территорий, республик. 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авильный пятиугольник 13"/>
          <p:cNvSpPr/>
          <p:nvPr/>
        </p:nvSpPr>
        <p:spPr>
          <a:xfrm flipV="1">
            <a:off x="1187624" y="692696"/>
            <a:ext cx="6984776" cy="5832648"/>
          </a:xfrm>
          <a:prstGeom prst="pentagon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6300192" y="332656"/>
            <a:ext cx="269979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Держава - символ единства, целостности государства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repeatCount="3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300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5" presetClass="emph" presetSubtype="0" repeatCount="3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5" presetClass="emph" presetSubtype="0" repeatCount="3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5" presetClass="emph" presetSubtype="0" repeatCount="3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 animBg="1"/>
      <p:bldP spid="10" grpId="0" animBg="1"/>
      <p:bldP spid="11" grpId="0" animBg="1"/>
      <p:bldP spid="12" grpId="0"/>
      <p:bldP spid="14" grpId="0" animBg="1"/>
      <p:bldP spid="1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560" y="260648"/>
            <a:ext cx="8280920" cy="6048672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800" u="sng" dirty="0" smtClean="0">
                <a:solidFill>
                  <a:srgbClr val="04374A"/>
                </a:solidFill>
                <a:latin typeface="Times New Roman" pitchFamily="18" charset="0"/>
                <a:cs typeface="Times New Roman" pitchFamily="18" charset="0"/>
              </a:rPr>
              <a:t>2 блок «Родной город. Родной край»</a:t>
            </a:r>
          </a:p>
          <a:p>
            <a:pPr marL="514350" lvl="0" indent="-514350" algn="ctr">
              <a:buFont typeface="+mj-lt"/>
              <a:buAutoNum type="arabicPeriod"/>
            </a:pPr>
            <a:r>
              <a:rPr lang="ru-RU" sz="2800" dirty="0" smtClean="0">
                <a:solidFill>
                  <a:srgbClr val="04374A"/>
                </a:solidFill>
                <a:latin typeface="Times New Roman" pitchFamily="18" charset="0"/>
                <a:cs typeface="Times New Roman" pitchFamily="18" charset="0"/>
              </a:rPr>
              <a:t>В каком году образовался наш город?  </a:t>
            </a:r>
          </a:p>
          <a:p>
            <a:pPr marL="514350" lvl="0" indent="-514350" algn="ctr">
              <a:buNone/>
            </a:pPr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1147 г., монах Герасим</a:t>
            </a:r>
          </a:p>
          <a:p>
            <a:pPr marL="514350" lvl="0" indent="-514350" algn="ctr">
              <a:buNone/>
            </a:pPr>
            <a:r>
              <a:rPr lang="ru-RU" sz="2800" dirty="0" smtClean="0">
                <a:solidFill>
                  <a:srgbClr val="04374A"/>
                </a:solidFill>
                <a:latin typeface="Times New Roman" pitchFamily="18" charset="0"/>
                <a:cs typeface="Times New Roman" pitchFamily="18" charset="0"/>
              </a:rPr>
              <a:t>2. Почему так назван город? </a:t>
            </a:r>
          </a:p>
          <a:p>
            <a:pPr marL="514350" lvl="0" indent="-514350" algn="ctr">
              <a:buNone/>
            </a:pPr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 названию реки, на которой основан</a:t>
            </a:r>
          </a:p>
          <a:p>
            <a:pPr marL="514350" lvl="0" indent="-514350" algn="ctr">
              <a:buNone/>
            </a:pPr>
            <a:r>
              <a:rPr lang="ru-RU" sz="2800" dirty="0" smtClean="0">
                <a:solidFill>
                  <a:srgbClr val="04374A"/>
                </a:solidFill>
                <a:latin typeface="Times New Roman" pitchFamily="18" charset="0"/>
                <a:cs typeface="Times New Roman" pitchFamily="18" charset="0"/>
              </a:rPr>
              <a:t>3. Какое из существующих в Вологде зданий самое древнее? </a:t>
            </a:r>
          </a:p>
          <a:p>
            <a:pPr marL="514350" lvl="0" indent="-514350" algn="ctr">
              <a:buNone/>
            </a:pPr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Софийский собор</a:t>
            </a:r>
          </a:p>
          <a:p>
            <a:pPr marL="514350" lvl="0" indent="-514350" algn="ctr">
              <a:buNone/>
            </a:pPr>
            <a:r>
              <a:rPr lang="ru-RU" sz="2800" dirty="0" smtClean="0">
                <a:solidFill>
                  <a:srgbClr val="04374A"/>
                </a:solidFill>
                <a:latin typeface="Times New Roman" pitchFamily="18" charset="0"/>
                <a:cs typeface="Times New Roman" pitchFamily="18" charset="0"/>
              </a:rPr>
              <a:t>4. Как называется самый древний монастырь в Вологде, где возрождено монашество? </a:t>
            </a:r>
          </a:p>
          <a:p>
            <a:pPr marL="514350" lvl="0" indent="-514350" algn="ctr">
              <a:buNone/>
            </a:pPr>
            <a:r>
              <a:rPr lang="ru-RU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Спасо-Прилуцкий</a:t>
            </a:r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монастырь</a:t>
            </a:r>
          </a:p>
          <a:p>
            <a:pPr algn="ctr">
              <a:buNone/>
            </a:pPr>
            <a:endParaRPr lang="ru-RU" sz="2800" dirty="0">
              <a:solidFill>
                <a:srgbClr val="04374A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260648"/>
            <a:ext cx="8568952" cy="6048672"/>
          </a:xfrm>
        </p:spPr>
        <p:txBody>
          <a:bodyPr>
            <a:normAutofit/>
          </a:bodyPr>
          <a:lstStyle/>
          <a:p>
            <a:pPr marL="514350" lvl="0" indent="-514350" algn="ctr">
              <a:buNone/>
            </a:pPr>
            <a:r>
              <a:rPr lang="ru-RU" sz="3000" dirty="0" smtClean="0">
                <a:solidFill>
                  <a:srgbClr val="04374A"/>
                </a:solidFill>
                <a:latin typeface="Times New Roman" pitchFamily="18" charset="0"/>
                <a:cs typeface="Times New Roman" pitchFamily="18" charset="0"/>
              </a:rPr>
              <a:t>5. Назовите 3 известных писателей, поэтов родившихся и прославивших наш город и область </a:t>
            </a:r>
          </a:p>
          <a:p>
            <a:pPr marL="514350" lvl="0" indent="-514350" algn="ctr">
              <a:buNone/>
            </a:pPr>
            <a:r>
              <a:rPr lang="ru-RU" sz="3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Батюшков Н.Н., Белов В.И., Гиляровский В.А., Петухова Т.Л., Фокина О.А. и др.</a:t>
            </a:r>
          </a:p>
          <a:p>
            <a:pPr marL="514350" lvl="0" indent="-514350" algn="ctr">
              <a:buNone/>
            </a:pPr>
            <a:r>
              <a:rPr lang="ru-RU" sz="3000" dirty="0" smtClean="0">
                <a:solidFill>
                  <a:srgbClr val="04374A"/>
                </a:solidFill>
                <a:latin typeface="Times New Roman" pitchFamily="18" charset="0"/>
                <a:cs typeface="Times New Roman" pitchFamily="18" charset="0"/>
              </a:rPr>
              <a:t>6. Назовите героев Советского Союза, уроженцев Вологодской области </a:t>
            </a:r>
          </a:p>
          <a:p>
            <a:pPr marL="514350" lvl="0" indent="-514350" algn="ctr">
              <a:buNone/>
            </a:pPr>
            <a:r>
              <a:rPr lang="ru-RU" sz="3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Ильюшин С.В., Конев И.С., Беляев П.И.</a:t>
            </a:r>
          </a:p>
          <a:p>
            <a:pPr marL="514350" lvl="0" indent="-514350" algn="ctr">
              <a:buNone/>
            </a:pPr>
            <a:r>
              <a:rPr lang="ru-RU" sz="3000" dirty="0" smtClean="0">
                <a:solidFill>
                  <a:srgbClr val="04374A"/>
                </a:solidFill>
                <a:latin typeface="Times New Roman" pitchFamily="18" charset="0"/>
                <a:cs typeface="Times New Roman" pitchFamily="18" charset="0"/>
              </a:rPr>
              <a:t>7. «Угадай по описанию» </a:t>
            </a:r>
          </a:p>
          <a:p>
            <a:pPr marL="514350" lvl="0" indent="-514350" algn="ctr">
              <a:buNone/>
            </a:pPr>
            <a:r>
              <a:rPr lang="ru-RU" sz="3000" dirty="0" smtClean="0">
                <a:solidFill>
                  <a:srgbClr val="04374A"/>
                </a:solidFill>
                <a:latin typeface="Times New Roman" pitchFamily="18" charset="0"/>
                <a:cs typeface="Times New Roman" pitchFamily="18" charset="0"/>
              </a:rPr>
              <a:t>(не называть слова из названия)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778" name="Picture 2" descr="ÐÐ°ÑÑÐ¸Ð½ÐºÐ¸ Ð¿Ð¾ Ð·Ð°Ð¿ÑÐ¾ÑÑ &quot;ÑÐµÐ°ÑÑ ÑÐµÑÐµÐ¼Ð¾Ðº Ð²Ð¾Ð»Ð¾Ð³Ð´Ð°&quot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476672"/>
            <a:ext cx="3816424" cy="2958468"/>
          </a:xfrm>
          <a:prstGeom prst="rect">
            <a:avLst/>
          </a:prstGeom>
          <a:noFill/>
        </p:spPr>
      </p:pic>
      <p:pic>
        <p:nvPicPr>
          <p:cNvPr id="75780" name="Picture 4" descr="ÐÐ°ÑÑÐ¸Ð½ÐºÐ¸ Ð¿Ð¾ Ð·Ð°Ð¿ÑÐ¾ÑÑ &quot;Ð¼ÑÐ·ÐµÐ¹ ÐºÑÑÐ¶ÐµÐ²Ð° Ð²Ð¾Ð»Ð¾Ð³Ð´Ð° ÑÐ¾ÑÐ¾&quot;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3356992"/>
            <a:ext cx="3810000" cy="28575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611560" y="476672"/>
            <a:ext cx="3816424" cy="295232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4788024" y="3356992"/>
            <a:ext cx="3816424" cy="288032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57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757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Долина Гейзеров на Камчатке - Интересные факты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1907704" y="1988840"/>
            <a:ext cx="5647400" cy="317666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123199"/>
            <a:ext cx="8028385" cy="641505"/>
          </a:xfrm>
        </p:spPr>
        <p:txBody>
          <a:bodyPr>
            <a:normAutofit fontScale="90000"/>
          </a:bodyPr>
          <a:lstStyle/>
          <a:p>
            <a:pPr lvl="0"/>
            <a:r>
              <a:rPr lang="ru-RU" u="sng" dirty="0" smtClean="0"/>
              <a:t>Решение педагогического совета: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908720"/>
            <a:ext cx="8568952" cy="5229200"/>
          </a:xfrm>
        </p:spPr>
        <p:txBody>
          <a:bodyPr>
            <a:noAutofit/>
          </a:bodyPr>
          <a:lstStyle/>
          <a:p>
            <a:pPr marL="514350" lvl="0" indent="-514350" algn="just">
              <a:buFont typeface="+mj-lt"/>
              <a:buAutoNum type="arabicPeriod"/>
            </a:pPr>
            <a:r>
              <a:rPr lang="ru-RU" sz="2000" dirty="0" smtClean="0">
                <a:solidFill>
                  <a:srgbClr val="04374A"/>
                </a:solidFill>
                <a:latin typeface="Times New Roman" pitchFamily="18" charset="0"/>
                <a:cs typeface="Times New Roman" pitchFamily="18" charset="0"/>
              </a:rPr>
              <a:t>Организацию работы по нравственно-патриотическому воспитанию в ДОУ считать удовлетворительной.</a:t>
            </a:r>
          </a:p>
          <a:p>
            <a:pPr marL="514350" lvl="0" indent="-514350" algn="just">
              <a:buFont typeface="+mj-lt"/>
              <a:buAutoNum type="arabicPeriod"/>
            </a:pPr>
            <a:r>
              <a:rPr lang="ru-RU" sz="2000" dirty="0" smtClean="0">
                <a:solidFill>
                  <a:srgbClr val="04374A"/>
                </a:solidFill>
                <a:latin typeface="Times New Roman" pitchFamily="18" charset="0"/>
                <a:cs typeface="Times New Roman" pitchFamily="18" charset="0"/>
              </a:rPr>
              <a:t>Принять к сведению выступления педагогов по теме педсовета, продолжить внедрение актуальных форм и методов в направлении нравственно-патриотического воспитания.</a:t>
            </a:r>
          </a:p>
          <a:p>
            <a:pPr marL="514350" lvl="0" indent="-514350" algn="just">
              <a:buFont typeface="+mj-lt"/>
              <a:buAutoNum type="arabicPeriod"/>
            </a:pPr>
            <a:r>
              <a:rPr lang="ru-RU" sz="2000" dirty="0" smtClean="0">
                <a:solidFill>
                  <a:srgbClr val="04374A"/>
                </a:solidFill>
                <a:latin typeface="Times New Roman" pitchFamily="18" charset="0"/>
                <a:cs typeface="Times New Roman" pitchFamily="18" charset="0"/>
              </a:rPr>
              <a:t>Обобщить опыт работы </a:t>
            </a:r>
            <a:r>
              <a:rPr lang="ru-RU" sz="2000" smtClean="0">
                <a:solidFill>
                  <a:srgbClr val="04374A"/>
                </a:solidFill>
                <a:latin typeface="Times New Roman" pitchFamily="18" charset="0"/>
                <a:cs typeface="Times New Roman" pitchFamily="18" charset="0"/>
              </a:rPr>
              <a:t>воспитателя </a:t>
            </a:r>
            <a:r>
              <a:rPr lang="ru-RU" sz="2000" smtClean="0">
                <a:solidFill>
                  <a:srgbClr val="04374A"/>
                </a:solidFill>
                <a:latin typeface="Times New Roman" pitchFamily="18" charset="0"/>
                <a:cs typeface="Times New Roman" pitchFamily="18" charset="0"/>
              </a:rPr>
              <a:t>… с </a:t>
            </a:r>
            <a:r>
              <a:rPr lang="ru-RU" sz="2000" dirty="0" smtClean="0">
                <a:solidFill>
                  <a:srgbClr val="04374A"/>
                </a:solidFill>
                <a:latin typeface="Times New Roman" pitchFamily="18" charset="0"/>
                <a:cs typeface="Times New Roman" pitchFamily="18" charset="0"/>
              </a:rPr>
              <a:t>целью дальнейшего распространения.</a:t>
            </a:r>
          </a:p>
          <a:p>
            <a:pPr marL="514350" lvl="0" indent="-514350" algn="just">
              <a:buFont typeface="+mj-lt"/>
              <a:buAutoNum type="arabicPeriod"/>
            </a:pPr>
            <a:r>
              <a:rPr lang="ru-RU" sz="2000" dirty="0" smtClean="0">
                <a:solidFill>
                  <a:srgbClr val="04374A"/>
                </a:solidFill>
                <a:latin typeface="Times New Roman" pitchFamily="18" charset="0"/>
                <a:cs typeface="Times New Roman" pitchFamily="18" charset="0"/>
              </a:rPr>
              <a:t>Продолжить систематически планировать и проводить воспитательно-образовательную работу по нравственно-патриотическому воспитанию, используя разнообразные формы и виды деятельности.</a:t>
            </a:r>
          </a:p>
          <a:p>
            <a:pPr marL="514350" lvl="0" indent="-514350" algn="just">
              <a:buFont typeface="+mj-lt"/>
              <a:buAutoNum type="arabicPeriod"/>
            </a:pPr>
            <a:r>
              <a:rPr lang="ru-RU" sz="2000" dirty="0" smtClean="0">
                <a:solidFill>
                  <a:srgbClr val="04374A"/>
                </a:solidFill>
                <a:latin typeface="Times New Roman" pitchFamily="18" charset="0"/>
                <a:cs typeface="Times New Roman" pitchFamily="18" charset="0"/>
              </a:rPr>
              <a:t>Повышать профессиональную компетентность через самообразование по проблеме нравственно-патриотического воспитания детей и собственную осведомленность по истории, культуре, природе родного края и страны.</a:t>
            </a:r>
          </a:p>
          <a:p>
            <a:pPr marL="514350" lvl="0" indent="-514350" algn="just">
              <a:buFont typeface="+mj-lt"/>
              <a:buAutoNum type="arabicPeriod"/>
            </a:pPr>
            <a:r>
              <a:rPr lang="ru-RU" sz="2000" dirty="0" smtClean="0">
                <a:solidFill>
                  <a:srgbClr val="04374A"/>
                </a:solidFill>
                <a:latin typeface="Times New Roman" pitchFamily="18" charset="0"/>
                <a:cs typeface="Times New Roman" pitchFamily="18" charset="0"/>
              </a:rPr>
              <a:t>Принять к исполнению рекомендации по итогам тематической проверки.</a:t>
            </a:r>
          </a:p>
          <a:p>
            <a:pPr marL="514350" lvl="0" indent="-514350" algn="just">
              <a:buFont typeface="+mj-lt"/>
              <a:buAutoNum type="arabicPeriod"/>
            </a:pPr>
            <a:r>
              <a:rPr lang="ru-RU" sz="2000" dirty="0" smtClean="0">
                <a:solidFill>
                  <a:srgbClr val="04374A"/>
                </a:solidFill>
                <a:latin typeface="Times New Roman" pitchFamily="18" charset="0"/>
                <a:cs typeface="Times New Roman" pitchFamily="18" charset="0"/>
              </a:rPr>
              <a:t>Разработать план мероприятий с детьми и родителями к празднованию Дня Победы в Великой Отечественной войне.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691680" y="404664"/>
            <a:ext cx="7308304" cy="1360836"/>
          </a:xfrm>
        </p:spPr>
        <p:txBody>
          <a:bodyPr>
            <a:noAutofit/>
          </a:bodyPr>
          <a:lstStyle/>
          <a:p>
            <a:pPr lvl="0"/>
            <a:r>
              <a:rPr lang="ru-RU" sz="3200" b="1" u="sng" dirty="0" smtClean="0"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  <a:t>1. «Проблемы и направления нравственно-патриотического воспитания в условиях дошкольного образования»</a:t>
            </a:r>
            <a:endParaRPr lang="ru-RU" sz="3200" b="1" dirty="0">
              <a:solidFill>
                <a:srgbClr val="00B05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043608" y="2132856"/>
            <a:ext cx="7632848" cy="4536504"/>
          </a:xfrm>
        </p:spPr>
        <p:txBody>
          <a:bodyPr>
            <a:normAutofit fontScale="92500" lnSpcReduction="10000"/>
          </a:bodyPr>
          <a:lstStyle/>
          <a:p>
            <a:pPr algn="r">
              <a:buNone/>
            </a:pPr>
            <a:r>
              <a:rPr lang="ru-RU" sz="1900" i="1" dirty="0" smtClean="0"/>
              <a:t>Если человека учат добру - учат умело, умно, </a:t>
            </a:r>
            <a:r>
              <a:rPr lang="ru-RU" sz="1900" dirty="0" smtClean="0"/>
              <a:t/>
            </a:r>
            <a:br>
              <a:rPr lang="ru-RU" sz="1900" dirty="0" smtClean="0"/>
            </a:br>
            <a:r>
              <a:rPr lang="ru-RU" sz="1900" i="1" dirty="0" smtClean="0"/>
              <a:t> настойчиво, требовательно, в результате будет</a:t>
            </a:r>
            <a:r>
              <a:rPr lang="ru-RU" sz="1900" dirty="0" smtClean="0"/>
              <a:t> </a:t>
            </a:r>
            <a:r>
              <a:rPr lang="ru-RU" sz="1900" i="1" dirty="0" smtClean="0"/>
              <a:t>добро. </a:t>
            </a:r>
            <a:r>
              <a:rPr lang="ru-RU" sz="1900" dirty="0" smtClean="0"/>
              <a:t/>
            </a:r>
            <a:br>
              <a:rPr lang="ru-RU" sz="1900" dirty="0" smtClean="0"/>
            </a:br>
            <a:r>
              <a:rPr lang="ru-RU" sz="1900" i="1" dirty="0" smtClean="0"/>
              <a:t> Учат злу (очень редко, но бывает и так), </a:t>
            </a:r>
            <a:r>
              <a:rPr lang="ru-RU" sz="1900" dirty="0" smtClean="0"/>
              <a:t/>
            </a:r>
            <a:br>
              <a:rPr lang="ru-RU" sz="1900" dirty="0" smtClean="0"/>
            </a:br>
            <a:r>
              <a:rPr lang="ru-RU" sz="1900" i="1" dirty="0" smtClean="0"/>
              <a:t>в результате будет зло.       </a:t>
            </a:r>
            <a:r>
              <a:rPr lang="ru-RU" sz="1900" dirty="0" smtClean="0"/>
              <a:t/>
            </a:r>
            <a:br>
              <a:rPr lang="ru-RU" sz="1900" dirty="0" smtClean="0"/>
            </a:br>
            <a:r>
              <a:rPr lang="ru-RU" sz="1900" i="1" dirty="0" smtClean="0"/>
              <a:t> Не учат ни добру, ни злу - все равно будет зло, </a:t>
            </a:r>
            <a:r>
              <a:rPr lang="ru-RU" sz="1900" dirty="0" smtClean="0"/>
              <a:t/>
            </a:r>
            <a:br>
              <a:rPr lang="ru-RU" sz="1900" dirty="0" smtClean="0"/>
            </a:br>
            <a:r>
              <a:rPr lang="ru-RU" sz="1900" i="1" dirty="0" smtClean="0"/>
              <a:t> потому, что и человеком его надо воспитать». </a:t>
            </a:r>
            <a:r>
              <a:rPr lang="ru-RU" sz="1900" dirty="0" smtClean="0"/>
              <a:t/>
            </a:r>
            <a:br>
              <a:rPr lang="ru-RU" sz="1900" dirty="0" smtClean="0"/>
            </a:br>
            <a:r>
              <a:rPr lang="ru-RU" sz="1900" i="1" dirty="0" smtClean="0"/>
              <a:t>  В.А. Сухомлинский.</a:t>
            </a:r>
            <a:endParaRPr lang="ru-RU" sz="1900" dirty="0" smtClean="0"/>
          </a:p>
          <a:p>
            <a:pPr algn="ctr">
              <a:buNone/>
            </a:pPr>
            <a:r>
              <a:rPr lang="ru-RU" sz="3500" dirty="0" smtClean="0">
                <a:latin typeface="Times New Roman" pitchFamily="18" charset="0"/>
                <a:cs typeface="Times New Roman" pitchFamily="18" charset="0"/>
              </a:rPr>
              <a:t>Проблема нравственно-патриотического воспитания в настоящее время особенно актуальна и имеет большое значение в становлении личности ребёнка – будущего гражданина страны. 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32782237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Конституция РФ: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43608" y="1268760"/>
            <a:ext cx="7848872" cy="5040560"/>
          </a:xfrm>
        </p:spPr>
        <p:txBody>
          <a:bodyPr>
            <a:normAutofit fontScale="70000" lnSpcReduction="20000"/>
          </a:bodyPr>
          <a:lstStyle/>
          <a:p>
            <a:pPr algn="just"/>
            <a:r>
              <a:rPr lang="ru-RU" sz="3400" dirty="0" smtClean="0">
                <a:solidFill>
                  <a:srgbClr val="04374A"/>
                </a:solidFill>
                <a:latin typeface="Times New Roman" pitchFamily="18" charset="0"/>
                <a:cs typeface="Times New Roman" pitchFamily="18" charset="0"/>
              </a:rPr>
              <a:t>Мы, многонациональный народ Российской Федерации, соединенные общей судьбой на своей земле, утверждая права и свободы человека, гражданский мир и согласие, сохраняя исторически сложившееся государственное единство, исходя из общепризнанных принципов равноправия и самоопределения народов, </a:t>
            </a:r>
            <a:r>
              <a:rPr lang="ru-RU" sz="3400" u="sng" dirty="0" smtClean="0">
                <a:solidFill>
                  <a:srgbClr val="04374A"/>
                </a:solidFill>
                <a:latin typeface="Times New Roman" pitchFamily="18" charset="0"/>
                <a:cs typeface="Times New Roman" pitchFamily="18" charset="0"/>
              </a:rPr>
              <a:t>чтя память предков, передавших нам любовь и уважение к Отечеству,</a:t>
            </a:r>
            <a:r>
              <a:rPr lang="ru-RU" sz="3400" dirty="0" smtClean="0">
                <a:solidFill>
                  <a:srgbClr val="04374A"/>
                </a:solidFill>
                <a:latin typeface="Times New Roman" pitchFamily="18" charset="0"/>
                <a:cs typeface="Times New Roman" pitchFamily="18" charset="0"/>
              </a:rPr>
              <a:t> веру в добро и справедливость, возрождая суверенную государственность России и утверждая незыблемость ее демократической основы, </a:t>
            </a:r>
            <a:r>
              <a:rPr lang="ru-RU" sz="3400" u="sng" dirty="0" smtClean="0">
                <a:solidFill>
                  <a:srgbClr val="04374A"/>
                </a:solidFill>
                <a:latin typeface="Times New Roman" pitchFamily="18" charset="0"/>
                <a:cs typeface="Times New Roman" pitchFamily="18" charset="0"/>
              </a:rPr>
              <a:t>стремясь обеспечить благополучие и процветание России, исходя из ответственности за свою Родину перед нынешним и будущими поколениями,</a:t>
            </a:r>
            <a:r>
              <a:rPr lang="ru-RU" sz="3400" dirty="0" smtClean="0">
                <a:solidFill>
                  <a:srgbClr val="04374A"/>
                </a:solidFill>
                <a:latin typeface="Times New Roman" pitchFamily="18" charset="0"/>
                <a:cs typeface="Times New Roman" pitchFamily="18" charset="0"/>
              </a:rPr>
              <a:t> сознавая себя частью мирового сообщества, </a:t>
            </a:r>
            <a:r>
              <a:rPr lang="ru-RU" sz="3400" b="1" u="sng" dirty="0" smtClean="0">
                <a:solidFill>
                  <a:srgbClr val="04374A"/>
                </a:solidFill>
                <a:latin typeface="Times New Roman" pitchFamily="18" charset="0"/>
                <a:cs typeface="Times New Roman" pitchFamily="18" charset="0"/>
              </a:rPr>
              <a:t>принимаем</a:t>
            </a:r>
            <a:r>
              <a:rPr lang="ru-RU" sz="3400" dirty="0" smtClean="0">
                <a:solidFill>
                  <a:srgbClr val="04374A"/>
                </a:solidFill>
                <a:latin typeface="Times New Roman" pitchFamily="18" charset="0"/>
                <a:cs typeface="Times New Roman" pitchFamily="18" charset="0"/>
              </a:rPr>
              <a:t> КОНСТИТУЦИЮ РОССИЙСКОЙ ФЕДЕРАЦИИ.</a:t>
            </a:r>
          </a:p>
          <a:p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Выноска со стрелкой вправо 3"/>
          <p:cNvSpPr/>
          <p:nvPr/>
        </p:nvSpPr>
        <p:spPr>
          <a:xfrm>
            <a:off x="395536" y="260648"/>
            <a:ext cx="6264696" cy="6336704"/>
          </a:xfrm>
          <a:prstGeom prst="rightArrowCallou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395536" y="476672"/>
            <a:ext cx="4032448" cy="6120680"/>
          </a:xfrm>
        </p:spPr>
        <p:txBody>
          <a:bodyPr>
            <a:normAutofit/>
          </a:bodyPr>
          <a:lstStyle/>
          <a:p>
            <a:pPr algn="just">
              <a:buFont typeface="Wingdings" pitchFamily="2" charset="2"/>
              <a:buChar char="Ø"/>
            </a:pPr>
            <a:r>
              <a:rPr lang="ru-RU" sz="2800" dirty="0" smtClean="0">
                <a:solidFill>
                  <a:srgbClr val="04374A"/>
                </a:solidFill>
                <a:latin typeface="Times New Roman" pitchFamily="18" charset="0"/>
                <a:cs typeface="Times New Roman" pitchFamily="18" charset="0"/>
              </a:rPr>
              <a:t>Изменения в жизни общества</a:t>
            </a:r>
          </a:p>
          <a:p>
            <a:pPr algn="just">
              <a:buFont typeface="Wingdings" pitchFamily="2" charset="2"/>
              <a:buChar char="Ø"/>
            </a:pPr>
            <a:r>
              <a:rPr lang="ru-RU" sz="2800" dirty="0" smtClean="0">
                <a:solidFill>
                  <a:srgbClr val="04374A"/>
                </a:solidFill>
                <a:latin typeface="Times New Roman" pitchFamily="18" charset="0"/>
                <a:cs typeface="Times New Roman" pitchFamily="18" charset="0"/>
              </a:rPr>
              <a:t>Современные культурные ценности</a:t>
            </a:r>
          </a:p>
          <a:p>
            <a:pPr algn="just">
              <a:buFont typeface="Wingdings" pitchFamily="2" charset="2"/>
              <a:buChar char="Ø"/>
            </a:pPr>
            <a:r>
              <a:rPr lang="ru-RU" sz="2800" dirty="0" smtClean="0">
                <a:solidFill>
                  <a:srgbClr val="04374A"/>
                </a:solidFill>
                <a:latin typeface="Times New Roman" pitchFamily="18" charset="0"/>
                <a:cs typeface="Times New Roman" pitchFamily="18" charset="0"/>
              </a:rPr>
              <a:t>Современное мировоззрение</a:t>
            </a:r>
          </a:p>
          <a:p>
            <a:pPr algn="just">
              <a:buFont typeface="Wingdings" pitchFamily="2" charset="2"/>
              <a:buChar char="Ø"/>
            </a:pPr>
            <a:r>
              <a:rPr lang="ru-RU" sz="2800" dirty="0" smtClean="0">
                <a:solidFill>
                  <a:srgbClr val="04374A"/>
                </a:solidFill>
                <a:latin typeface="Times New Roman" pitchFamily="18" charset="0"/>
                <a:cs typeface="Times New Roman" pitchFamily="18" charset="0"/>
              </a:rPr>
              <a:t>Утрата духовных ценностей</a:t>
            </a:r>
          </a:p>
          <a:p>
            <a:pPr algn="just">
              <a:buFont typeface="Wingdings" pitchFamily="2" charset="2"/>
              <a:buChar char="Ø"/>
            </a:pPr>
            <a:r>
              <a:rPr lang="ru-RU" sz="2800" dirty="0" smtClean="0">
                <a:solidFill>
                  <a:srgbClr val="04374A"/>
                </a:solidFill>
                <a:latin typeface="Times New Roman" pitchFamily="18" charset="0"/>
                <a:cs typeface="Times New Roman" pitchFamily="18" charset="0"/>
              </a:rPr>
              <a:t>Влияние западной культуры</a:t>
            </a:r>
          </a:p>
          <a:p>
            <a:pPr algn="just">
              <a:buFont typeface="Wingdings" pitchFamily="2" charset="2"/>
              <a:buChar char="Ø"/>
            </a:pPr>
            <a:r>
              <a:rPr lang="ru-RU" sz="2800" dirty="0" smtClean="0">
                <a:solidFill>
                  <a:srgbClr val="04374A"/>
                </a:solidFill>
                <a:latin typeface="Times New Roman" pitchFamily="18" charset="0"/>
                <a:cs typeface="Times New Roman" pitchFamily="18" charset="0"/>
              </a:rPr>
              <a:t>Различные взгляды на воспитание гражданственности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6732240" y="1340768"/>
            <a:ext cx="2232248" cy="4032448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4374A"/>
                </a:solidFill>
                <a:latin typeface="Times New Roman" pitchFamily="18" charset="0"/>
                <a:cs typeface="Times New Roman" pitchFamily="18" charset="0"/>
              </a:rPr>
              <a:t>Недооценка нравственно-патриотического воспитания</a:t>
            </a:r>
            <a:endParaRPr lang="ru-RU" sz="2400" b="1" dirty="0">
              <a:solidFill>
                <a:srgbClr val="04374A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0085912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Выноска со стрелкой вправо 3"/>
          <p:cNvSpPr/>
          <p:nvPr/>
        </p:nvSpPr>
        <p:spPr>
          <a:xfrm>
            <a:off x="395536" y="260648"/>
            <a:ext cx="6264696" cy="6336704"/>
          </a:xfrm>
          <a:prstGeom prst="rightArrowCallou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395536" y="476672"/>
            <a:ext cx="4032448" cy="6120680"/>
          </a:xfrm>
        </p:spPr>
        <p:txBody>
          <a:bodyPr>
            <a:normAutofit fontScale="92500" lnSpcReduction="20000"/>
          </a:bodyPr>
          <a:lstStyle/>
          <a:p>
            <a:pPr lvl="0" algn="just">
              <a:buFont typeface="Wingdings" pitchFamily="2" charset="2"/>
              <a:buChar char="Ø"/>
            </a:pPr>
            <a:r>
              <a:rPr lang="ru-RU" sz="2800" dirty="0" smtClean="0">
                <a:solidFill>
                  <a:srgbClr val="04374A"/>
                </a:solidFill>
                <a:latin typeface="Times New Roman" pitchFamily="18" charset="0"/>
                <a:cs typeface="Times New Roman" pitchFamily="18" charset="0"/>
              </a:rPr>
              <a:t>воспитание у ребенка любви и привязанности к своей семье, дому, детскому саду, улице, городу, Родине;</a:t>
            </a:r>
          </a:p>
          <a:p>
            <a:pPr lvl="0" algn="just">
              <a:buFont typeface="Wingdings" pitchFamily="2" charset="2"/>
              <a:buChar char="Ø"/>
            </a:pPr>
            <a:r>
              <a:rPr lang="ru-RU" sz="2800" dirty="0" smtClean="0">
                <a:solidFill>
                  <a:srgbClr val="04374A"/>
                </a:solidFill>
                <a:latin typeface="Times New Roman" pitchFamily="18" charset="0"/>
                <a:cs typeface="Times New Roman" pitchFamily="18" charset="0"/>
              </a:rPr>
              <a:t>формирование бережного отношения к природе и всему живому;</a:t>
            </a:r>
          </a:p>
          <a:p>
            <a:pPr lvl="0" algn="just">
              <a:buFont typeface="Wingdings" pitchFamily="2" charset="2"/>
              <a:buChar char="Ø"/>
            </a:pPr>
            <a:r>
              <a:rPr lang="ru-RU" sz="2800" dirty="0" smtClean="0">
                <a:solidFill>
                  <a:srgbClr val="04374A"/>
                </a:solidFill>
                <a:latin typeface="Times New Roman" pitchFamily="18" charset="0"/>
                <a:cs typeface="Times New Roman" pitchFamily="18" charset="0"/>
              </a:rPr>
              <a:t>развитие интереса к русским традициям и промыслам;</a:t>
            </a:r>
          </a:p>
          <a:p>
            <a:pPr lvl="0" algn="just">
              <a:buFont typeface="Wingdings" pitchFamily="2" charset="2"/>
              <a:buChar char="Ø"/>
            </a:pPr>
            <a:r>
              <a:rPr lang="ru-RU" sz="2800" dirty="0" smtClean="0">
                <a:solidFill>
                  <a:srgbClr val="04374A"/>
                </a:solidFill>
                <a:latin typeface="Times New Roman" pitchFamily="18" charset="0"/>
                <a:cs typeface="Times New Roman" pitchFamily="18" charset="0"/>
              </a:rPr>
              <a:t>формирование элементарных знаний о правах человека;</a:t>
            </a:r>
          </a:p>
          <a:p>
            <a:pPr lvl="0" algn="just">
              <a:buFont typeface="Wingdings" pitchFamily="2" charset="2"/>
              <a:buChar char="Ø"/>
            </a:pPr>
            <a:r>
              <a:rPr lang="ru-RU" sz="2800" dirty="0" smtClean="0">
                <a:solidFill>
                  <a:srgbClr val="04374A"/>
                </a:solidFill>
                <a:latin typeface="Times New Roman" pitchFamily="18" charset="0"/>
                <a:cs typeface="Times New Roman" pitchFamily="18" charset="0"/>
              </a:rPr>
              <a:t>знакомство детей с символами государства (герб, флаг, гимн).</a:t>
            </a:r>
            <a:endParaRPr lang="ru-RU" sz="2800" dirty="0">
              <a:solidFill>
                <a:srgbClr val="04374A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6660232" y="1340768"/>
            <a:ext cx="2304256" cy="4032448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800" b="1" dirty="0" smtClean="0">
                <a:solidFill>
                  <a:srgbClr val="04374A"/>
                </a:solidFill>
                <a:latin typeface="Times New Roman" pitchFamily="18" charset="0"/>
                <a:cs typeface="Times New Roman" pitchFamily="18" charset="0"/>
              </a:rPr>
              <a:t>многоплановость нравственно-патриотического воспитания</a:t>
            </a:r>
            <a:endParaRPr lang="ru-RU" sz="2800" b="1" dirty="0">
              <a:solidFill>
                <a:srgbClr val="04374A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0085912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Выноска со стрелкой вправо 3"/>
          <p:cNvSpPr/>
          <p:nvPr/>
        </p:nvSpPr>
        <p:spPr>
          <a:xfrm>
            <a:off x="395536" y="260648"/>
            <a:ext cx="6048672" cy="6336704"/>
          </a:xfrm>
          <a:prstGeom prst="rightArrowCallou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395536" y="1412776"/>
            <a:ext cx="3888432" cy="4032448"/>
          </a:xfrm>
        </p:spPr>
        <p:txBody>
          <a:bodyPr>
            <a:normAutofit/>
          </a:bodyPr>
          <a:lstStyle/>
          <a:p>
            <a:pPr algn="just">
              <a:buFont typeface="Wingdings" pitchFamily="2" charset="2"/>
              <a:buChar char="Ø"/>
            </a:pPr>
            <a:r>
              <a:rPr lang="ru-RU" sz="2800" dirty="0" smtClean="0">
                <a:solidFill>
                  <a:srgbClr val="04374A"/>
                </a:solidFill>
                <a:latin typeface="Times New Roman" pitchFamily="18" charset="0"/>
                <a:cs typeface="Times New Roman" pitchFamily="18" charset="0"/>
              </a:rPr>
              <a:t>Длительное, систематическое и целенаправленное воздействие на ребенка;</a:t>
            </a:r>
          </a:p>
          <a:p>
            <a:pPr algn="just">
              <a:buFont typeface="Wingdings" pitchFamily="2" charset="2"/>
              <a:buChar char="Ø"/>
            </a:pPr>
            <a:r>
              <a:rPr lang="ru-RU" sz="2800" dirty="0" smtClean="0">
                <a:solidFill>
                  <a:srgbClr val="04374A"/>
                </a:solidFill>
                <a:latin typeface="Times New Roman" pitchFamily="18" charset="0"/>
                <a:cs typeface="Times New Roman" pitchFamily="18" charset="0"/>
              </a:rPr>
              <a:t>Организация работы на протяжении всего дошкольного детства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6516216" y="1340768"/>
            <a:ext cx="2304256" cy="4032448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4374A"/>
                </a:solidFill>
                <a:latin typeface="Times New Roman" pitchFamily="18" charset="0"/>
                <a:cs typeface="Times New Roman" pitchFamily="18" charset="0"/>
              </a:rPr>
              <a:t>Системность и последовательность работы</a:t>
            </a:r>
            <a:endParaRPr lang="ru-RU" sz="2400" b="1" dirty="0">
              <a:solidFill>
                <a:srgbClr val="04374A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0085912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Выноска со стрелкой вправо 3"/>
          <p:cNvSpPr/>
          <p:nvPr/>
        </p:nvSpPr>
        <p:spPr>
          <a:xfrm>
            <a:off x="395536" y="260648"/>
            <a:ext cx="6264696" cy="6336704"/>
          </a:xfrm>
          <a:prstGeom prst="rightArrowCallou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395536" y="476672"/>
            <a:ext cx="4032448" cy="6120680"/>
          </a:xfrm>
        </p:spPr>
        <p:txBody>
          <a:bodyPr>
            <a:normAutofit/>
          </a:bodyPr>
          <a:lstStyle/>
          <a:p>
            <a:pPr algn="just">
              <a:buFont typeface="Wingdings" pitchFamily="2" charset="2"/>
              <a:buChar char="Ø"/>
            </a:pPr>
            <a:r>
              <a:rPr lang="ru-RU" sz="2800" dirty="0" smtClean="0">
                <a:solidFill>
                  <a:srgbClr val="04374A"/>
                </a:solidFill>
                <a:latin typeface="Times New Roman" pitchFamily="18" charset="0"/>
                <a:cs typeface="Times New Roman" pitchFamily="18" charset="0"/>
              </a:rPr>
              <a:t>Мир ребенка начинается с его семьи</a:t>
            </a:r>
          </a:p>
          <a:p>
            <a:pPr algn="just">
              <a:buFont typeface="Wingdings" pitchFamily="2" charset="2"/>
              <a:buChar char="Ø"/>
            </a:pPr>
            <a:r>
              <a:rPr lang="ru-RU" sz="2800" dirty="0" smtClean="0">
                <a:solidFill>
                  <a:srgbClr val="04374A"/>
                </a:solidFill>
                <a:latin typeface="Times New Roman" pitchFamily="18" charset="0"/>
                <a:cs typeface="Times New Roman" pitchFamily="18" charset="0"/>
              </a:rPr>
              <a:t>Семья — источник и звено передачи ребенку социально-исторического опыта </a:t>
            </a:r>
          </a:p>
          <a:p>
            <a:pPr algn="just">
              <a:buFont typeface="Wingdings" pitchFamily="2" charset="2"/>
              <a:buChar char="Ø"/>
            </a:pPr>
            <a:r>
              <a:rPr lang="ru-RU" sz="2800" dirty="0" smtClean="0">
                <a:solidFill>
                  <a:srgbClr val="04374A"/>
                </a:solidFill>
                <a:latin typeface="Times New Roman" pitchFamily="18" charset="0"/>
                <a:cs typeface="Times New Roman" pitchFamily="18" charset="0"/>
              </a:rPr>
              <a:t>Недостаточное подключение родителей </a:t>
            </a:r>
          </a:p>
          <a:p>
            <a:pPr algn="just">
              <a:buFont typeface="Wingdings" pitchFamily="2" charset="2"/>
              <a:buChar char="Ø"/>
            </a:pPr>
            <a:r>
              <a:rPr lang="ru-RU" sz="2800" dirty="0" smtClean="0">
                <a:solidFill>
                  <a:srgbClr val="04374A"/>
                </a:solidFill>
                <a:latin typeface="Times New Roman" pitchFamily="18" charset="0"/>
                <a:cs typeface="Times New Roman" pitchFamily="18" charset="0"/>
              </a:rPr>
              <a:t>Отсутствие необходимых знаний у родителей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6732240" y="1340768"/>
            <a:ext cx="2232248" cy="4032448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4374A"/>
                </a:solidFill>
                <a:latin typeface="Times New Roman" pitchFamily="18" charset="0"/>
                <a:cs typeface="Times New Roman" pitchFamily="18" charset="0"/>
              </a:rPr>
              <a:t>Организация сотрудничества с </a:t>
            </a:r>
            <a:r>
              <a:rPr lang="ru-RU" sz="2400" b="1" dirty="0" err="1" smtClean="0">
                <a:solidFill>
                  <a:srgbClr val="04374A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2400" b="1" dirty="0" smtClean="0">
                <a:solidFill>
                  <a:srgbClr val="04374A"/>
                </a:solidFill>
                <a:latin typeface="Times New Roman" pitchFamily="18" charset="0"/>
                <a:cs typeface="Times New Roman" pitchFamily="18" charset="0"/>
              </a:rPr>
              <a:t> семьей</a:t>
            </a:r>
            <a:endParaRPr lang="ru-RU" sz="2400" b="1" dirty="0">
              <a:solidFill>
                <a:srgbClr val="04374A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0085912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Выноска со стрелкой вправо 3"/>
          <p:cNvSpPr/>
          <p:nvPr/>
        </p:nvSpPr>
        <p:spPr>
          <a:xfrm>
            <a:off x="395536" y="260648"/>
            <a:ext cx="6264696" cy="6336704"/>
          </a:xfrm>
          <a:prstGeom prst="rightArrowCallou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395536" y="1340768"/>
            <a:ext cx="4032448" cy="5256584"/>
          </a:xfrm>
        </p:spPr>
        <p:txBody>
          <a:bodyPr>
            <a:normAutofit/>
          </a:bodyPr>
          <a:lstStyle/>
          <a:p>
            <a:pPr algn="just">
              <a:buFont typeface="Wingdings" pitchFamily="2" charset="2"/>
              <a:buChar char="Ø"/>
            </a:pPr>
            <a:r>
              <a:rPr lang="ru-RU" sz="2800" dirty="0" smtClean="0">
                <a:solidFill>
                  <a:srgbClr val="04374A"/>
                </a:solidFill>
                <a:latin typeface="Times New Roman" pitchFamily="18" charset="0"/>
                <a:cs typeface="Times New Roman" pitchFamily="18" charset="0"/>
              </a:rPr>
              <a:t>Знания по истории страны, города, истории культуры;</a:t>
            </a:r>
          </a:p>
          <a:p>
            <a:pPr algn="just">
              <a:buFont typeface="Wingdings" pitchFamily="2" charset="2"/>
              <a:buChar char="Ø"/>
            </a:pPr>
            <a:r>
              <a:rPr lang="ru-RU" sz="2800" dirty="0" smtClean="0">
                <a:solidFill>
                  <a:srgbClr val="04374A"/>
                </a:solidFill>
                <a:latin typeface="Times New Roman" pitchFamily="18" charset="0"/>
                <a:cs typeface="Times New Roman" pitchFamily="18" charset="0"/>
              </a:rPr>
              <a:t>Отбор знаний, информации, которые доступны и необходимы детям дошкольного возраста;</a:t>
            </a:r>
          </a:p>
          <a:p>
            <a:pPr algn="just">
              <a:buFont typeface="Wingdings" pitchFamily="2" charset="2"/>
              <a:buChar char="Ø"/>
            </a:pPr>
            <a:r>
              <a:rPr lang="ru-RU" sz="2800" dirty="0" smtClean="0">
                <a:solidFill>
                  <a:srgbClr val="04374A"/>
                </a:solidFill>
                <a:latin typeface="Times New Roman" pitchFamily="18" charset="0"/>
                <a:cs typeface="Times New Roman" pitchFamily="18" charset="0"/>
              </a:rPr>
              <a:t>Личный пример педагога;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6732240" y="1340768"/>
            <a:ext cx="2232248" cy="4032448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4374A"/>
                </a:solidFill>
                <a:latin typeface="Times New Roman" pitchFamily="18" charset="0"/>
                <a:cs typeface="Times New Roman" pitchFamily="18" charset="0"/>
              </a:rPr>
              <a:t>Уровень информированности, осведомленности и компетентности педагогов</a:t>
            </a:r>
            <a:endParaRPr lang="ru-RU" sz="2400" b="1" dirty="0">
              <a:solidFill>
                <a:srgbClr val="04374A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0085912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4e8e4d6b0c65f246657a23eab4ddc6a95d60a3"/>
</p:tagLst>
</file>

<file path=ppt/theme/theme1.xml><?xml version="1.0" encoding="utf-8"?>
<a:theme xmlns:a="http://schemas.openxmlformats.org/drawingml/2006/main" name="Тема Office">
  <a:themeElements>
    <a:clrScheme name="Составная">
      <a:dk1>
        <a:sysClr val="windowText" lastClr="000000"/>
      </a:dk1>
      <a:lt1>
        <a:sysClr val="window" lastClr="FFFFFF"/>
      </a:lt1>
      <a:dk2>
        <a:srgbClr val="5B6973"/>
      </a:dk2>
      <a:lt2>
        <a:srgbClr val="E7ECED"/>
      </a:lt2>
      <a:accent1>
        <a:srgbClr val="98C723"/>
      </a:accent1>
      <a:accent2>
        <a:srgbClr val="59B0B9"/>
      </a:accent2>
      <a:accent3>
        <a:srgbClr val="DEAE00"/>
      </a:accent3>
      <a:accent4>
        <a:srgbClr val="B77BB4"/>
      </a:accent4>
      <a:accent5>
        <a:srgbClr val="E0773C"/>
      </a:accent5>
      <a:accent6>
        <a:srgbClr val="A98D63"/>
      </a:accent6>
      <a:hlink>
        <a:srgbClr val="26CBEC"/>
      </a:hlink>
      <a:folHlink>
        <a:srgbClr val="598C8C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1495</TotalTime>
  <Words>1125</Words>
  <Application>Microsoft Office PowerPoint</Application>
  <PresentationFormat>Экран (4:3)</PresentationFormat>
  <Paragraphs>162</Paragraphs>
  <Slides>29</Slides>
  <Notes>5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0" baseType="lpstr">
      <vt:lpstr>Тема Office</vt:lpstr>
      <vt:lpstr>Педагогический совет «Организация работы по нравственно-патриотическому воспитанию в ДОУ» </vt:lpstr>
      <vt:lpstr>Повестка педсовета:</vt:lpstr>
      <vt:lpstr>1. «Проблемы и направления нравственно-патриотического воспитания в условиях дошкольного образования»</vt:lpstr>
      <vt:lpstr>Конституция РФ: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3. Представление опыта работы по нравственно-патриотическому воспитанию с использованием лэпбука.</vt:lpstr>
      <vt:lpstr>4. Презентация проектов по нравственно-патриотическому воспитанию в рамках недели каникул. </vt:lpstr>
      <vt:lpstr>5. Аналитическая справка по итогам тематической проверки «Оценка условий для организации работы по нравственно-патриотическому воспитанию дошкольников». </vt:lpstr>
      <vt:lpstr>Выводы по результатам контроля:</vt:lpstr>
      <vt:lpstr>Рекомендации:</vt:lpstr>
      <vt:lpstr>6. Блиц-опрос «Знатоки своего дела»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Решение педагогического совета:</vt:lpstr>
    </vt:vector>
  </TitlesOfParts>
  <Company>presentation-creation.ru</Company>
  <LinksUpToDate>false</LinksUpToDate>
  <SharedDoc>false</SharedDoc>
  <HyperlinkBase>https://presentation-creation.ru/powerpoint-templates.html</HyperlinkBase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Облака сквозь листья</dc:title>
  <dc:creator>obstinate</dc:creator>
  <dc:description>Шаблон презентации с сайта https://presentation-creation.ru/</dc:description>
  <cp:lastModifiedBy>user</cp:lastModifiedBy>
  <cp:revision>458</cp:revision>
  <dcterms:created xsi:type="dcterms:W3CDTF">2018-02-25T09:09:03Z</dcterms:created>
  <dcterms:modified xsi:type="dcterms:W3CDTF">2020-05-13T04:19:35Z</dcterms:modified>
</cp:coreProperties>
</file>