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71" r:id="rId5"/>
    <p:sldId id="272" r:id="rId6"/>
    <p:sldId id="275" r:id="rId7"/>
    <p:sldId id="273" r:id="rId8"/>
    <p:sldId id="274" r:id="rId9"/>
    <p:sldId id="276" r:id="rId10"/>
    <p:sldId id="277" r:id="rId11"/>
    <p:sldId id="278" r:id="rId12"/>
    <p:sldId id="279" r:id="rId13"/>
    <p:sldId id="280" r:id="rId14"/>
    <p:sldId id="285" r:id="rId15"/>
    <p:sldId id="282" r:id="rId16"/>
    <p:sldId id="290" r:id="rId17"/>
    <p:sldId id="283" r:id="rId18"/>
    <p:sldId id="294" r:id="rId19"/>
    <p:sldId id="284" r:id="rId20"/>
    <p:sldId id="288" r:id="rId21"/>
    <p:sldId id="289" r:id="rId22"/>
    <p:sldId id="291" r:id="rId23"/>
    <p:sldId id="292" r:id="rId24"/>
    <p:sldId id="286" r:id="rId25"/>
    <p:sldId id="293" r:id="rId26"/>
    <p:sldId id="295" r:id="rId27"/>
    <p:sldId id="296" r:id="rId28"/>
    <p:sldId id="287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114" y="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EFC02-7AA3-41F1-AF8C-08AFA5C498AC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C5794-040F-47F4-BBD0-D7A511727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523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C5794-040F-47F4-BBD0-D7A5117272D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108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C88927-E9CE-40B4-90DF-346B99C2E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E8ED32C-CBA7-4CA1-8C4C-29BDA15199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6CE1AD4-C555-4F72-BDDB-A601BC9BD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4D93CFB-2BA5-4CE7-B4E0-60CF89031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6D7AB82-A9CD-492C-8076-CD6B48D74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721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CD56F1-CE2A-4A1C-A3C9-EE1DC344A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2A48708E-94DD-4FF5-B469-BCAB288D0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1789CDD-CA05-4A39-88BA-B043B9755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FC1EE12-FBD6-435D-9320-ED3A3A35A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A5B7B2-48D4-42F1-8BD3-C79722C8B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766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6C964CBC-B875-4252-A224-B9283CF13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53C4D8B-E835-4B0A-9A0F-09D3D91AC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7E5FD26-89CB-405D-B100-2C05F0226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31620D2-C5D9-48E1-8825-412BD5BC7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1A9A153-A810-4B88-8FE3-66C45AC9C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31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552C69-3989-40A9-B377-335878C86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2606EE7-B367-4ADF-827E-8E669A6E2D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89CCC4A-46E6-491C-8572-5CE6CB733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4887B65-C896-4A1E-835D-AEF470D51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0C29D47-DBDE-455B-A17C-B1888F6C1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658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80B2F9-F047-4DCA-9837-C20F19F73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688D550-FF96-4634-8B0D-579C055B6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5BEC820-E3CC-487E-A9EA-8DF4304F8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5E72950-BE69-47FE-AD08-44FB9F6EF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59E9365-E8F0-4FAB-929B-2848C075D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60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2343A8-ADC7-4E17-B639-3AD278A1A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9DA4C8C-316E-4E97-BC29-3E8A0DEF1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6410D7A-5AC1-44D9-AFC4-E2326D7F4F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135EC94-D9E1-493F-A849-5B007896E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6837A26-2518-4A9E-9F8D-49D415D6E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659C161-DFF6-49C9-9505-F1FBC65D0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54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E7F03F-2501-41DD-B43E-CAA7CAA27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2BC98D-6186-4924-9D45-F0EF02DCDB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2CFE529-4E9C-48CB-B384-40FC13FFBA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C143F0CA-C276-4A8E-A405-C78EF30CAF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A7C0D58-4B30-4189-B3A3-D568A4C0BC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31CE1530-0CF8-4C02-9303-CA5FBBCB7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97D8C12B-7E13-440D-A242-A0120C05F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1C7DF3AA-A4D3-49CF-9863-D2A06A8F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51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489DFC-6A27-4853-8EC0-8E34EAC98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DC644DB-710D-4AB9-8C65-03B1C3B16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35559D6B-716C-48B2-82C1-F20DD9FDC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EEDD8DC5-D270-4DAD-BCD4-B543E8553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47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ABA9205-9A66-410C-BCB9-52E08FD0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29B8E6B-4368-4559-9181-DCDCA046F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B9CE8DF-6944-47E0-A86B-92E1993C8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601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DA4531-3C0A-498B-9A32-DE49337A0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F91F49F-5E5B-41BA-821F-4F1E0F9F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2012709-8371-4186-A99D-DB4D97B78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D205917-60F7-4813-A65A-28D57AA3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BA02FF6-A2ED-4A9A-94B4-54122AD0B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9EEEE18-10DA-4C3A-9609-AAD342EAC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714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210CB3-FDBD-46CE-8074-EA9DC42D9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07E496C-E42B-4724-BEBD-275FAC606D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FDC85BB-B37A-418F-A9C8-551B9E899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F510B5A-2502-4C51-AD04-6F4A80D3B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5C19B36-B325-4DEC-9897-248C55E5B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E8B8C5E-1E55-45E0-A2DE-DC2A76C90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874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262FBEB-B13C-411C-8349-296EBAA8A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BDC5997-4FF0-40BE-B872-BF2E327B3B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6254A2B-2D92-4A77-8F3B-F1C9B5DC52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821E5-E086-4E6B-B594-6FA29D96B1EA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4ECEEE3-284B-43E3-A8E2-AD1F69294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42E25B5-016E-4C06-BBF7-0401F3EF8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126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1.jpg"/><Relationship Id="rId7" Type="http://schemas.openxmlformats.org/officeDocument/2006/relationships/image" Target="../media/image3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17.jp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94A70A-44A8-4341-97D7-E131AB15C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8942"/>
            <a:ext cx="9144000" cy="32362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anose="03010101010201010101" pitchFamily="66" charset="0"/>
              </a:rPr>
              <a:t/>
            </a:r>
            <a:br>
              <a:rPr lang="ru-RU" dirty="0" smtClean="0">
                <a:latin typeface="Monotype Corsiva" panose="03010101010201010101" pitchFamily="66" charset="0"/>
              </a:rPr>
            </a:br>
            <a:r>
              <a:rPr lang="ru-RU" dirty="0">
                <a:latin typeface="Monotype Corsiva" panose="03010101010201010101" pitchFamily="66" charset="0"/>
              </a:rPr>
              <a:t/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sz="7300" b="1" dirty="0" smtClean="0">
                <a:latin typeface="Monotype Corsiva" panose="03010101010201010101" pitchFamily="66" charset="0"/>
              </a:rPr>
              <a:t>Борисова Лидия Васильевна</a:t>
            </a:r>
            <a:br>
              <a:rPr lang="ru-RU" sz="7300" b="1" dirty="0" smtClean="0">
                <a:latin typeface="Monotype Corsiva" panose="03010101010201010101" pitchFamily="66" charset="0"/>
              </a:rPr>
            </a:br>
            <a:r>
              <a:rPr lang="ru-RU" dirty="0" smtClean="0">
                <a:latin typeface="Monotype Corsiva" panose="03010101010201010101" pitchFamily="66" charset="0"/>
              </a:rPr>
              <a:t>Воспитатель МБДОУ № 12 «Аленушка  с. Восток.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10C771B-2C62-40AA-8D51-F69BC41E3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3787" y="3505200"/>
            <a:ext cx="10138966" cy="229496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 - ПРИКЛАДНОЕ ИСКУССТВО И НАРОДНЫЕ ПРОМЫСЛЫ В 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ВОСПИТАНИИ    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</a:t>
            </a:r>
            <a:r>
              <a:rPr lang="ru-RU" sz="48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48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усские-народные-колыбельные-песни-ой-люли">
            <a:hlinkClick r:id="" action="ppaction://media"/>
            <a:extLst>
              <a:ext uri="{FF2B5EF4-FFF2-40B4-BE49-F238E27FC236}">
                <a16:creationId xmlns="" xmlns:a16="http://schemas.microsoft.com/office/drawing/2014/main" id="{4E4D6E3A-FCA6-4589-8E98-101554F4DE0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3881.775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2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8790" y="-54491"/>
            <a:ext cx="1025911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Характерные элементы орнамента дымковской игрушки –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простейшие геометрически элементы: кружки, кольца, колоски, змейки, точки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15718" y="2581835"/>
            <a:ext cx="2976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698" y="1631216"/>
            <a:ext cx="5238750" cy="4572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583" y="1576726"/>
            <a:ext cx="5187164" cy="483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8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3" b="8967"/>
          <a:stretch/>
        </p:blipFill>
        <p:spPr>
          <a:xfrm>
            <a:off x="7975773" y="1019681"/>
            <a:ext cx="2882536" cy="33593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657" y="1525020"/>
            <a:ext cx="5181600" cy="44690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55668" y="-44640"/>
            <a:ext cx="104211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Дымковская роспись создаётся по                  белому фону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230" y="4512623"/>
            <a:ext cx="5286100" cy="221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42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5" r="1755" b="9129"/>
          <a:stretch/>
        </p:blipFill>
        <p:spPr>
          <a:xfrm>
            <a:off x="1612574" y="2195314"/>
            <a:ext cx="6024282" cy="38010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0" r="16255"/>
          <a:stretch/>
        </p:blipFill>
        <p:spPr>
          <a:xfrm>
            <a:off x="7743697" y="2719481"/>
            <a:ext cx="4166363" cy="30502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84415" y="0"/>
            <a:ext cx="104256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мастера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ымковской росписи: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Темперные краски, мягкие колонковые кисти разных размеров, штампы, тычки, ватные палочки.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49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5446" y="931218"/>
            <a:ext cx="2247900" cy="3981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180" y="2426991"/>
            <a:ext cx="4229612" cy="37472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871" y="1476084"/>
            <a:ext cx="2247900" cy="22479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" b="10088"/>
          <a:stretch/>
        </p:blipFill>
        <p:spPr>
          <a:xfrm>
            <a:off x="1627825" y="4044898"/>
            <a:ext cx="3268666" cy="24921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43792" y="0"/>
            <a:ext cx="95186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Самодельные инструменты    мастеров дымковской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росписи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88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7713" y="10380"/>
            <a:ext cx="102123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изготовления дымковской игрушки</a:t>
            </a:r>
            <a:endParaRPr lang="ru-RU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714" y="728647"/>
            <a:ext cx="2981459" cy="28124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216" y="886588"/>
            <a:ext cx="4167494" cy="24310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447" y="3764478"/>
            <a:ext cx="4856263" cy="28328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795" y="3647952"/>
            <a:ext cx="4845132" cy="27253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190" y="1053155"/>
            <a:ext cx="2934736" cy="220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9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057" y="4395345"/>
            <a:ext cx="2479190" cy="22411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38" r="9898" b="42942"/>
          <a:stretch/>
        </p:blipFill>
        <p:spPr>
          <a:xfrm>
            <a:off x="9319800" y="1017569"/>
            <a:ext cx="2668616" cy="31562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024" y="4750129"/>
            <a:ext cx="7572550" cy="18863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18950" y="-1495"/>
            <a:ext cx="98703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росписи дымковской игрушки</a:t>
            </a:r>
            <a:endParaRPr lang="ru-RU" sz="4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492" y="1209890"/>
            <a:ext cx="3275976" cy="32210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052" y="921835"/>
            <a:ext cx="3927812" cy="373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2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7246" y="215153"/>
            <a:ext cx="1026087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мастер –класс: поделиться наработанным опытом с нестандартным использованием подручных средств в изготовлении и применении  штампов  при работе по росписи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ымковской игрушки.</a:t>
            </a: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9135291" y="5895703"/>
            <a:ext cx="44413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79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794" y="125505"/>
            <a:ext cx="10307783" cy="643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9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5976" y="215153"/>
            <a:ext cx="6598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18213" y="1138483"/>
            <a:ext cx="2761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ВОДОНОСКА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730" y="2008093"/>
            <a:ext cx="4052047" cy="44106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57364" y="2008094"/>
            <a:ext cx="550432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студёною водицей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Водоноска – молодица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лебёдушка плывёт,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Вёдра красные несёт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коромысле не спеша,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Посмотри, как хороша!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0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99012" y="573742"/>
            <a:ext cx="65800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2361017"/>
            <a:ext cx="4900893" cy="43625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16188" y="1667435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КОНЬ СО ВСАДНИКОМ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0824" y="2967336"/>
            <a:ext cx="48230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конь!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тронь –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всадником вместе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Ускачет вёрст двести!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69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FF13DD3-7DD5-4260-BBDA-06B3AB1E6BDB}"/>
              </a:ext>
            </a:extLst>
          </p:cNvPr>
          <p:cNvSpPr/>
          <p:nvPr/>
        </p:nvSpPr>
        <p:spPr>
          <a:xfrm>
            <a:off x="1686295" y="358588"/>
            <a:ext cx="10182975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v"/>
            </a:pP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  <a:p>
            <a:pPr lvl="1" algn="ctr">
              <a:buClr>
                <a:srgbClr val="C00000"/>
              </a:buClr>
            </a:pPr>
            <a:r>
              <a:rPr lang="ru-RU" sz="4400" b="1" dirty="0" smtClean="0">
                <a:latin typeface="Monotype Corsiva" panose="03010101010201010101" pitchFamily="66" charset="0"/>
              </a:rPr>
              <a:t>Актуальность:</a:t>
            </a:r>
            <a:endParaRPr lang="ru-RU" sz="4400" b="1" dirty="0">
              <a:latin typeface="Monotype Corsiva" panose="03010101010201010101" pitchFamily="66" charset="0"/>
            </a:endParaRPr>
          </a:p>
          <a:p>
            <a:pPr algn="ctr">
              <a:buClr>
                <a:srgbClr val="C00000"/>
              </a:buClr>
            </a:pPr>
            <a:r>
              <a:rPr lang="ru-RU" sz="2800" dirty="0"/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Декоративно-прикладное искусство призвано украшать, облагораживать и преобразовывать предметный мир. Это искусство возникло на ранних этапах развития человечества. Люди стремились, чтобы вещи были не только практичными и удобными для пользования, но и привлекательными по внешнему виду. Строя жилище, изготавливая орудия труда, предметы обихода человек украшал их орнаментами, раскрашивал, совершенствовал форму.      Каждый народ под влиянием жизненных и природных условий создаёт свои традиции в развитии прикладного искусства. Характерные черты народного творчества легли в основу профессионального декоративно-прикладного искусства.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85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0776" y="179294"/>
            <a:ext cx="7117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3" t="8219" r="29625" b="11213"/>
          <a:stretch/>
        </p:blipFill>
        <p:spPr>
          <a:xfrm>
            <a:off x="1649505" y="1281918"/>
            <a:ext cx="3872753" cy="53878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94494" y="1102624"/>
            <a:ext cx="3836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ОЛЕШЕК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0494" y="1928249"/>
            <a:ext cx="56576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Олешек, Олешек – 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Золотые рожки.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Золотые рожки – 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Резвые ножки!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7" t="17280" r="3757" b="16359"/>
          <a:stretch/>
        </p:blipFill>
        <p:spPr>
          <a:xfrm>
            <a:off x="5809129" y="4236573"/>
            <a:ext cx="5858884" cy="243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7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268941"/>
            <a:ext cx="6400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9765" y="1192271"/>
            <a:ext cx="4858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НЯНЯ 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1224" y="2061882"/>
            <a:ext cx="42152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кокошнике няня,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уках – Ваня.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хорош Ваня,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пригож!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забудь няню,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подрастёшь!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7" t="3529" r="10508" b="3921"/>
          <a:stretch/>
        </p:blipFill>
        <p:spPr>
          <a:xfrm>
            <a:off x="6382870" y="1192271"/>
            <a:ext cx="5245249" cy="53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1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486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301939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" t="10896" r="3052"/>
          <a:stretch/>
        </p:blipFill>
        <p:spPr>
          <a:xfrm>
            <a:off x="6830266" y="1770539"/>
            <a:ext cx="5271248" cy="48849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8494" y="1225269"/>
            <a:ext cx="519953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Ивашка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Брюки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жёлтую полоску,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рубашка,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Кудри завиты волной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Зовут его Ивашка.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Ивашки есть щенята,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Весёлые, забавные.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всюду рядом с ним,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какие славные!</a:t>
            </a:r>
          </a:p>
        </p:txBody>
      </p:sp>
    </p:spTree>
    <p:extLst>
      <p:ext uri="{BB962C8B-B14F-4D97-AF65-F5344CB8AC3E}">
        <p14:creationId xmlns:p14="http://schemas.microsoft.com/office/powerpoint/2010/main" val="327748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94212" y="322729"/>
            <a:ext cx="61497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6" t="7558" r="8108" b="10897"/>
          <a:stretch/>
        </p:blipFill>
        <p:spPr>
          <a:xfrm>
            <a:off x="1649506" y="1568788"/>
            <a:ext cx="5235387" cy="52892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00047" y="1819801"/>
            <a:ext cx="48947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ИНДЮК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Индюк сказочно красив,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напыщен, горделив,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Смотрит свысока вокруг,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Птица важная – индюк!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5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Блок-схема: узел 2"/>
          <p:cNvSpPr/>
          <p:nvPr/>
        </p:nvSpPr>
        <p:spPr>
          <a:xfrm>
            <a:off x="1739153" y="2061881"/>
            <a:ext cx="2294965" cy="2366683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5530326" y="2061882"/>
            <a:ext cx="2232212" cy="2366682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9258746" y="2061881"/>
            <a:ext cx="2234007" cy="2366683"/>
          </a:xfrm>
          <a:prstGeom prst="flowChartConnector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85129" y="564796"/>
            <a:ext cx="54684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7741" y="5074024"/>
            <a:ext cx="1595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Не полезная информация для меня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30326" y="5217459"/>
            <a:ext cx="1910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Познавательная информация для меня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054353" y="5217459"/>
            <a:ext cx="25737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Функциональная информация для меня (это пригодится мне в работе)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5351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1082" y="573743"/>
            <a:ext cx="5934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870" y="1387147"/>
            <a:ext cx="9592236" cy="522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3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6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1082" y="573743"/>
            <a:ext cx="5934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9284" r="1814" b="3178"/>
          <a:stretch/>
        </p:blipFill>
        <p:spPr>
          <a:xfrm>
            <a:off x="1699695" y="1506072"/>
            <a:ext cx="3105387" cy="5073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36" b="33463"/>
          <a:stretch/>
        </p:blipFill>
        <p:spPr>
          <a:xfrm>
            <a:off x="5176771" y="1513292"/>
            <a:ext cx="3165231" cy="24204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1" b="31653"/>
          <a:stretch/>
        </p:blipFill>
        <p:spPr>
          <a:xfrm>
            <a:off x="5176772" y="4212539"/>
            <a:ext cx="3165231" cy="23666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691" y="1506072"/>
            <a:ext cx="2976101" cy="507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69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6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1082" y="573743"/>
            <a:ext cx="5934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ДЫМКОВСКАЯ ДЕРЕВНЯ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506" y="1220074"/>
            <a:ext cx="6311154" cy="32264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272" y="3412378"/>
            <a:ext cx="7781366" cy="336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4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612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648" y="4168588"/>
            <a:ext cx="3388658" cy="26894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801" y="3550015"/>
            <a:ext cx="5237176" cy="34424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39672" y="1583265"/>
            <a:ext cx="59884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</a:t>
            </a: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</a:p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603" y="340659"/>
            <a:ext cx="3393143" cy="3472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427" y="340659"/>
            <a:ext cx="3472703" cy="347270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024" y="4168588"/>
            <a:ext cx="2641229" cy="268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92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0042" y="486888"/>
            <a:ext cx="105057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/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180340" algn="just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Необходимым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условием построения современной системы эстетической культуры личности является использование народного искусства в педагогической работе с детьми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80340" algn="just"/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340" algn="just"/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 Известные педагоги и исследователи (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А.П.Усова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Н.П.Сакулина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Н.Б.Халезова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Т.С.Комарова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Т.Н.Доронова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др.) отмечали, что ознакомление с произведениями народного творчества побуждают в детях первые яркие представления о Родине, о её культуре, способствует воспитанию патриотических чувств, приобщает к миру прекрасного, и поэтому их необходимо включать в педагогический процесс в детском саду.</a:t>
            </a:r>
            <a:endParaRPr lang="ru-RU" sz="2800" i="1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71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9418" y="0"/>
            <a:ext cx="10612582" cy="6626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Задачи  по ознакомлению дошкольников </a:t>
            </a: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180340" algn="ctr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декоративно-прикладным искусством.</a:t>
            </a:r>
            <a:endParaRPr lang="ru-RU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18034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1. Формирование у детей эмоциональной отзывчивости и интереса к образцам народного декоративно-прикладного искусства,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18034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2.  Формировать эстетическое отношение к окружающей действительности средствами народного декоративно-прикладного искусства.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18034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3.  Формирование обобщённых знаний и умений: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18034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умение различать стили наиболее известных видов декоративной живописи: хохломской, городецкой, дымковской, гжельской и др. (понимание детьми характерных особенностей изделий различных народных промыслов);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18034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освоение детьми характерных элементов, колорита, композиции.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18034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 - умение создавать выразительные узоры на бумаге и объёмных предметах;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18034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    воспитание при этом чувства формы, ритма, симметрии.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18034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4. Развивать творчество, фантазию, ассоциативное мышление и любознательность, наблюдательность и воображение.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180340"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5.Воспитывать уважительное отношение к труду народных мастеров; национальную гордость за мастеров русского народа.</a:t>
            </a:r>
            <a:endParaRPr lang="ru-RU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70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1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43863" y="200879"/>
            <a:ext cx="105294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ДЫМКОВСКАЯ ИГРУШКА</a:t>
            </a: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www.present.ru/upload/iblock/c1b/c1b9e250da2f27c246c66e3989a2e44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539" y="3531579"/>
            <a:ext cx="3157641" cy="315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present.ru/upload/iblock/d31/d318d3d185274172e977efd93d1d1cb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937" y="1246909"/>
            <a:ext cx="2766952" cy="276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present.ru/upload/iblock/f3c/f3c113c98d068b27a337996619158a2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15" y="3531579"/>
            <a:ext cx="3205142" cy="320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.pinimg.com/originals/f2/eb/a9/f2eba96bfc39404d056418bef13a8d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135" y="1216362"/>
            <a:ext cx="3260636" cy="326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64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158" y="1184961"/>
            <a:ext cx="10173902" cy="50789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44005" y="200733"/>
            <a:ext cx="6293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Дымковская игрушка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51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081" y="2518108"/>
            <a:ext cx="5665694" cy="38548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75849" y="586490"/>
            <a:ext cx="99897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Дымково - кладезь русского народного промыслового наследия!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917" y="2495716"/>
            <a:ext cx="4622802" cy="387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38" y="1201601"/>
            <a:ext cx="4556760" cy="35314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467" y="2137934"/>
            <a:ext cx="4633185" cy="36576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890" y="2697400"/>
            <a:ext cx="4776621" cy="38737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23100" y="536552"/>
            <a:ext cx="65774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Дымковскую игрушку                     изготавливают</a:t>
            </a:r>
          </a:p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из глины.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79" y="4850856"/>
            <a:ext cx="2574773" cy="193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70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681318" y="573742"/>
            <a:ext cx="10946802" cy="239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5"/>
          <a:stretch/>
        </p:blipFill>
        <p:spPr>
          <a:xfrm>
            <a:off x="1699592" y="1523999"/>
            <a:ext cx="10354420" cy="51736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402803" y="286871"/>
            <a:ext cx="147571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ЦВЕТА В 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ДЫМКОВСКОЙ РОСПИСИ: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75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1107</TotalTime>
  <Words>304</Words>
  <Application>Microsoft Office PowerPoint</Application>
  <PresentationFormat>Широкоэкранный</PresentationFormat>
  <Paragraphs>84</Paragraphs>
  <Slides>28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Georgia</vt:lpstr>
      <vt:lpstr>Monotype Corsiva</vt:lpstr>
      <vt:lpstr>Times New Roman</vt:lpstr>
      <vt:lpstr>Wingdings</vt:lpstr>
      <vt:lpstr>Тема Office</vt:lpstr>
      <vt:lpstr>  Борисова Лидия Васильевна Воспитатель МБДОУ № 12 «Аленушка  с. Восток.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Кочергин</dc:creator>
  <cp:lastModifiedBy>RePack by SPecialiST</cp:lastModifiedBy>
  <cp:revision>71</cp:revision>
  <dcterms:created xsi:type="dcterms:W3CDTF">2018-03-13T03:04:36Z</dcterms:created>
  <dcterms:modified xsi:type="dcterms:W3CDTF">2021-02-01T22:51:33Z</dcterms:modified>
</cp:coreProperties>
</file>