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9" r:id="rId3"/>
    <p:sldId id="257" r:id="rId4"/>
    <p:sldId id="262" r:id="rId5"/>
    <p:sldId id="258" r:id="rId6"/>
    <p:sldId id="267" r:id="rId7"/>
    <p:sldId id="259" r:id="rId8"/>
    <p:sldId id="264" r:id="rId9"/>
    <p:sldId id="260" r:id="rId10"/>
    <p:sldId id="268" r:id="rId11"/>
    <p:sldId id="266" r:id="rId12"/>
    <p:sldId id="261" r:id="rId13"/>
    <p:sldId id="263" r:id="rId14"/>
    <p:sldId id="265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361488" cy="6480175"/>
  <p:notesSz cx="6858000" cy="9144000"/>
  <p:defaultTextStyle>
    <a:defPPr>
      <a:defRPr lang="ru-RU"/>
    </a:defPPr>
    <a:lvl1pPr marL="0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9070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38139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57209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76278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95348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514417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33487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52556" algn="l" defTabSz="83813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2472" y="-930"/>
      </p:cViewPr>
      <p:guideLst>
        <p:guide orient="horz" pos="2041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2DD2C-0D28-4ED2-85E5-6DB34DA6E466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11076-42BF-4E6C-9306-DD024513C9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60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11076-42BF-4E6C-9306-DD024513C9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11076-42BF-4E6C-9306-DD024513C9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11076-42BF-4E6C-9306-DD024513C9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66633" y="340070"/>
            <a:ext cx="7582805" cy="1391078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66633" y="1748139"/>
            <a:ext cx="7582805" cy="1656045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43349" y="1335912"/>
            <a:ext cx="215314" cy="198725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84699" y="1270915"/>
            <a:ext cx="65530" cy="60482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21116" y="259509"/>
            <a:ext cx="1872298" cy="552914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0186" y="259510"/>
            <a:ext cx="5694905" cy="5529149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37188" y="-51"/>
            <a:ext cx="7021116" cy="6480226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718" y="2457067"/>
            <a:ext cx="6553042" cy="2160058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39718" y="1008027"/>
            <a:ext cx="6553042" cy="1426538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340372" y="0"/>
            <a:ext cx="78012" cy="6480226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23989" y="2659589"/>
            <a:ext cx="215314" cy="198725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65339" y="2594593"/>
            <a:ext cx="65530" cy="60482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754" y="259207"/>
            <a:ext cx="7676420" cy="1080029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69754" y="1440039"/>
            <a:ext cx="3744595" cy="44065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01579" y="1440039"/>
            <a:ext cx="3744595" cy="44065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075" y="4876040"/>
            <a:ext cx="8425339" cy="1080029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074" y="310192"/>
            <a:ext cx="4119055" cy="604816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74359" y="310192"/>
            <a:ext cx="4119055" cy="604816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8074" y="915933"/>
            <a:ext cx="4119055" cy="3888105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74359" y="915933"/>
            <a:ext cx="4119055" cy="3888105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754" y="259207"/>
            <a:ext cx="7676420" cy="1080029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9125" y="0"/>
            <a:ext cx="8322363" cy="648017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39125" y="-51"/>
            <a:ext cx="74892" cy="6480226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074" y="204835"/>
            <a:ext cx="3900620" cy="109803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8074" y="1329451"/>
            <a:ext cx="3900620" cy="660018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8074" y="2016055"/>
            <a:ext cx="8347327" cy="37726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6915" y="1008027"/>
            <a:ext cx="2808446" cy="1872051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0124" y="1008027"/>
            <a:ext cx="4680744" cy="4320117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58137" y="1080033"/>
            <a:ext cx="4524719" cy="3320906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06161" y="901764"/>
            <a:ext cx="702112" cy="193054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122678" y="885176"/>
            <a:ext cx="664666" cy="193054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8137" y="4536123"/>
            <a:ext cx="4524719" cy="720019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35333" y="-770970"/>
            <a:ext cx="1677868" cy="1548596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72832" y="19940"/>
            <a:ext cx="1742677" cy="160841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7231" y="996950"/>
            <a:ext cx="1152492" cy="1041878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36964" y="-51"/>
            <a:ext cx="8324524" cy="6480226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69754" y="259508"/>
            <a:ext cx="7676420" cy="1080029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69754" y="1368037"/>
            <a:ext cx="7676420" cy="453612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666583" y="5958161"/>
            <a:ext cx="2184347" cy="450012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C128038-BD49-452C-AE39-299FCE5AA321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850930" y="5958161"/>
            <a:ext cx="2964471" cy="450012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818522" y="5958161"/>
            <a:ext cx="468074" cy="450012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E4E78E-7EF6-499D-89AF-5AD5E23A65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39125" y="-51"/>
            <a:ext cx="74892" cy="6480226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1720" y="1382699"/>
            <a:ext cx="7431650" cy="20621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Применение компьютерных технологий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мониторинге ЗУН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учащихся детских объединений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туристско-краеведческого направления</a:t>
            </a:r>
            <a:endParaRPr kumimoji="0" lang="ru-RU" sz="32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20120517095308734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7475" y="3641675"/>
            <a:ext cx="1588045" cy="2421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Компьютерные тесты в программе </a:t>
            </a:r>
            <a:r>
              <a:rPr lang="ru-RU" sz="2800" dirty="0" err="1" smtClean="0">
                <a:solidFill>
                  <a:srgbClr val="002060"/>
                </a:solidFill>
              </a:rPr>
              <a:t>Power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Point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9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Текущий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контроль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4.jpg"/>
          <p:cNvPicPr>
            <a:picLocks noChangeAspect="1"/>
          </p:cNvPicPr>
          <p:nvPr/>
        </p:nvPicPr>
        <p:blipFill>
          <a:blip r:embed="rId2"/>
          <a:srcRect b="1778"/>
          <a:stretch>
            <a:fillRect/>
          </a:stretch>
        </p:blipFill>
        <p:spPr>
          <a:xfrm>
            <a:off x="1323158" y="1311260"/>
            <a:ext cx="6357982" cy="4714909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66232" y="2954335"/>
            <a:ext cx="27560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Arial" pitchFamily="34" charset="0"/>
              </a:rPr>
              <a:t>   </a:t>
            </a:r>
            <a:r>
              <a:rPr lang="ru-RU" sz="3600" b="1" u="sng" dirty="0" smtClean="0">
                <a:solidFill>
                  <a:srgbClr val="7030A0"/>
                </a:solidFill>
                <a:latin typeface="Arial" pitchFamily="34" charset="0"/>
              </a:rPr>
              <a:t>Подумай!</a:t>
            </a:r>
            <a:endParaRPr lang="ru-RU" sz="3600" b="1" u="sng" dirty="0">
              <a:solidFill>
                <a:srgbClr val="7030A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7030A0"/>
                </a:solidFill>
              </a:rPr>
              <a:t>Компьютерные тесты в программе </a:t>
            </a:r>
            <a:r>
              <a:rPr lang="ru-RU" sz="2800" dirty="0" err="1" smtClean="0">
                <a:solidFill>
                  <a:srgbClr val="7030A0"/>
                </a:solidFill>
              </a:rPr>
              <a:t>Excel</a:t>
            </a:r>
            <a:r>
              <a:rPr lang="ru-RU" sz="3200" dirty="0" smtClean="0">
                <a:solidFill>
                  <a:srgbClr val="7030A0"/>
                </a:solidFill>
              </a:rPr>
              <a:t> 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итоговый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контроль</a:t>
            </a:r>
            <a:endParaRPr lang="en-US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27" b="46231"/>
          <a:stretch/>
        </p:blipFill>
        <p:spPr bwMode="auto">
          <a:xfrm>
            <a:off x="259070" y="1511085"/>
            <a:ext cx="8560786" cy="460932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Диаграммы в программе </a:t>
            </a:r>
            <a:r>
              <a:rPr lang="ru-RU" sz="2800" dirty="0" err="1" smtClean="0">
                <a:solidFill>
                  <a:srgbClr val="002060"/>
                </a:solidFill>
              </a:rPr>
              <a:t>Excel</a:t>
            </a:r>
            <a:r>
              <a:rPr lang="ru-RU" sz="3200" dirty="0" smtClean="0">
                <a:solidFill>
                  <a:srgbClr val="7030A0"/>
                </a:solidFill>
              </a:rPr>
              <a:t> 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итоговый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контроль</a:t>
            </a:r>
            <a:endParaRPr lang="en-US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51538" t="29210" r="13323" b="32704"/>
          <a:stretch>
            <a:fillRect/>
          </a:stretch>
        </p:blipFill>
        <p:spPr bwMode="auto">
          <a:xfrm>
            <a:off x="5012406" y="3672135"/>
            <a:ext cx="4097494" cy="249691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" t="-1" r="59470" b="53038"/>
          <a:stretch/>
        </p:blipFill>
        <p:spPr bwMode="auto">
          <a:xfrm>
            <a:off x="648297" y="1650833"/>
            <a:ext cx="4032448" cy="2979267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Специальные программы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7167" t="31788" r="37060" b="32618"/>
          <a:stretch>
            <a:fillRect/>
          </a:stretch>
        </p:blipFill>
        <p:spPr bwMode="auto">
          <a:xfrm>
            <a:off x="608778" y="1239824"/>
            <a:ext cx="3143272" cy="244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42563" t="38433" r="31082" b="23481"/>
          <a:stretch>
            <a:fillRect/>
          </a:stretch>
        </p:blipFill>
        <p:spPr bwMode="auto">
          <a:xfrm>
            <a:off x="537340" y="3668715"/>
            <a:ext cx="3214710" cy="261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 l="42564" t="40386" r="31631" b="24457"/>
          <a:stretch>
            <a:fillRect/>
          </a:stretch>
        </p:blipFill>
        <p:spPr bwMode="auto">
          <a:xfrm>
            <a:off x="4823620" y="2097079"/>
            <a:ext cx="419698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AutoShape 18"/>
          <p:cNvSpPr>
            <a:spLocks noChangeArrowheads="1"/>
          </p:cNvSpPr>
          <p:nvPr/>
        </p:nvSpPr>
        <p:spPr bwMode="gray">
          <a:xfrm>
            <a:off x="7538264" y="239691"/>
            <a:ext cx="1571636" cy="1000132"/>
          </a:xfrm>
          <a:prstGeom prst="can">
            <a:avLst>
              <a:gd name="adj" fmla="val 33197"/>
            </a:avLst>
          </a:prstGeom>
          <a:solidFill>
            <a:srgbClr val="FFFF00"/>
          </a:solidFill>
          <a:ln w="9525">
            <a:solidFill>
              <a:srgbClr val="007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cs typeface="Arial" charset="0"/>
              </a:rPr>
              <a:t>текущий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контроль</a:t>
            </a: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Компьютерная программа</a:t>
            </a:r>
            <a:r>
              <a:rPr lang="ru-RU" sz="3200" dirty="0" smtClean="0">
                <a:solidFill>
                  <a:srgbClr val="002060"/>
                </a:solidFill>
              </a:rPr>
              <a:t>   </a:t>
            </a:r>
            <a:r>
              <a:rPr lang="en-US" sz="3200" dirty="0" smtClean="0">
                <a:solidFill>
                  <a:srgbClr val="002060"/>
                </a:solidFill>
              </a:rPr>
              <a:t>NI Tester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1" name="AutoShape 18"/>
          <p:cNvSpPr>
            <a:spLocks noChangeArrowheads="1"/>
          </p:cNvSpPr>
          <p:nvPr/>
        </p:nvSpPr>
        <p:spPr bwMode="gray">
          <a:xfrm>
            <a:off x="7538264" y="239691"/>
            <a:ext cx="1571636" cy="1000132"/>
          </a:xfrm>
          <a:prstGeom prst="can">
            <a:avLst>
              <a:gd name="adj" fmla="val 33197"/>
            </a:avLst>
          </a:prstGeom>
          <a:solidFill>
            <a:srgbClr val="FFFF00"/>
          </a:solidFill>
          <a:ln w="9525">
            <a:solidFill>
              <a:srgbClr val="007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cs typeface="Arial" charset="0"/>
              </a:rPr>
              <a:t>текущий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контроль</a:t>
            </a: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33195" t="18902" r="26656" b="25434"/>
          <a:stretch>
            <a:fillRect/>
          </a:stretch>
        </p:blipFill>
        <p:spPr bwMode="auto">
          <a:xfrm>
            <a:off x="608778" y="1382699"/>
            <a:ext cx="3024365" cy="235745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8785" t="15668" r="50036" b="35503"/>
          <a:stretch>
            <a:fillRect/>
          </a:stretch>
        </p:blipFill>
        <p:spPr bwMode="auto">
          <a:xfrm>
            <a:off x="4037802" y="1597013"/>
            <a:ext cx="47149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 l="32973" t="18750" r="26946" b="24609"/>
          <a:stretch>
            <a:fillRect/>
          </a:stretch>
        </p:blipFill>
        <p:spPr bwMode="auto">
          <a:xfrm>
            <a:off x="608778" y="3883029"/>
            <a:ext cx="305705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1207" t="1710" r="20847" b="7794"/>
          <a:stretch>
            <a:fillRect/>
          </a:stretch>
        </p:blipFill>
        <p:spPr bwMode="auto">
          <a:xfrm>
            <a:off x="823092" y="954071"/>
            <a:ext cx="585791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016" y="311129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1150" r="21199" b="11415"/>
          <a:stretch>
            <a:fillRect/>
          </a:stretch>
        </p:blipFill>
        <p:spPr bwMode="auto">
          <a:xfrm>
            <a:off x="751654" y="1096947"/>
            <a:ext cx="5715040" cy="493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52578" y="0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0601" r="20650" b="6879"/>
          <a:stretch>
            <a:fillRect/>
          </a:stretch>
        </p:blipFill>
        <p:spPr bwMode="auto">
          <a:xfrm>
            <a:off x="680216" y="1037684"/>
            <a:ext cx="5786478" cy="515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016" y="311129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1150" t="3277" r="21199" b="6879"/>
          <a:stretch>
            <a:fillRect/>
          </a:stretch>
        </p:blipFill>
        <p:spPr bwMode="auto">
          <a:xfrm>
            <a:off x="465902" y="1168385"/>
            <a:ext cx="5286412" cy="463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016" y="311129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0601" r="21199" b="6879"/>
          <a:stretch>
            <a:fillRect/>
          </a:stretch>
        </p:blipFill>
        <p:spPr bwMode="auto">
          <a:xfrm>
            <a:off x="608778" y="882633"/>
            <a:ext cx="5786478" cy="52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016" y="311129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3224" y="2332147"/>
            <a:ext cx="6715171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cs typeface="Angsana New" pitchFamily="18" charset="-34"/>
              </a:rPr>
              <a:t>"ПРИМЕНЕНИЕ СРЕДСТВ ЭЛЕКТРОННОГО КОНТРОЛЯ В УСЛОВИЯХ ВВЕДЕНИЯ ФГОС" отражает результаты педагогического исследования факторов, влияющих на популярность выбора средств электронного контроля, их месте и роли в учебном процессе в условиях введения ФГОС. </a:t>
            </a:r>
            <a:endParaRPr lang="ru-RU" sz="2000" dirty="0">
              <a:cs typeface="Angsana New" pitchFamily="18" charset="-3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68319"/>
            <a:ext cx="9361488" cy="8572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Применение средств электронного контроля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0601" r="20650" b="5902"/>
          <a:stretch>
            <a:fillRect/>
          </a:stretch>
        </p:blipFill>
        <p:spPr bwMode="auto">
          <a:xfrm>
            <a:off x="680216" y="1025509"/>
            <a:ext cx="5286412" cy="47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016" y="311129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1150" t="1" r="21198" b="11415"/>
          <a:stretch>
            <a:fillRect/>
          </a:stretch>
        </p:blipFill>
        <p:spPr bwMode="auto">
          <a:xfrm>
            <a:off x="751654" y="1168385"/>
            <a:ext cx="5321634" cy="4597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Компьютерный тест в программе </a:t>
            </a:r>
            <a:r>
              <a:rPr lang="en-US" sz="2800" dirty="0" smtClean="0">
                <a:solidFill>
                  <a:srgbClr val="002060"/>
                </a:solidFill>
              </a:rPr>
              <a:t>My </a:t>
            </a:r>
            <a:r>
              <a:rPr lang="en-US" sz="2800" dirty="0" err="1" smtClean="0">
                <a:solidFill>
                  <a:srgbClr val="002060"/>
                </a:solidFill>
              </a:rPr>
              <a:t>TestX</a:t>
            </a:r>
            <a:r>
              <a:rPr lang="ru-RU" sz="3200" dirty="0" smtClean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_77111_f84563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016" y="311129"/>
            <a:ext cx="1214446" cy="1367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4596" y="2311393"/>
            <a:ext cx="6785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20120517095308734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7475" y="3641675"/>
            <a:ext cx="1588045" cy="2421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323158" y="2097079"/>
            <a:ext cx="778674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освобождение преподавателя от выполнения трудоемкой и рутинной работы;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всесторонней и полной проверки, с диагностикой знаний каждого учащегося;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объективности контроля и обеспечение его стандартизации;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оперативность статистической обработки результатов контроля.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68319"/>
            <a:ext cx="9361488" cy="8572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Применение компьютерных технологий 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позволяющие решить проблемы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4" name="Рисунок 3" descr="20120517095308734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0622" y="0"/>
            <a:ext cx="1140866" cy="1739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2484"/>
            <a:ext cx="9361488" cy="96590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традиционных формах обучения электронные тесты помогают осуществлять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44"/>
          <p:cNvGrpSpPr/>
          <p:nvPr/>
        </p:nvGrpSpPr>
        <p:grpSpPr>
          <a:xfrm>
            <a:off x="966665" y="1168173"/>
            <a:ext cx="8000358" cy="4643383"/>
            <a:chOff x="1268057" y="1615549"/>
            <a:chExt cx="7814492" cy="4914114"/>
          </a:xfrm>
        </p:grpSpPr>
        <p:sp>
          <p:nvSpPr>
            <p:cNvPr id="36" name="Цилиндр 35"/>
            <p:cNvSpPr/>
            <p:nvPr/>
          </p:nvSpPr>
          <p:spPr>
            <a:xfrm>
              <a:off x="1285852" y="2857496"/>
              <a:ext cx="2357454" cy="3357586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1285852" y="3000372"/>
              <a:ext cx="5643602" cy="32861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AutoShape 2"/>
            <p:cNvSpPr>
              <a:spLocks noChangeArrowheads="1"/>
            </p:cNvSpPr>
            <p:nvPr/>
          </p:nvSpPr>
          <p:spPr bwMode="ltGray">
            <a:xfrm>
              <a:off x="3467100" y="3016250"/>
              <a:ext cx="4229100" cy="1028700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3"/>
            <p:cNvSpPr>
              <a:spLocks noChangeArrowheads="1"/>
            </p:cNvSpPr>
            <p:nvPr/>
          </p:nvSpPr>
          <p:spPr bwMode="ltGray">
            <a:xfrm>
              <a:off x="3454400" y="4210050"/>
              <a:ext cx="4219575" cy="995363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4"/>
            <p:cNvSpPr>
              <a:spLocks noChangeArrowheads="1"/>
            </p:cNvSpPr>
            <p:nvPr/>
          </p:nvSpPr>
          <p:spPr bwMode="ltGray">
            <a:xfrm>
              <a:off x="3432175" y="5302250"/>
              <a:ext cx="4241800" cy="1008063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gray">
            <a:xfrm>
              <a:off x="4255770" y="3198668"/>
              <a:ext cx="4366955" cy="6188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/>
                <a:t>проверка усвоения предыдущего материала и выявление пробелов в знаниях учащихся</a:t>
              </a:r>
              <a:endPara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 Box 8"/>
            <p:cNvSpPr txBox="1">
              <a:spLocks noChangeArrowheads="1"/>
            </p:cNvSpPr>
            <p:nvPr/>
          </p:nvSpPr>
          <p:spPr bwMode="gray">
            <a:xfrm>
              <a:off x="4267845" y="4261884"/>
              <a:ext cx="3851564" cy="8794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/>
                <a:t>осуществляется по мере прохождения отдельной темы, раздела с целью систематизации знаний обучаемых</a:t>
              </a:r>
              <a:endPara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AutoShape 9"/>
            <p:cNvSpPr>
              <a:spLocks noChangeArrowheads="1"/>
            </p:cNvSpPr>
            <p:nvPr/>
          </p:nvSpPr>
          <p:spPr bwMode="gray">
            <a:xfrm>
              <a:off x="3578225" y="3378200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10"/>
            <p:cNvSpPr>
              <a:spLocks noChangeArrowheads="1"/>
            </p:cNvSpPr>
            <p:nvPr/>
          </p:nvSpPr>
          <p:spPr bwMode="gray">
            <a:xfrm>
              <a:off x="3586163" y="4470400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1"/>
            <p:cNvSpPr>
              <a:spLocks noChangeArrowheads="1"/>
            </p:cNvSpPr>
            <p:nvPr/>
          </p:nvSpPr>
          <p:spPr bwMode="gray">
            <a:xfrm>
              <a:off x="3576638" y="5613400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13"/>
            <p:cNvGrpSpPr>
              <a:grpSpLocks/>
            </p:cNvGrpSpPr>
            <p:nvPr/>
          </p:nvGrpSpPr>
          <p:grpSpPr bwMode="auto">
            <a:xfrm>
              <a:off x="1295400" y="5164413"/>
              <a:ext cx="2295525" cy="1365250"/>
              <a:chOff x="471" y="428"/>
              <a:chExt cx="1161" cy="1539"/>
            </a:xfrm>
          </p:grpSpPr>
          <p:sp>
            <p:nvSpPr>
              <p:cNvPr id="37" name="Oval 14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C1CF9D">
                      <a:gamma/>
                      <a:tint val="42353"/>
                      <a:invGamma/>
                    </a:srgbClr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15"/>
              <p:cNvSpPr>
                <a:spLocks noChangeArrowheads="1"/>
              </p:cNvSpPr>
              <p:nvPr/>
            </p:nvSpPr>
            <p:spPr bwMode="gray">
              <a:xfrm>
                <a:off x="473" y="428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>
                      <a:alpha val="50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16"/>
            <p:cNvGrpSpPr>
              <a:grpSpLocks/>
            </p:cNvGrpSpPr>
            <p:nvPr/>
          </p:nvGrpSpPr>
          <p:grpSpPr bwMode="auto">
            <a:xfrm>
              <a:off x="1295400" y="4030519"/>
              <a:ext cx="2295525" cy="1365250"/>
              <a:chOff x="471" y="381"/>
              <a:chExt cx="1161" cy="1539"/>
            </a:xfrm>
          </p:grpSpPr>
          <p:sp>
            <p:nvSpPr>
              <p:cNvPr id="40" name="Oval 17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C1CF9D">
                      <a:gamma/>
                      <a:tint val="42353"/>
                      <a:invGamma/>
                    </a:srgbClr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AutoShape 18"/>
              <p:cNvSpPr>
                <a:spLocks noChangeArrowheads="1"/>
              </p:cNvSpPr>
              <p:nvPr/>
            </p:nvSpPr>
            <p:spPr bwMode="gray">
              <a:xfrm>
                <a:off x="473" y="381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1285852" y="2825560"/>
              <a:ext cx="2295525" cy="1387428"/>
              <a:chOff x="471" y="236"/>
              <a:chExt cx="1161" cy="1564"/>
            </a:xfrm>
          </p:grpSpPr>
          <p:sp>
            <p:nvSpPr>
              <p:cNvPr id="43" name="Oval 20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C1CF9D">
                      <a:gamma/>
                      <a:tint val="42353"/>
                      <a:invGamma/>
                    </a:srgbClr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AutoShape 21"/>
              <p:cNvSpPr>
                <a:spLocks noChangeArrowheads="1"/>
              </p:cNvSpPr>
              <p:nvPr/>
            </p:nvSpPr>
            <p:spPr bwMode="gray">
              <a:xfrm>
                <a:off x="473" y="236"/>
                <a:ext cx="1159" cy="1539"/>
              </a:xfrm>
              <a:prstGeom prst="can">
                <a:avLst>
                  <a:gd name="adj" fmla="val 33197"/>
                </a:avLst>
              </a:pr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6" name="Text Box 23"/>
            <p:cNvSpPr txBox="1">
              <a:spLocks noChangeArrowheads="1"/>
            </p:cNvSpPr>
            <p:nvPr/>
          </p:nvSpPr>
          <p:spPr bwMode="white">
            <a:xfrm>
              <a:off x="1285852" y="3143249"/>
              <a:ext cx="2128838" cy="8143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3300">
                  <a:alpha val="5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solidFill>
                    <a:srgbClr val="FFFFFF"/>
                  </a:solidFill>
                  <a:cs typeface="Arial" charset="0"/>
                </a:rPr>
                <a:t> </a:t>
              </a:r>
              <a:r>
                <a:rPr lang="ru-RU" sz="2000" b="1" dirty="0" smtClean="0">
                  <a:solidFill>
                    <a:srgbClr val="002060"/>
                  </a:solidFill>
                </a:rPr>
                <a:t>Текущий контроль</a:t>
              </a:r>
              <a:endPara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 Box 24"/>
            <p:cNvSpPr txBox="1">
              <a:spLocks noChangeArrowheads="1"/>
            </p:cNvSpPr>
            <p:nvPr/>
          </p:nvSpPr>
          <p:spPr bwMode="white">
            <a:xfrm>
              <a:off x="1337155" y="4413091"/>
              <a:ext cx="2128838" cy="749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33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 smtClean="0"/>
                <a:t>Тематический контроль</a:t>
              </a:r>
              <a:endPara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AutoShape 2"/>
            <p:cNvSpPr>
              <a:spLocks noChangeArrowheads="1"/>
            </p:cNvSpPr>
            <p:nvPr/>
          </p:nvSpPr>
          <p:spPr bwMode="ltGray">
            <a:xfrm>
              <a:off x="3357554" y="1857364"/>
              <a:ext cx="4071966" cy="1028700"/>
            </a:xfrm>
            <a:prstGeom prst="roundRect">
              <a:avLst>
                <a:gd name="adj" fmla="val 11505"/>
              </a:avLst>
            </a:prstGeom>
            <a:gradFill>
              <a:gsLst>
                <a:gs pos="0">
                  <a:schemeClr val="bg1"/>
                </a:gs>
                <a:gs pos="95000">
                  <a:srgbClr val="0070C0"/>
                </a:gs>
                <a:gs pos="54000">
                  <a:schemeClr val="accent1">
                    <a:tint val="23500"/>
                    <a:satMod val="160000"/>
                  </a:schemeClr>
                </a:gs>
              </a:gsLst>
              <a:lin ang="10800000" scaled="0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19"/>
            <p:cNvGrpSpPr>
              <a:grpSpLocks/>
            </p:cNvGrpSpPr>
            <p:nvPr/>
          </p:nvGrpSpPr>
          <p:grpSpPr bwMode="auto">
            <a:xfrm>
              <a:off x="1268057" y="1615549"/>
              <a:ext cx="2309365" cy="1389202"/>
              <a:chOff x="462" y="313"/>
              <a:chExt cx="1168" cy="1566"/>
            </a:xfrm>
            <a:solidFill>
              <a:srgbClr val="0070C0"/>
            </a:solidFill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pFill/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AutoShape 21"/>
              <p:cNvSpPr>
                <a:spLocks noChangeArrowheads="1"/>
              </p:cNvSpPr>
              <p:nvPr/>
            </p:nvSpPr>
            <p:spPr bwMode="gray">
              <a:xfrm>
                <a:off x="462" y="313"/>
                <a:ext cx="1159" cy="1566"/>
              </a:xfrm>
              <a:prstGeom prst="can">
                <a:avLst>
                  <a:gd name="adj" fmla="val 39532"/>
                </a:avLst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 smtClean="0">
                    <a:solidFill>
                      <a:srgbClr val="002060"/>
                    </a:solidFill>
                  </a:rPr>
                  <a:t>Предварительный </a:t>
                </a:r>
              </a:p>
              <a:p>
                <a:pPr algn="ctr"/>
                <a:r>
                  <a:rPr lang="ru-RU" sz="2000" b="1" dirty="0" smtClean="0">
                    <a:solidFill>
                      <a:srgbClr val="002060"/>
                    </a:solidFill>
                  </a:rPr>
                  <a:t>контроль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3" name="AutoShape 9"/>
            <p:cNvSpPr>
              <a:spLocks noChangeArrowheads="1"/>
            </p:cNvSpPr>
            <p:nvPr/>
          </p:nvSpPr>
          <p:spPr bwMode="gray">
            <a:xfrm>
              <a:off x="3571868" y="2143116"/>
              <a:ext cx="482600" cy="381000"/>
            </a:xfrm>
            <a:prstGeom prst="rightArrow">
              <a:avLst>
                <a:gd name="adj1" fmla="val 50000"/>
                <a:gd name="adj2" fmla="val 52778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Text Box 24"/>
            <p:cNvSpPr txBox="1">
              <a:spLocks noChangeArrowheads="1"/>
            </p:cNvSpPr>
            <p:nvPr/>
          </p:nvSpPr>
          <p:spPr bwMode="white">
            <a:xfrm>
              <a:off x="1428728" y="5545598"/>
              <a:ext cx="2128838" cy="749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33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 smtClean="0"/>
                <a:t>Итоговый контроль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 Box 6"/>
            <p:cNvSpPr txBox="1">
              <a:spLocks noChangeArrowheads="1"/>
            </p:cNvSpPr>
            <p:nvPr/>
          </p:nvSpPr>
          <p:spPr bwMode="gray">
            <a:xfrm>
              <a:off x="4198067" y="1993788"/>
              <a:ext cx="4384967" cy="8794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/>
                <a:t>выявление знаний, умений и навыков по предмету или разделу, который будет изучаться – «входной» контроль</a:t>
              </a:r>
              <a:endPara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 Box 8"/>
            <p:cNvSpPr txBox="1">
              <a:spLocks noChangeArrowheads="1"/>
            </p:cNvSpPr>
            <p:nvPr/>
          </p:nvSpPr>
          <p:spPr bwMode="gray">
            <a:xfrm>
              <a:off x="4331970" y="5357825"/>
              <a:ext cx="4750579" cy="8794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/>
                <a:t>осуществляется в конце полугодия или года с целью обобщения и систематизации всего пройденного материала, а также на зачетах и экзаменах</a:t>
              </a:r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3224" y="1954203"/>
            <a:ext cx="6215106" cy="714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Тесты в программе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3224" y="3097211"/>
            <a:ext cx="6215106" cy="714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Тесты в </a:t>
            </a:r>
            <a:r>
              <a:rPr lang="ru-RU" sz="2800" dirty="0" smtClean="0">
                <a:solidFill>
                  <a:schemeClr val="bg1"/>
                </a:solidFill>
              </a:rPr>
              <a:t>программе </a:t>
            </a:r>
            <a:r>
              <a:rPr lang="ru-RU" sz="2800" dirty="0" err="1" smtClean="0">
                <a:solidFill>
                  <a:schemeClr val="bg1"/>
                </a:solidFill>
              </a:rPr>
              <a:t>Power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Point</a:t>
            </a: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94662" y="4097343"/>
            <a:ext cx="6215106" cy="714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Таблицы  в </a:t>
            </a:r>
            <a:r>
              <a:rPr lang="ru-RU" sz="2800" dirty="0" smtClean="0">
                <a:solidFill>
                  <a:schemeClr val="bg1"/>
                </a:solidFill>
              </a:rPr>
              <a:t>программе </a:t>
            </a:r>
            <a:r>
              <a:rPr lang="ru-RU" sz="2800" dirty="0" err="1" smtClean="0">
                <a:solidFill>
                  <a:schemeClr val="bg1"/>
                </a:solidFill>
              </a:rPr>
              <a:t>Excel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94662" y="5240351"/>
            <a:ext cx="6215106" cy="714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Тесты в специальных программах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8319"/>
            <a:ext cx="9361488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Компьютерные программы для проведения мониторинга</a:t>
            </a:r>
          </a:p>
        </p:txBody>
      </p:sp>
      <p:pic>
        <p:nvPicPr>
          <p:cNvPr id="7" name="Рисунок 6" descr="0_77111_f84563bc_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264" y="168253"/>
            <a:ext cx="1600371" cy="180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4005"/>
            <a:ext cx="9361488" cy="7858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Компьютерные тесты в программе 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rgbClr val="FFFF00"/>
          </a:solidFill>
          <a:ln w="9525">
            <a:solidFill>
              <a:srgbClr val="007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cs typeface="Arial" charset="0"/>
              </a:rPr>
              <a:t>текущий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контроль</a:t>
            </a: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5056" t="66536" r="42499" b="17188"/>
          <a:stretch>
            <a:fillRect/>
          </a:stretch>
        </p:blipFill>
        <p:spPr bwMode="auto">
          <a:xfrm>
            <a:off x="6752446" y="3597277"/>
            <a:ext cx="1428760" cy="105055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8" name="Пятиугольник 7"/>
          <p:cNvSpPr/>
          <p:nvPr/>
        </p:nvSpPr>
        <p:spPr>
          <a:xfrm>
            <a:off x="1394596" y="1597013"/>
            <a:ext cx="3786214" cy="642942"/>
          </a:xfrm>
          <a:prstGeom prst="homePlat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«Текстовое поле» </a:t>
            </a:r>
            <a:endParaRPr lang="ru-RU" sz="2400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1394596" y="2597145"/>
            <a:ext cx="3786214" cy="642942"/>
          </a:xfrm>
          <a:prstGeom prst="homePlat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«Флажок» </a:t>
            </a:r>
            <a:endParaRPr lang="ru-RU" sz="2400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1537472" y="3597277"/>
            <a:ext cx="3786214" cy="642942"/>
          </a:xfrm>
          <a:prstGeom prst="homePlat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«Поле со списком» </a:t>
            </a:r>
            <a:endParaRPr lang="ru-RU" sz="2400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1537472" y="4740285"/>
            <a:ext cx="3786214" cy="642942"/>
          </a:xfrm>
          <a:prstGeom prst="homePlat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«Гиперссылка»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752446" y="4883161"/>
            <a:ext cx="1435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Таштагол</a:t>
            </a:r>
            <a:endParaRPr lang="ru-RU" sz="24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66694" y="1668451"/>
            <a:ext cx="2214578" cy="428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466694" y="1668451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Калтан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23818" y="2597145"/>
            <a:ext cx="500066" cy="5000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966760" y="2597145"/>
            <a:ext cx="1661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Полысаево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6395256" y="2811459"/>
            <a:ext cx="142876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6538132" y="2820983"/>
            <a:ext cx="152400" cy="1333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 l="22340" r="21138"/>
          <a:stretch>
            <a:fillRect/>
          </a:stretch>
        </p:blipFill>
        <p:spPr>
          <a:xfrm>
            <a:off x="823092" y="1811327"/>
            <a:ext cx="3571900" cy="4071966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 l="21808" r="21155"/>
          <a:stretch>
            <a:fillRect/>
          </a:stretch>
        </p:blipFill>
        <p:spPr bwMode="auto">
          <a:xfrm>
            <a:off x="4966496" y="1811327"/>
            <a:ext cx="4130963" cy="407196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454005"/>
            <a:ext cx="9361488" cy="7858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Тест в программе 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«Флажок»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l="27992" t="56141" r="34704" b="21052"/>
          <a:stretch>
            <a:fillRect/>
          </a:stretch>
        </p:blipFill>
        <p:spPr>
          <a:xfrm>
            <a:off x="4752182" y="1739889"/>
            <a:ext cx="4357718" cy="178595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предварительный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контроль</a:t>
            </a:r>
            <a:endParaRPr lang="en-US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4005"/>
            <a:ext cx="9361488" cy="7858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</a:rPr>
              <a:t>Тест в программе 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«Поле со списком»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rgbClr val="FFFF00"/>
          </a:solidFill>
          <a:ln w="9525">
            <a:solidFill>
              <a:srgbClr val="007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cs typeface="Arial" charset="0"/>
              </a:rPr>
              <a:t>текущий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контроль</a:t>
            </a: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7091" r="14631"/>
          <a:stretch>
            <a:fillRect/>
          </a:stretch>
        </p:blipFill>
        <p:spPr bwMode="auto">
          <a:xfrm>
            <a:off x="608778" y="1454137"/>
            <a:ext cx="5552400" cy="457203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4005"/>
            <a:ext cx="9361488" cy="642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7030A0"/>
                </a:solidFill>
              </a:rPr>
              <a:t>Компьютерные тесты в программе </a:t>
            </a:r>
            <a:r>
              <a:rPr lang="ru-RU" sz="2800" dirty="0" err="1" smtClean="0">
                <a:solidFill>
                  <a:srgbClr val="7030A0"/>
                </a:solidFill>
              </a:rPr>
              <a:t>Power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err="1" smtClean="0">
                <a:solidFill>
                  <a:srgbClr val="7030A0"/>
                </a:solidFill>
              </a:rPr>
              <a:t>Point</a:t>
            </a:r>
            <a:r>
              <a:rPr lang="ru-RU" sz="3200" dirty="0" smtClean="0"/>
              <a:t> 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9" name="AutoShape 18"/>
          <p:cNvSpPr>
            <a:spLocks noChangeArrowheads="1"/>
          </p:cNvSpPr>
          <p:nvPr/>
        </p:nvSpPr>
        <p:spPr bwMode="gray">
          <a:xfrm>
            <a:off x="7538264" y="311129"/>
            <a:ext cx="1571636" cy="1000132"/>
          </a:xfrm>
          <a:prstGeom prst="can">
            <a:avLst>
              <a:gd name="adj" fmla="val 33197"/>
            </a:avLst>
          </a:pr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white">
          <a:xfrm>
            <a:off x="7182016" y="596881"/>
            <a:ext cx="217947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Текущий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контроль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4.jpg"/>
          <p:cNvPicPr>
            <a:picLocks noChangeAspect="1"/>
          </p:cNvPicPr>
          <p:nvPr/>
        </p:nvPicPr>
        <p:blipFill>
          <a:blip r:embed="rId2"/>
          <a:srcRect b="1778"/>
          <a:stretch>
            <a:fillRect/>
          </a:stretch>
        </p:blipFill>
        <p:spPr>
          <a:xfrm>
            <a:off x="680216" y="1311261"/>
            <a:ext cx="6715172" cy="497979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6298" y="2168517"/>
            <a:ext cx="3581052" cy="248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4464" y="1382699"/>
            <a:ext cx="615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Arial" pitchFamily="34" charset="0"/>
              </a:rPr>
              <a:t>   </a:t>
            </a:r>
            <a:r>
              <a:rPr lang="ru-RU" sz="2400" b="1" dirty="0">
                <a:solidFill>
                  <a:srgbClr val="7030A0"/>
                </a:solidFill>
                <a:latin typeface="Arial" pitchFamily="34" charset="0"/>
                <a:hlinkClick r:id="" action="ppaction://noaction"/>
              </a:rPr>
              <a:t>Растение, питающееся насекомыми</a:t>
            </a:r>
            <a:endParaRPr lang="ru-RU" sz="2400" b="1" dirty="0">
              <a:solidFill>
                <a:srgbClr val="7030A0"/>
              </a:solidFill>
              <a:latin typeface="Arial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65968" y="2882897"/>
            <a:ext cx="21589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Arial" pitchFamily="34" charset="0"/>
                <a:hlinkClick r:id="" action="ppaction://noaction"/>
              </a:rPr>
              <a:t>Кровохлебка</a:t>
            </a:r>
            <a:endParaRPr lang="ru-RU" sz="2400" b="1" dirty="0">
              <a:solidFill>
                <a:srgbClr val="7030A0"/>
              </a:solidFill>
              <a:latin typeface="Arial" pitchFamily="34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Arial" pitchFamily="34" charset="0"/>
                <a:hlinkClick r:id="" action="ppaction://noaction"/>
              </a:rPr>
              <a:t>Росянка</a:t>
            </a:r>
            <a:endParaRPr lang="ru-RU" sz="2400" b="1" dirty="0">
              <a:solidFill>
                <a:srgbClr val="7030A0"/>
              </a:solidFill>
              <a:latin typeface="Arial" pitchFamily="34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Arial" pitchFamily="34" charset="0"/>
                <a:hlinkClick r:id="" action="ppaction://noaction"/>
              </a:rPr>
              <a:t>Пижма</a:t>
            </a:r>
            <a:endParaRPr lang="ru-RU" sz="2400" b="1" dirty="0">
              <a:solidFill>
                <a:srgbClr val="7030A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2747</TotalTime>
  <Words>340</Words>
  <Application>Microsoft Office PowerPoint</Application>
  <PresentationFormat>Произвольный</PresentationFormat>
  <Paragraphs>77</Paragraphs>
  <Slides>22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dexp</cp:lastModifiedBy>
  <cp:revision>159</cp:revision>
  <dcterms:created xsi:type="dcterms:W3CDTF">2016-03-15T16:12:14Z</dcterms:created>
  <dcterms:modified xsi:type="dcterms:W3CDTF">2017-11-30T22:43:18Z</dcterms:modified>
</cp:coreProperties>
</file>