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77" r:id="rId3"/>
    <p:sldId id="286" r:id="rId4"/>
    <p:sldId id="287" r:id="rId5"/>
    <p:sldId id="296" r:id="rId6"/>
    <p:sldId id="276" r:id="rId7"/>
    <p:sldId id="278" r:id="rId8"/>
    <p:sldId id="279" r:id="rId9"/>
    <p:sldId id="281" r:id="rId10"/>
    <p:sldId id="280" r:id="rId11"/>
    <p:sldId id="283" r:id="rId12"/>
    <p:sldId id="285" r:id="rId13"/>
    <p:sldId id="288" r:id="rId14"/>
    <p:sldId id="260" r:id="rId15"/>
    <p:sldId id="290" r:id="rId16"/>
    <p:sldId id="261" r:id="rId17"/>
    <p:sldId id="262" r:id="rId18"/>
    <p:sldId id="265" r:id="rId19"/>
    <p:sldId id="263" r:id="rId20"/>
    <p:sldId id="264" r:id="rId21"/>
    <p:sldId id="266" r:id="rId22"/>
    <p:sldId id="267" r:id="rId23"/>
    <p:sldId id="268" r:id="rId24"/>
    <p:sldId id="269" r:id="rId25"/>
    <p:sldId id="271" r:id="rId26"/>
    <p:sldId id="270" r:id="rId27"/>
    <p:sldId id="291" r:id="rId28"/>
    <p:sldId id="293" r:id="rId29"/>
    <p:sldId id="275" r:id="rId30"/>
    <p:sldId id="272" r:id="rId31"/>
    <p:sldId id="295" r:id="rId32"/>
    <p:sldId id="294" r:id="rId33"/>
    <p:sldId id="273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50006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76636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2599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3634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43084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11435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64369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72037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1229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4617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05562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7383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Bazarov%20&#1045;.mp4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&#1053;&#1072;%20&#1089;&#1077;&#1085;&#1086;&#1074;&#1072;&#1083;&#1077;.mp4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&#1041;&#1086;&#1083;&#1077;&#1079;&#1085;&#1100;%20('&#1054;&#1090;&#1094;&#1099;%20&#1080;%20&#1076;&#1077;&#1090;&#1080;',%20&#1092;&#1080;&#1083;&#1100;&#1084;%202008)2.mp4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&#1055;&#1088;&#1086;&#1097;&#1072;&#1085;&#1080;&#1077;%20&#1089;%20&#1054;&#1076;&#1080;&#1085;&#1094;&#1086;&#1074;&#1086;&#1081;.mp4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609220" y="1427371"/>
            <a:ext cx="7776864" cy="1800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ea typeface="+mj-ea"/>
                <a:cs typeface="+mj-cs"/>
              </a:rPr>
              <a:t>Урок</a:t>
            </a:r>
            <a:r>
              <a:rPr kumimoji="0" lang="ru-RU" sz="6000" b="1" i="0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ea typeface="+mj-ea"/>
                <a:cs typeface="+mj-cs"/>
              </a:rPr>
              <a:t> литературы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ea typeface="+mj-ea"/>
                <a:cs typeface="+mj-cs"/>
              </a:rPr>
              <a:t>10 класс</a:t>
            </a:r>
            <a:endParaRPr kumimoji="0" lang="ru-RU" sz="6000" b="1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ea typeface="+mj-ea"/>
              <a:cs typeface="+mj-cs"/>
            </a:endParaRPr>
          </a:p>
        </p:txBody>
      </p:sp>
      <p:sp>
        <p:nvSpPr>
          <p:cNvPr id="6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07904" y="4005064"/>
            <a:ext cx="4680520" cy="1728787"/>
          </a:xfrm>
        </p:spPr>
        <p:txBody>
          <a:bodyPr>
            <a:noAutofit/>
          </a:bodyPr>
          <a:lstStyle/>
          <a:p>
            <a:pPr algn="r">
              <a:spcBef>
                <a:spcPts val="0"/>
              </a:spcBef>
              <a:buNone/>
            </a:pPr>
            <a:r>
              <a:rPr lang="ru-RU" sz="2400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Ходкова</a:t>
            </a: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Татьяна Александровна, учитель русского языка и литературы</a:t>
            </a:r>
            <a:endParaRPr lang="ru-RU" sz="24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827584" y="332656"/>
            <a:ext cx="734481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latin typeface="Times New Roman" pitchFamily="18" charset="0"/>
                <a:cs typeface="Arial" pitchFamily="34" charset="0"/>
              </a:rPr>
              <a:t>Муниципальное бюджетное общеобразовательное учреждение «Средняя общеобразовательная школа № 4» </a:t>
            </a:r>
            <a:r>
              <a:rPr lang="ru-RU" sz="2000" b="1" dirty="0" err="1" smtClean="0">
                <a:latin typeface="Times New Roman" pitchFamily="18" charset="0"/>
                <a:cs typeface="Arial" pitchFamily="34" charset="0"/>
              </a:rPr>
              <a:t>г.Меленки</a:t>
            </a:r>
            <a:r>
              <a:rPr lang="ru-RU" sz="2000" b="1" dirty="0" smtClean="0">
                <a:latin typeface="Times New Roman" pitchFamily="18" charset="0"/>
                <a:cs typeface="Arial" pitchFamily="34" charset="0"/>
              </a:rPr>
              <a:t> Владимирской области</a:t>
            </a:r>
            <a:endParaRPr lang="en-US" sz="2000" b="1" dirty="0">
              <a:latin typeface="Times New Roman" pitchFamily="18" charset="0"/>
              <a:cs typeface="Arial" pitchFamily="34" charset="0"/>
            </a:endParaRPr>
          </a:p>
        </p:txBody>
      </p:sp>
      <p:pic>
        <p:nvPicPr>
          <p:cNvPr id="7" name="Содержимое 3" descr="perov-3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1849" y="3100617"/>
            <a:ext cx="3024336" cy="36433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6933" y="476672"/>
            <a:ext cx="8496944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C00000"/>
                </a:solidFill>
              </a:rPr>
              <a:t>Расположите </a:t>
            </a:r>
            <a:r>
              <a:rPr lang="ru-RU" sz="3600" b="1" i="1" dirty="0">
                <a:solidFill>
                  <a:srgbClr val="C00000"/>
                </a:solidFill>
              </a:rPr>
              <a:t>эпизоды в хронологическом </a:t>
            </a:r>
            <a:r>
              <a:rPr lang="ru-RU" sz="3600" b="1" i="1" dirty="0" smtClean="0">
                <a:solidFill>
                  <a:srgbClr val="C00000"/>
                </a:solidFill>
              </a:rPr>
              <a:t>порядке</a:t>
            </a:r>
            <a:r>
              <a:rPr lang="ru-RU" sz="3600" b="1" i="1" dirty="0">
                <a:solidFill>
                  <a:srgbClr val="C00000"/>
                </a:solidFill>
              </a:rPr>
              <a:t>:</a:t>
            </a:r>
            <a:endParaRPr lang="ru-RU" sz="3600" b="1" i="1" dirty="0" smtClean="0">
              <a:solidFill>
                <a:srgbClr val="C00000"/>
              </a:solidFill>
            </a:endParaRPr>
          </a:p>
          <a:p>
            <a:endParaRPr lang="ru-RU" sz="2800" dirty="0"/>
          </a:p>
          <a:p>
            <a:r>
              <a:rPr lang="ru-RU" sz="2800" dirty="0"/>
              <a:t>1. Знакомство Евгения Базарова с Анной Одинцовой. </a:t>
            </a:r>
          </a:p>
          <a:p>
            <a:r>
              <a:rPr lang="ru-RU" sz="2800" dirty="0"/>
              <a:t>2. Спор между Евгением Базаровым и Павлом Кирсановым</a:t>
            </a:r>
            <a:r>
              <a:rPr lang="ru-RU" sz="2800" dirty="0" smtClean="0"/>
              <a:t>.</a:t>
            </a:r>
          </a:p>
          <a:p>
            <a:r>
              <a:rPr lang="ru-RU" sz="2800" dirty="0" smtClean="0"/>
              <a:t>3</a:t>
            </a:r>
            <a:r>
              <a:rPr lang="ru-RU" sz="2800" dirty="0"/>
              <a:t>. Приезд Евгения Базарова и Аркадия Кирсанова. </a:t>
            </a:r>
            <a:endParaRPr lang="ru-RU" sz="2800" dirty="0" smtClean="0"/>
          </a:p>
          <a:p>
            <a:r>
              <a:rPr lang="ru-RU" sz="2800" dirty="0" smtClean="0"/>
              <a:t>4</a:t>
            </a:r>
            <a:r>
              <a:rPr lang="ru-RU" sz="2800" dirty="0"/>
              <a:t>. Встреча Евгения Базарова с Николаем Кирсановым. </a:t>
            </a:r>
            <a:r>
              <a:rPr lang="ru-RU" sz="2800" dirty="0" smtClean="0"/>
              <a:t>5</a:t>
            </a:r>
            <a:r>
              <a:rPr lang="ru-RU" sz="2800" dirty="0"/>
              <a:t>. Знакомство Евгения Базарова с </a:t>
            </a:r>
            <a:r>
              <a:rPr lang="ru-RU" sz="2800" dirty="0" err="1"/>
              <a:t>Фенечкой</a:t>
            </a:r>
            <a:r>
              <a:rPr lang="ru-RU" sz="28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2251816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6933" y="476672"/>
            <a:ext cx="8496944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C00000"/>
                </a:solidFill>
              </a:rPr>
              <a:t>Расположите </a:t>
            </a:r>
            <a:r>
              <a:rPr lang="ru-RU" sz="3600" b="1" i="1" dirty="0">
                <a:solidFill>
                  <a:srgbClr val="C00000"/>
                </a:solidFill>
              </a:rPr>
              <a:t>эпизоды в хронологическом </a:t>
            </a:r>
            <a:r>
              <a:rPr lang="ru-RU" sz="3600" b="1" i="1" dirty="0" smtClean="0">
                <a:solidFill>
                  <a:srgbClr val="C00000"/>
                </a:solidFill>
              </a:rPr>
              <a:t>порядке. Проверка:</a:t>
            </a:r>
          </a:p>
          <a:p>
            <a:endParaRPr lang="ru-RU" sz="2800" dirty="0"/>
          </a:p>
          <a:p>
            <a:pPr marL="514350" indent="-514350">
              <a:buAutoNum type="arabicPeriod"/>
            </a:pPr>
            <a:r>
              <a:rPr lang="ru-RU" sz="2800" dirty="0" smtClean="0"/>
              <a:t>Приезд </a:t>
            </a:r>
            <a:r>
              <a:rPr lang="ru-RU" sz="2800" dirty="0"/>
              <a:t>Евгения Базарова и Аркадия </a:t>
            </a:r>
            <a:r>
              <a:rPr lang="ru-RU" sz="2800" dirty="0" smtClean="0"/>
              <a:t>Кирсанова.</a:t>
            </a:r>
          </a:p>
          <a:p>
            <a:pPr marL="514350" indent="-514350">
              <a:buFontTx/>
              <a:buAutoNum type="arabicPeriod"/>
            </a:pPr>
            <a:r>
              <a:rPr lang="ru-RU" sz="2800" dirty="0" smtClean="0"/>
              <a:t>Встреча </a:t>
            </a:r>
            <a:r>
              <a:rPr lang="ru-RU" sz="2800" dirty="0"/>
              <a:t>Евгения Базарова с Николаем Кирсановым. </a:t>
            </a:r>
            <a:endParaRPr lang="ru-RU" sz="2800" dirty="0" smtClean="0"/>
          </a:p>
          <a:p>
            <a:pPr marL="514350" indent="-514350">
              <a:buFontTx/>
              <a:buAutoNum type="arabicPeriod"/>
            </a:pPr>
            <a:r>
              <a:rPr lang="ru-RU" sz="2800" dirty="0" smtClean="0"/>
              <a:t>Спор </a:t>
            </a:r>
            <a:r>
              <a:rPr lang="ru-RU" sz="2800" dirty="0"/>
              <a:t>между Евгением Базаровым и Павлом Кирсановым</a:t>
            </a:r>
            <a:r>
              <a:rPr lang="ru-RU" sz="2800" dirty="0" smtClean="0"/>
              <a:t>.</a:t>
            </a:r>
            <a:r>
              <a:rPr lang="ru-RU" sz="2800" dirty="0"/>
              <a:t> </a:t>
            </a:r>
            <a:endParaRPr lang="ru-RU" sz="2800" dirty="0" smtClean="0"/>
          </a:p>
          <a:p>
            <a:pPr marL="514350" indent="-514350">
              <a:buFontTx/>
              <a:buAutoNum type="arabicPeriod"/>
            </a:pPr>
            <a:r>
              <a:rPr lang="ru-RU" sz="2800" dirty="0" smtClean="0"/>
              <a:t>Знакомство </a:t>
            </a:r>
            <a:r>
              <a:rPr lang="ru-RU" sz="2800" dirty="0"/>
              <a:t>Евгения Базарова с </a:t>
            </a:r>
            <a:r>
              <a:rPr lang="ru-RU" sz="2800" dirty="0" err="1" smtClean="0"/>
              <a:t>Фенечкой</a:t>
            </a:r>
            <a:r>
              <a:rPr lang="ru-RU" sz="2800" dirty="0" smtClean="0"/>
              <a:t>.</a:t>
            </a:r>
          </a:p>
          <a:p>
            <a:pPr marL="514350" indent="-514350">
              <a:buFontTx/>
              <a:buAutoNum type="arabicPeriod"/>
            </a:pPr>
            <a:r>
              <a:rPr lang="ru-RU" sz="2800" dirty="0" smtClean="0"/>
              <a:t>Знакомство </a:t>
            </a:r>
            <a:r>
              <a:rPr lang="ru-RU" sz="2800" dirty="0"/>
              <a:t>Евгения Базарова с Анной Одинцовой. </a:t>
            </a:r>
          </a:p>
        </p:txBody>
      </p:sp>
    </p:spTree>
    <p:extLst>
      <p:ext uri="{BB962C8B-B14F-4D97-AF65-F5344CB8AC3E}">
        <p14:creationId xmlns:p14="http://schemas.microsoft.com/office/powerpoint/2010/main" val="9989648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Содержимое 2"/>
          <p:cNvSpPr>
            <a:spLocks noGrp="1"/>
          </p:cNvSpPr>
          <p:nvPr>
            <p:ph idx="1"/>
          </p:nvPr>
        </p:nvSpPr>
        <p:spPr>
          <a:xfrm>
            <a:off x="539552" y="428625"/>
            <a:ext cx="8147248" cy="5702300"/>
          </a:xfrm>
        </p:spPr>
        <p:txBody>
          <a:bodyPr>
            <a:normAutofit lnSpcReduction="10000"/>
          </a:bodyPr>
          <a:lstStyle/>
          <a:p>
            <a:pPr algn="just">
              <a:buFont typeface="Wingdings" pitchFamily="2" charset="2"/>
              <a:buNone/>
            </a:pPr>
            <a:r>
              <a:rPr lang="ru-RU" b="1" dirty="0" smtClean="0"/>
              <a:t>	Роман И.С. Тургенева «Отцы и дети» обозначает «вечные» проблемы ответственности человека перед Родиной и народом, смысле и цели жизни, добра и зла, верности слову, доброты, чуткости, чести, достоинства. </a:t>
            </a:r>
          </a:p>
          <a:p>
            <a:pPr algn="just">
              <a:buFont typeface="Wingdings" pitchFamily="2" charset="2"/>
              <a:buNone/>
            </a:pPr>
            <a:r>
              <a:rPr lang="be-BY" dirty="0" smtClean="0"/>
              <a:t>	</a:t>
            </a:r>
          </a:p>
          <a:p>
            <a:pPr algn="just">
              <a:buFont typeface="Wingdings" pitchFamily="2" charset="2"/>
              <a:buNone/>
            </a:pPr>
            <a:r>
              <a:rPr lang="be-BY" dirty="0"/>
              <a:t>	</a:t>
            </a:r>
            <a:r>
              <a:rPr lang="be-BY" dirty="0" smtClean="0"/>
              <a:t>Перечислите основные затруднения, с которыми сталкиваются родители и дети. В число этих затруднений можно включать все, что, на ваш взгляд, мешает нормальной семейной жизни.</a:t>
            </a:r>
            <a:endParaRPr lang="ru-RU" b="1" dirty="0" smtClean="0"/>
          </a:p>
        </p:txBody>
      </p:sp>
    </p:spTree>
    <p:extLst>
      <p:ext uri="{BB962C8B-B14F-4D97-AF65-F5344CB8AC3E}">
        <p14:creationId xmlns:p14="http://schemas.microsoft.com/office/powerpoint/2010/main" val="29870737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body" sz="half" idx="1"/>
          </p:nvPr>
        </p:nvSpPr>
        <p:spPr/>
        <p:txBody>
          <a:bodyPr>
            <a:normAutofit/>
          </a:bodyPr>
          <a:lstStyle/>
          <a:p>
            <a:pPr marL="0" indent="0" algn="ctr" eaLnBrk="1" hangingPunct="1">
              <a:buNone/>
            </a:pPr>
            <a:r>
              <a:rPr lang="ru-RU" sz="3200" b="1" dirty="0" smtClean="0">
                <a:solidFill>
                  <a:srgbClr val="C00000"/>
                </a:solidFill>
              </a:rPr>
              <a:t>Евгений Базаров – главный герой романа </a:t>
            </a:r>
          </a:p>
          <a:p>
            <a:pPr marL="0" indent="0" algn="ctr" eaLnBrk="1" hangingPunct="1">
              <a:buNone/>
            </a:pPr>
            <a:r>
              <a:rPr lang="ru-RU" sz="3200" b="1" dirty="0" smtClean="0">
                <a:solidFill>
                  <a:srgbClr val="C00000"/>
                </a:solidFill>
              </a:rPr>
              <a:t>«Отцы и дети».</a:t>
            </a:r>
          </a:p>
        </p:txBody>
      </p:sp>
      <p:sp>
        <p:nvSpPr>
          <p:cNvPr id="36867" name="Rectangle 8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marL="0" indent="0" eaLnBrk="1" hangingPunct="1">
              <a:buNone/>
            </a:pPr>
            <a:endParaRPr lang="ru-RU" sz="2400" dirty="0" smtClean="0"/>
          </a:p>
        </p:txBody>
      </p:sp>
      <p:pic>
        <p:nvPicPr>
          <p:cNvPr id="36868" name="Рисунок 6" descr="http://fb.ru/misc/i/gallery/14440/63188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404664"/>
            <a:ext cx="4032447" cy="6048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68025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C00000"/>
                </a:solidFill>
                <a:latin typeface="+mn-lt"/>
                <a:hlinkClick r:id="rId2" action="ppaction://hlinkfile"/>
              </a:rPr>
              <a:t>Кто такой Базаров?</a:t>
            </a:r>
            <a:endParaRPr lang="ru-RU" sz="60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21338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C00000"/>
                </a:solidFill>
              </a:rPr>
              <a:t>Евгений Базаров </a:t>
            </a:r>
            <a:r>
              <a:rPr lang="ru-RU" dirty="0" smtClean="0">
                <a:solidFill>
                  <a:srgbClr val="C00000"/>
                </a:solidFill>
              </a:rPr>
              <a:t>– представитель молодого поколения, нигилист.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23555" name="Содержимое 3" descr="image002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55650" y="1700213"/>
            <a:ext cx="3684588" cy="4525962"/>
          </a:xfrm>
        </p:spPr>
      </p:pic>
      <p:sp>
        <p:nvSpPr>
          <p:cNvPr id="23556" name="TextBox 4"/>
          <p:cNvSpPr txBox="1">
            <a:spLocks noChangeArrowheads="1"/>
          </p:cNvSpPr>
          <p:nvPr/>
        </p:nvSpPr>
        <p:spPr bwMode="auto">
          <a:xfrm>
            <a:off x="5003800" y="1844675"/>
            <a:ext cx="3529013" cy="3786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1" dirty="0">
                <a:latin typeface="Calibri" pitchFamily="34" charset="0"/>
              </a:rPr>
              <a:t>Базаров</a:t>
            </a:r>
            <a:r>
              <a:rPr lang="ru-RU" sz="2400" dirty="0">
                <a:latin typeface="Calibri" pitchFamily="34" charset="0"/>
              </a:rPr>
              <a:t> </a:t>
            </a:r>
            <a:r>
              <a:rPr lang="ru-RU" sz="2400" dirty="0" smtClean="0">
                <a:latin typeface="Calibri" pitchFamily="34" charset="0"/>
              </a:rPr>
              <a:t>– человек </a:t>
            </a:r>
            <a:r>
              <a:rPr lang="ru-RU" sz="2400" dirty="0">
                <a:latin typeface="Calibri" pitchFamily="34" charset="0"/>
              </a:rPr>
              <a:t>дела. Ему чужды условности и аристократический этикет. Он отрицает все авторитеты как и полезность искусства. Его подход к природе : «Природа не храм, а мастерская, и человек в ней  работник».</a:t>
            </a:r>
          </a:p>
        </p:txBody>
      </p:sp>
    </p:spTree>
    <p:extLst>
      <p:ext uri="{BB962C8B-B14F-4D97-AF65-F5344CB8AC3E}">
        <p14:creationId xmlns:p14="http://schemas.microsoft.com/office/powerpoint/2010/main" val="1259386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332656"/>
            <a:ext cx="8229600" cy="6192688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FF0000"/>
                </a:solidFill>
                <a:latin typeface="+mj-lt"/>
              </a:rPr>
              <a:t>Глава 16.                                                          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FF0000"/>
                </a:solidFill>
                <a:latin typeface="+mj-lt"/>
              </a:rPr>
              <a:t>Базаров о человеке и людях.</a:t>
            </a:r>
          </a:p>
          <a:p>
            <a:pPr marL="0" indent="0" algn="just">
              <a:buNone/>
            </a:pPr>
            <a:r>
              <a:rPr lang="ru-RU" b="1" dirty="0" smtClean="0">
                <a:solidFill>
                  <a:srgbClr val="252525"/>
                </a:solidFill>
                <a:latin typeface="Arial" panose="020B0604020202020204" pitchFamily="34" charset="0"/>
              </a:rPr>
              <a:t>«…</a:t>
            </a:r>
            <a:r>
              <a:rPr lang="ru-RU" b="1" dirty="0" smtClean="0">
                <a:solidFill>
                  <a:srgbClr val="252525"/>
                </a:solidFill>
              </a:rPr>
              <a:t>доложу </a:t>
            </a:r>
            <a:r>
              <a:rPr lang="ru-RU" b="1" dirty="0">
                <a:solidFill>
                  <a:srgbClr val="252525"/>
                </a:solidFill>
              </a:rPr>
              <a:t>вам, изучать отдельные личности не стоит труда. Все люди друг на друга похожи как телом, так и душой; у каждого из нас мозг, селезенка, сердце, легкие одинаково устроены; и так называемые нравственные качества одни и те же у всех: небольшие видоизменения ничего не значат. Достаточно одного человеческого экземпляра, чтобы судить обо всех других. Люди, что деревья в лесу; ни один ботаник не станет заниматься каждою отдельною </a:t>
            </a:r>
            <a:r>
              <a:rPr lang="ru-RU" b="1" dirty="0" smtClean="0">
                <a:solidFill>
                  <a:srgbClr val="252525"/>
                </a:solidFill>
              </a:rPr>
              <a:t>березой»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626214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37523"/>
          </a:xfrm>
        </p:spPr>
        <p:txBody>
          <a:bodyPr/>
          <a:lstStyle/>
          <a:p>
            <a:pPr marL="0" indent="0" algn="ctr">
              <a:buNone/>
            </a:pPr>
            <a:endParaRPr lang="ru-RU" b="1" dirty="0" smtClean="0"/>
          </a:p>
          <a:p>
            <a:pPr marL="0" indent="0" algn="ctr">
              <a:buNone/>
            </a:pPr>
            <a:r>
              <a:rPr lang="ru-RU" b="1" u="sng" dirty="0" smtClean="0">
                <a:solidFill>
                  <a:srgbClr val="FF0000"/>
                </a:solidFill>
              </a:rPr>
              <a:t>Мнение Одинцовой о Базарове:</a:t>
            </a:r>
            <a:endParaRPr lang="ru-RU" b="1" dirty="0"/>
          </a:p>
          <a:p>
            <a:pPr marL="0" indent="0" algn="ctr">
              <a:buNone/>
            </a:pPr>
            <a:r>
              <a:rPr lang="ru-RU" b="1" dirty="0" smtClean="0"/>
              <a:t>«Базаров </a:t>
            </a:r>
            <a:r>
              <a:rPr lang="ru-RU" b="1" dirty="0"/>
              <a:t>ей понравился — отсутствием кокетства и самою резкостью суждений. Она видела в нем что-то новое, с чем ей не случалось встретиться, а она была </a:t>
            </a:r>
            <a:r>
              <a:rPr lang="ru-RU" b="1" dirty="0" smtClean="0"/>
              <a:t>любопытна».</a:t>
            </a:r>
          </a:p>
          <a:p>
            <a:pPr marL="0" indent="0" algn="ctr">
              <a:buNone/>
            </a:pPr>
            <a:r>
              <a:rPr lang="ru-RU" b="1" dirty="0" smtClean="0"/>
              <a:t>«</a:t>
            </a:r>
            <a:r>
              <a:rPr lang="ru-RU" b="1" dirty="0"/>
              <a:t>Странный человек этот </a:t>
            </a:r>
            <a:r>
              <a:rPr lang="ru-RU" b="1" dirty="0" smtClean="0"/>
              <a:t>лекарь?»</a:t>
            </a:r>
          </a:p>
          <a:p>
            <a:pPr marL="0" indent="0" algn="ctr">
              <a:buNone/>
            </a:pPr>
            <a:r>
              <a:rPr lang="ru-RU" b="1" dirty="0"/>
              <a:t>«Странный этот лекарь</a:t>
            </a:r>
            <a:r>
              <a:rPr lang="ru-RU" b="1" dirty="0" smtClean="0"/>
              <a:t>!»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402755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Глава 17. 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Базаров о себе.</a:t>
            </a:r>
          </a:p>
          <a:p>
            <a:pPr marL="0" indent="0" algn="just">
              <a:buNone/>
            </a:pPr>
            <a:r>
              <a:rPr lang="ru-RU" dirty="0" smtClean="0"/>
              <a:t>«</a:t>
            </a:r>
            <a:r>
              <a:rPr lang="ru-RU" dirty="0"/>
              <a:t>Расклеилась машина</a:t>
            </a:r>
            <a:r>
              <a:rPr lang="ru-RU" dirty="0" smtClean="0"/>
              <a:t>». </a:t>
            </a:r>
          </a:p>
          <a:p>
            <a:pPr marL="0" indent="0" algn="just">
              <a:buNone/>
            </a:pPr>
            <a:r>
              <a:rPr lang="ru-RU" dirty="0" smtClean="0"/>
              <a:t>«</a:t>
            </a:r>
            <a:r>
              <a:rPr lang="ru-RU" dirty="0"/>
              <a:t>Каждый человек на ниточке висит, бездна ежеминутно под ним разверзнуться может, а он еще сам придумывает себе всякие неприятности, портит свою жизнь».</a:t>
            </a:r>
          </a:p>
        </p:txBody>
      </p:sp>
    </p:spTree>
    <p:extLst>
      <p:ext uri="{BB962C8B-B14F-4D97-AF65-F5344CB8AC3E}">
        <p14:creationId xmlns:p14="http://schemas.microsoft.com/office/powerpoint/2010/main" val="3251832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Глава 18. 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Базаров о себе.</a:t>
            </a:r>
          </a:p>
          <a:p>
            <a:pPr marL="0" indent="0" algn="just">
              <a:buNone/>
            </a:pPr>
            <a:r>
              <a:rPr lang="ru-RU" b="1" dirty="0"/>
              <a:t/>
            </a:r>
            <a:br>
              <a:rPr lang="ru-RU" b="1" dirty="0"/>
            </a:br>
            <a:r>
              <a:rPr lang="ru-RU" dirty="0" smtClean="0"/>
              <a:t>«— </a:t>
            </a:r>
            <a:r>
              <a:rPr lang="ru-RU" dirty="0"/>
              <a:t>Да что мне сказать вам? О людях вообще </a:t>
            </a:r>
            <a:r>
              <a:rPr lang="ru-RU" dirty="0" smtClean="0"/>
              <a:t>жалеть не </a:t>
            </a:r>
            <a:r>
              <a:rPr lang="ru-RU" dirty="0"/>
              <a:t>стоит, а обо мне подавно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— </a:t>
            </a:r>
            <a:r>
              <a:rPr lang="ru-RU" dirty="0"/>
              <a:t>Это почему</a:t>
            </a:r>
            <a:r>
              <a:rPr lang="ru-RU" dirty="0" smtClean="0"/>
              <a:t>?</a:t>
            </a:r>
          </a:p>
          <a:p>
            <a:pPr marL="0" indent="0">
              <a:buNone/>
            </a:pPr>
            <a:r>
              <a:rPr lang="ru-RU" dirty="0" smtClean="0"/>
              <a:t>— </a:t>
            </a:r>
            <a:r>
              <a:rPr lang="ru-RU" dirty="0"/>
              <a:t>Я человек положительный, неинтересный. Говорить не умею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— </a:t>
            </a:r>
            <a:r>
              <a:rPr lang="ru-RU" dirty="0"/>
              <a:t>Вы напрашиваетесь на любезность, Евгений Васильевич</a:t>
            </a:r>
            <a:r>
              <a:rPr lang="ru-RU" dirty="0" smtClean="0"/>
              <a:t>.</a:t>
            </a:r>
          </a:p>
          <a:p>
            <a:pPr marL="0" indent="0" algn="just">
              <a:buNone/>
            </a:pPr>
            <a:r>
              <a:rPr lang="ru-RU" dirty="0" smtClean="0"/>
              <a:t>— </a:t>
            </a:r>
            <a:r>
              <a:rPr lang="ru-RU" dirty="0"/>
              <a:t>Это не в моих привычках. Разве вы не знаете сами, что изящная сторона жизни мне недоступна, та сторона, которою вы так </a:t>
            </a:r>
            <a:r>
              <a:rPr lang="ru-RU" dirty="0" smtClean="0"/>
              <a:t>                                        дорожите?»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32352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be-BY" b="1" dirty="0" smtClean="0">
                <a:solidFill>
                  <a:srgbClr val="C00000"/>
                </a:solidFill>
              </a:rPr>
              <a:t>Эпиграфы к уроку: </a:t>
            </a:r>
            <a:endParaRPr lang="ru-RU" b="1" dirty="0" smtClean="0">
              <a:solidFill>
                <a:srgbClr val="C00000"/>
              </a:solidFill>
            </a:endParaRPr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rmAutofit fontScale="92500" lnSpcReduction="10000"/>
          </a:bodyPr>
          <a:lstStyle/>
          <a:p>
            <a:pPr marL="0" indent="0" algn="r">
              <a:buNone/>
            </a:pPr>
            <a:r>
              <a:rPr lang="be-BY" sz="2600" b="1" i="1" dirty="0" smtClean="0"/>
              <a:t>“Нынешняя молодёжь привыкла к роскоши. Она отличается дурными манерами, презирает авторитеты, не уважает старших. Дети спорят с родителями, жадно глотают еду и изводят учителя”.</a:t>
            </a:r>
            <a:endParaRPr lang="ru-RU" sz="2600" b="1" dirty="0"/>
          </a:p>
          <a:p>
            <a:pPr marL="0" indent="0" algn="r">
              <a:buNone/>
            </a:pPr>
            <a:r>
              <a:rPr lang="be-BY" sz="2600" i="1" dirty="0" smtClean="0"/>
              <a:t>Сократ (470-399гг. до  н.э.)</a:t>
            </a:r>
          </a:p>
          <a:p>
            <a:pPr marL="0" indent="0" algn="r">
              <a:buNone/>
            </a:pPr>
            <a:endParaRPr lang="ru-RU" sz="2600" dirty="0" smtClean="0"/>
          </a:p>
          <a:p>
            <a:pPr algn="r">
              <a:buFont typeface="Wingdings" pitchFamily="2" charset="2"/>
              <a:buNone/>
              <a:defRPr/>
            </a:pPr>
            <a:r>
              <a:rPr lang="be-BY" sz="2600" i="1" dirty="0" smtClean="0"/>
              <a:t>     	“</a:t>
            </a:r>
            <a:r>
              <a:rPr lang="be-BY" sz="2600" b="1" i="1" dirty="0"/>
              <a:t>Как грубо ошибаются многие, </a:t>
            </a:r>
            <a:r>
              <a:rPr lang="be-BY" sz="2600" b="1" i="1" dirty="0" smtClean="0"/>
              <a:t>даже лучшие </a:t>
            </a:r>
            <a:r>
              <a:rPr lang="be-BY" sz="2600" b="1" i="1" dirty="0"/>
              <a:t>из </a:t>
            </a:r>
            <a:r>
              <a:rPr lang="be-BY" sz="2600" b="1" i="1" dirty="0" smtClean="0"/>
              <a:t>отцов, которые почитают необходимым </a:t>
            </a:r>
            <a:r>
              <a:rPr lang="be-BY" sz="2600" b="1" i="1" dirty="0"/>
              <a:t>разделять себя с </a:t>
            </a:r>
            <a:r>
              <a:rPr lang="be-BY" sz="2600" b="1" i="1" dirty="0" smtClean="0"/>
              <a:t>детьми строгостью</a:t>
            </a:r>
            <a:r>
              <a:rPr lang="be-BY" sz="2600" b="1" i="1" dirty="0"/>
              <a:t>, суровостью, </a:t>
            </a:r>
            <a:r>
              <a:rPr lang="be-BY" sz="2600" b="1" i="1" dirty="0" smtClean="0"/>
              <a:t>недоступной важностью</a:t>
            </a:r>
            <a:r>
              <a:rPr lang="be-BY" sz="2600" b="1" i="1" dirty="0"/>
              <a:t>! </a:t>
            </a:r>
            <a:r>
              <a:rPr lang="be-BY" sz="2600" b="1" i="1" dirty="0" smtClean="0"/>
              <a:t>Они думают этим возбудить </a:t>
            </a:r>
            <a:r>
              <a:rPr lang="be-BY" sz="2600" b="1" i="1" dirty="0"/>
              <a:t>к себе уважение, и в </a:t>
            </a:r>
            <a:r>
              <a:rPr lang="be-BY" sz="2600" b="1" i="1" dirty="0" smtClean="0"/>
              <a:t>самом деле возбуждают </a:t>
            </a:r>
            <a:r>
              <a:rPr lang="be-BY" sz="2600" b="1" i="1" dirty="0"/>
              <a:t>его, но </a:t>
            </a:r>
            <a:r>
              <a:rPr lang="be-BY" sz="2600" b="1" i="1" dirty="0" smtClean="0"/>
              <a:t>уважение холодное</a:t>
            </a:r>
            <a:r>
              <a:rPr lang="be-BY" sz="2600" b="1" i="1" dirty="0"/>
              <a:t>, боязливое, трепетное, и </a:t>
            </a:r>
            <a:r>
              <a:rPr lang="be-BY" sz="2600" b="1" i="1" dirty="0" smtClean="0"/>
              <a:t>тем отвращают </a:t>
            </a:r>
            <a:r>
              <a:rPr lang="be-BY" sz="2600" b="1" i="1" dirty="0"/>
              <a:t>от себя их и </a:t>
            </a:r>
            <a:r>
              <a:rPr lang="be-BY" sz="2600" b="1" i="1" dirty="0" smtClean="0"/>
              <a:t>невольно приучают к скрытости </a:t>
            </a:r>
            <a:r>
              <a:rPr lang="be-BY" sz="2600" b="1" i="1" dirty="0"/>
              <a:t>и лживости</a:t>
            </a:r>
            <a:r>
              <a:rPr lang="be-BY" sz="2600" b="1" i="1" dirty="0" smtClean="0"/>
              <a:t>.”</a:t>
            </a:r>
          </a:p>
          <a:p>
            <a:pPr algn="r">
              <a:buFont typeface="Wingdings" pitchFamily="2" charset="2"/>
              <a:buNone/>
              <a:defRPr/>
            </a:pPr>
            <a:r>
              <a:rPr lang="be-BY" sz="2600" i="1" dirty="0" smtClean="0"/>
              <a:t>                                                </a:t>
            </a:r>
            <a:r>
              <a:rPr lang="be-BY" sz="2600" i="1" dirty="0"/>
              <a:t>В.Г</a:t>
            </a:r>
            <a:r>
              <a:rPr lang="be-BY" sz="2600" i="1" dirty="0" smtClean="0"/>
              <a:t>. Белинский</a:t>
            </a:r>
            <a:endParaRPr lang="ru-RU" sz="2600" dirty="0"/>
          </a:p>
          <a:p>
            <a:pPr>
              <a:buFont typeface="Wingdings" pitchFamily="2" charset="2"/>
              <a:buNone/>
            </a:pPr>
            <a:endParaRPr lang="ru-RU" sz="2400" dirty="0" smtClean="0"/>
          </a:p>
        </p:txBody>
      </p:sp>
    </p:spTree>
    <p:extLst>
      <p:ext uri="{BB962C8B-B14F-4D97-AF65-F5344CB8AC3E}">
        <p14:creationId xmlns:p14="http://schemas.microsoft.com/office/powerpoint/2010/main" val="20756682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Глава 19.                                                     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Базаров после признания в любви Одинцовой.</a:t>
            </a:r>
          </a:p>
          <a:p>
            <a:pPr marL="0" indent="0" algn="just">
              <a:buNone/>
            </a:pPr>
            <a:r>
              <a:rPr lang="ru-RU" dirty="0" smtClean="0"/>
              <a:t>« </a:t>
            </a:r>
            <a:r>
              <a:rPr lang="ru-RU" dirty="0"/>
              <a:t>– Послушайте, я давно хотела объясниться с вами. Вам нечего говорить, – вам это самим известно, – что вы человек не из числа обыкновенных; вы еще молоды – вся жизнь перед вами. К чему вы себя готовите? </a:t>
            </a:r>
            <a:r>
              <a:rPr lang="ru-RU" dirty="0" smtClean="0"/>
              <a:t>Какая </a:t>
            </a:r>
            <a:r>
              <a:rPr lang="ru-RU" dirty="0"/>
              <a:t>будущность ожидает вас? Я хочу сказать – какой цели вы хотите достигнуть, куда вы идете, что у вас на душе? Словом, кто вы, что вы? </a:t>
            </a:r>
          </a:p>
          <a:p>
            <a:pPr marL="0" indent="0" algn="just">
              <a:buNone/>
            </a:pPr>
            <a:r>
              <a:rPr lang="ru-RU" dirty="0" smtClean="0"/>
              <a:t>  </a:t>
            </a:r>
            <a:r>
              <a:rPr lang="ru-RU" dirty="0"/>
              <a:t>– Вы меня удивляете, Анна Сергеевна. Вам известно, что я занимаюсь естественными науками, а кто я... </a:t>
            </a:r>
          </a:p>
          <a:p>
            <a:pPr marL="0" indent="0" algn="just">
              <a:buNone/>
            </a:pPr>
            <a:r>
              <a:rPr lang="ru-RU" dirty="0" smtClean="0"/>
              <a:t> </a:t>
            </a:r>
            <a:r>
              <a:rPr lang="ru-RU" dirty="0"/>
              <a:t>– Да, кто вы? </a:t>
            </a:r>
          </a:p>
          <a:p>
            <a:pPr marL="0" indent="0" algn="just">
              <a:buNone/>
            </a:pPr>
            <a:r>
              <a:rPr lang="ru-RU" dirty="0" smtClean="0"/>
              <a:t> – Я </a:t>
            </a:r>
            <a:r>
              <a:rPr lang="ru-RU" dirty="0"/>
              <a:t>уже докладывал вам, что я будущий уездный лекарь»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4258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/>
          <a:lstStyle/>
          <a:p>
            <a:pPr marL="0" indent="0" algn="ctr">
              <a:buNone/>
            </a:pPr>
            <a:r>
              <a:rPr lang="ru-RU" b="1" u="sng" dirty="0" smtClean="0">
                <a:solidFill>
                  <a:srgbClr val="FF0000"/>
                </a:solidFill>
              </a:rPr>
              <a:t>Аркадий о Евгении:</a:t>
            </a:r>
          </a:p>
          <a:p>
            <a:pPr marL="0" indent="0" algn="ctr">
              <a:buNone/>
            </a:pPr>
            <a:endParaRPr lang="ru-RU" b="1" u="sng" dirty="0" smtClean="0">
              <a:solidFill>
                <a:srgbClr val="FF0000"/>
              </a:solidFill>
            </a:endParaRPr>
          </a:p>
          <a:p>
            <a:pPr marL="0" indent="0" algn="just">
              <a:buNone/>
            </a:pPr>
            <a:r>
              <a:rPr lang="ru-RU" dirty="0" smtClean="0"/>
              <a:t>«Ваш </a:t>
            </a:r>
            <a:r>
              <a:rPr lang="ru-RU" dirty="0"/>
              <a:t>сын – один из самых замечательных людей, с которыми я когда-либо встречался, – с живостью ответил Аркадий…  – Я уверен</a:t>
            </a:r>
            <a:r>
              <a:rPr lang="ru-RU" dirty="0" smtClean="0"/>
              <a:t>… что </a:t>
            </a:r>
            <a:r>
              <a:rPr lang="ru-RU" dirty="0"/>
              <a:t>сына вашего ждет великая будущность, что он прославит ваше имя. Я убедился в этом с первой нашей встречи</a:t>
            </a:r>
            <a:r>
              <a:rPr lang="ru-RU" dirty="0" smtClean="0"/>
              <a:t>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9068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476672"/>
            <a:ext cx="7128792" cy="503001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b="1" u="sng" dirty="0" smtClean="0">
                <a:solidFill>
                  <a:srgbClr val="FF0000"/>
                </a:solidFill>
                <a:hlinkClick r:id="rId2" action="ppaction://hlinkfile"/>
              </a:rPr>
              <a:t>Что думает Базаров о себе?</a:t>
            </a:r>
            <a:endParaRPr lang="ru-RU" sz="4000" b="1" u="sn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5575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hlinkClick r:id="rId2" action="ppaction://hlinkfile"/>
              </a:rPr>
              <a:t>Болезнь Базарова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8709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hlinkClick r:id="rId2" action="ppaction://hlinkfile"/>
              </a:rPr>
              <a:t>Прощание с Одинцовой.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563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Эпилог романа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fontScale="85000" lnSpcReduction="10000"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ru-RU" b="1" dirty="0" err="1" smtClean="0"/>
              <a:t>И.С.Тургенев</a:t>
            </a:r>
            <a:r>
              <a:rPr lang="ru-RU" b="1" dirty="0" smtClean="0"/>
              <a:t>  пишет: </a:t>
            </a:r>
            <a:r>
              <a:rPr lang="ru-RU" b="1" i="1" dirty="0" smtClean="0"/>
              <a:t>«Какое бы страстное, грешное, бунтующее сердце ни скрылось в могиле, цветы, растущие на ней, безмятежно глядят на нас своими невинными глазами; не об одном вечном спокойствии говорят нам они, о том великом спокойствии «равнодушной» природы; они говорят также о вечном примирении и о жизни бесконечной…»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2157370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Эпилог романа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dirty="0" smtClean="0"/>
              <a:t>В </a:t>
            </a:r>
            <a:r>
              <a:rPr lang="ru-RU" dirty="0"/>
              <a:t>последних строчках звучит проникновенный голос автора. Так можно говорить только о дорогом человеке. Не о борьбе, не о бунте Базарова говорит автор, а </a:t>
            </a:r>
            <a:r>
              <a:rPr lang="ru-RU" u="sng" dirty="0"/>
              <a:t>о примирении</a:t>
            </a:r>
            <a:r>
              <a:rPr lang="ru-RU" dirty="0"/>
              <a:t>. В конце романа Тургенев любит своего героя, сочувствует ему, скорбит о нем. </a:t>
            </a:r>
            <a:r>
              <a:rPr lang="ru-RU" i="1" dirty="0"/>
              <a:t> «</a:t>
            </a:r>
            <a:r>
              <a:rPr lang="ru-RU" b="1" i="1" dirty="0"/>
              <a:t>Когда я писал заключительные строки, я принужден был отклонять голову, чтобы слезы не капали на рукопись»</a:t>
            </a:r>
            <a:r>
              <a:rPr lang="ru-RU" dirty="0"/>
              <a:t>,- писал Тургенев. Если в начале романа автор был жесток и беспощаден к своему герою, то в конце он не чувствует права судить Базарова, потому что это жизнь делает за </a:t>
            </a:r>
            <a:r>
              <a:rPr lang="ru-RU" dirty="0" smtClean="0"/>
              <a:t>                                         него</a:t>
            </a:r>
            <a:r>
              <a:rPr lang="ru-RU" dirty="0"/>
              <a:t>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42826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78698"/>
          </a:xfrm>
        </p:spPr>
        <p:txBody>
          <a:bodyPr>
            <a:normAutofit fontScale="90000"/>
          </a:bodyPr>
          <a:lstStyle/>
          <a:p>
            <a:r>
              <a:rPr lang="ru-RU" b="1" i="1" dirty="0">
                <a:solidFill>
                  <a:srgbClr val="C00000"/>
                </a:solidFill>
              </a:rPr>
              <a:t>Работа в группах. </a:t>
            </a:r>
            <a:r>
              <a:rPr lang="ru-RU" b="1" i="1" dirty="0" smtClean="0">
                <a:solidFill>
                  <a:srgbClr val="C00000"/>
                </a:solidFill>
              </a:rPr>
              <a:t/>
            </a:r>
            <a:br>
              <a:rPr lang="ru-RU" b="1" i="1" dirty="0" smtClean="0">
                <a:solidFill>
                  <a:srgbClr val="C00000"/>
                </a:solidFill>
              </a:rPr>
            </a:br>
            <a:r>
              <a:rPr lang="ru-RU" b="1" i="1" dirty="0" smtClean="0"/>
              <a:t>Обсудите:</a:t>
            </a:r>
            <a:br>
              <a:rPr lang="ru-RU" b="1" i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200" b="1" dirty="0" smtClean="0"/>
              <a:t>1. </a:t>
            </a:r>
            <a:r>
              <a:rPr lang="ru-RU" sz="3200" dirty="0" smtClean="0"/>
              <a:t>Почему </a:t>
            </a:r>
            <a:r>
              <a:rPr lang="ru-RU" sz="3200" dirty="0"/>
              <a:t>И.С. Тургенев приводит Базарова к гибели, не давая шанса проявить ему свою истинную </a:t>
            </a:r>
            <a:r>
              <a:rPr lang="ru-RU" sz="3200" dirty="0" smtClean="0"/>
              <a:t>сущность?</a:t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1" dirty="0" smtClean="0"/>
              <a:t>2. </a:t>
            </a:r>
            <a:r>
              <a:rPr lang="ru-RU" sz="3200" dirty="0" smtClean="0"/>
              <a:t>Базаров </a:t>
            </a:r>
            <a:r>
              <a:rPr lang="ru-RU" sz="3200" dirty="0"/>
              <a:t>умирает, но умирает красиво и гордо. Нужен ли России Базаров, как вы считаете? Действительно ли, у Базарова нет будущего?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613075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Содержимое 4" descr="03lab730b1286197927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795963" y="1628775"/>
            <a:ext cx="2789237" cy="4525963"/>
          </a:xfrm>
        </p:spPr>
      </p:pic>
      <p:sp>
        <p:nvSpPr>
          <p:cNvPr id="4505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/>
              <a:t>«Я хотел сделать из него лицо трагическое…» И.С. Тургенев</a:t>
            </a:r>
          </a:p>
        </p:txBody>
      </p:sp>
      <p:sp>
        <p:nvSpPr>
          <p:cNvPr id="45060" name="TextBox 6"/>
          <p:cNvSpPr txBox="1">
            <a:spLocks noChangeArrowheads="1"/>
          </p:cNvSpPr>
          <p:nvPr/>
        </p:nvSpPr>
        <p:spPr bwMode="auto">
          <a:xfrm>
            <a:off x="395536" y="1412776"/>
            <a:ext cx="5040560" cy="5324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sz="2000" dirty="0" smtClean="0">
                <a:latin typeface="+mn-lt"/>
              </a:rPr>
              <a:t>Д.И. Писарев </a:t>
            </a:r>
            <a:r>
              <a:rPr lang="ru-RU" sz="2000" dirty="0">
                <a:latin typeface="+mn-lt"/>
              </a:rPr>
              <a:t>отмечал, что перед лицом смерти «Базаров становится лучше, человечнее, что является доказательством цельности, полноты и естественного богатства натуры». Не</a:t>
            </a:r>
          </a:p>
          <a:p>
            <a:r>
              <a:rPr lang="ru-RU" sz="2000" dirty="0">
                <a:latin typeface="+mn-lt"/>
              </a:rPr>
              <a:t>успевший реализовать себя в жизни, Базаров только перед лицом смерти избавляется от своей нетерпимости и впервые по-настоящему ощущает, что реальная жизнь гораздо шире и многообразней его представлений о ней. В этом заключается главный смысл </a:t>
            </a:r>
            <a:r>
              <a:rPr lang="ru-RU" sz="2000" dirty="0" smtClean="0">
                <a:latin typeface="+mn-lt"/>
              </a:rPr>
              <a:t>финала. </a:t>
            </a:r>
            <a:r>
              <a:rPr lang="ru-RU" sz="2000" dirty="0">
                <a:latin typeface="+mn-lt"/>
              </a:rPr>
              <a:t>Об этом же писал сам Тургенев:</a:t>
            </a:r>
          </a:p>
          <a:p>
            <a:r>
              <a:rPr lang="ru-RU" sz="2000" dirty="0" smtClean="0">
                <a:latin typeface="+mn-lt"/>
              </a:rPr>
              <a:t>«… </a:t>
            </a:r>
            <a:r>
              <a:rPr lang="ru-RU" sz="2000" dirty="0">
                <a:latin typeface="+mn-lt"/>
              </a:rPr>
              <a:t>мне </a:t>
            </a:r>
            <a:r>
              <a:rPr lang="ru-RU" sz="2000" dirty="0" err="1">
                <a:latin typeface="+mn-lt"/>
              </a:rPr>
              <a:t>мечталась</a:t>
            </a:r>
            <a:r>
              <a:rPr lang="ru-RU" sz="2000" dirty="0">
                <a:latin typeface="+mn-lt"/>
              </a:rPr>
              <a:t> фигура сумрачная, дикая, большая, до половины выросшая из почвы, сильная, злобная, честная – и все-таки, обреченная на </a:t>
            </a:r>
            <a:r>
              <a:rPr lang="ru-RU" sz="2000" dirty="0" smtClean="0">
                <a:latin typeface="+mn-lt"/>
              </a:rPr>
              <a:t>гибель».  </a:t>
            </a:r>
            <a:r>
              <a:rPr lang="ru-RU" sz="2000" dirty="0">
                <a:latin typeface="+mn-lt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2837073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Рефлексия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r>
              <a:rPr lang="ru-RU" b="1" dirty="0"/>
              <a:t>Уходя с урока, я хочу сказать…</a:t>
            </a:r>
          </a:p>
          <a:p>
            <a:r>
              <a:rPr lang="ru-RU" b="1" dirty="0"/>
              <a:t>Уходя с урока, я хочу всем пожелать…</a:t>
            </a:r>
          </a:p>
          <a:p>
            <a:r>
              <a:rPr lang="ru-RU" b="1" dirty="0"/>
              <a:t>Уходя с урока, я хотел бы поблагодарить…</a:t>
            </a:r>
          </a:p>
          <a:p>
            <a:r>
              <a:rPr lang="ru-RU" b="1" dirty="0"/>
              <a:t>Было бы хорошо, если бы…</a:t>
            </a:r>
          </a:p>
          <a:p>
            <a:r>
              <a:rPr lang="ru-RU" b="1" dirty="0"/>
              <a:t>Мне очень жаль…</a:t>
            </a:r>
          </a:p>
          <a:p>
            <a:r>
              <a:rPr lang="ru-RU" b="1" dirty="0" smtClean="0"/>
              <a:t>К </a:t>
            </a:r>
            <a:r>
              <a:rPr lang="ru-RU" b="1" dirty="0"/>
              <a:t>жизни надо относиться…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598234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index_p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90335">
            <a:off x="179388" y="260350"/>
            <a:ext cx="4032250" cy="609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10" descr="index_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34396">
            <a:off x="4906963" y="325438"/>
            <a:ext cx="3959225" cy="598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671097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476673"/>
            <a:ext cx="7772400" cy="720079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Домашнее задание</a:t>
            </a:r>
            <a:endParaRPr lang="ru-RU" sz="4400" b="1" dirty="0">
              <a:solidFill>
                <a:srgbClr val="C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752725"/>
            <a:ext cx="7772400" cy="135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89640" y="1295574"/>
            <a:ext cx="813690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/>
              <a:t>Письменно ответить на вопрос: «Можно ли картину Рембрандта «Возвращение блудного сына» использовать в качестве иллюстрации к роману И.С. Тургенева «Отцы и дети»? Аргументировать своё мнение.</a:t>
            </a:r>
            <a:endParaRPr lang="ru-RU" sz="2000" dirty="0"/>
          </a:p>
        </p:txBody>
      </p:sp>
      <p:pic>
        <p:nvPicPr>
          <p:cNvPr id="7" name="Рисунок 6" descr="C:\Users\учитель_2\Desktop\remblusyn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2762" y="2492896"/>
            <a:ext cx="3267075" cy="41192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19105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3843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Stylo" pitchFamily="66" charset="-52"/>
              </a:rPr>
              <a:t>Вывод: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2564904"/>
            <a:ext cx="8229600" cy="4953000"/>
          </a:xfrm>
        </p:spPr>
        <p:txBody>
          <a:bodyPr/>
          <a:lstStyle/>
          <a:p>
            <a:pPr marL="0" indent="0">
              <a:buNone/>
            </a:pPr>
            <a:r>
              <a:rPr lang="ru-RU" sz="4300" b="1" dirty="0" smtClean="0">
                <a:latin typeface="a_ModernoBrk" pitchFamily="82" charset="-52"/>
              </a:rPr>
              <a:t>Разрыв связи отцов и детей ведет к неизбежным утратам, ошибкам, трагедии, связь</a:t>
            </a:r>
            <a:r>
              <a:rPr lang="ru-RU" sz="4300" dirty="0" smtClean="0">
                <a:latin typeface="a_ModernoBrk" pitchFamily="82" charset="-52"/>
              </a:rPr>
              <a:t> </a:t>
            </a:r>
            <a:r>
              <a:rPr lang="ru-RU" sz="4300" b="1" dirty="0" smtClean="0">
                <a:latin typeface="a_ModernoBrk" pitchFamily="82" charset="-52"/>
              </a:rPr>
              <a:t>поколений</a:t>
            </a:r>
            <a:r>
              <a:rPr lang="ru-RU" sz="4300" dirty="0" smtClean="0">
                <a:latin typeface="a_ModernoBrk" pitchFamily="82" charset="-52"/>
              </a:rPr>
              <a:t> </a:t>
            </a:r>
            <a:r>
              <a:rPr lang="ru-RU" sz="4300" b="1" dirty="0" smtClean="0">
                <a:latin typeface="a_ModernoBrk" pitchFamily="82" charset="-52"/>
              </a:rPr>
              <a:t>вечна как в природе, так</a:t>
            </a:r>
            <a:r>
              <a:rPr lang="ru-RU" sz="4300" dirty="0" smtClean="0">
                <a:latin typeface="a_ModernoBrk" pitchFamily="82" charset="-52"/>
              </a:rPr>
              <a:t> </a:t>
            </a:r>
            <a:r>
              <a:rPr lang="ru-RU" sz="4300" b="1" dirty="0" smtClean="0">
                <a:latin typeface="a_ModernoBrk" pitchFamily="82" charset="-52"/>
              </a:rPr>
              <a:t>и в обществе</a:t>
            </a:r>
            <a:r>
              <a:rPr lang="ru-RU" sz="4300" b="1" dirty="0" smtClean="0">
                <a:solidFill>
                  <a:srgbClr val="9933FF"/>
                </a:solidFill>
                <a:latin typeface="a_ModernoBrk" pitchFamily="82" charset="-52"/>
              </a:rPr>
              <a:t>.</a:t>
            </a:r>
          </a:p>
        </p:txBody>
      </p:sp>
      <p:pic>
        <p:nvPicPr>
          <p:cNvPr id="48132" name="Picture 4" descr="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1253" y="71482"/>
            <a:ext cx="2689361" cy="2276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732624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  <p:bldP spid="11267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2718" y="260648"/>
            <a:ext cx="777686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rgbClr val="FF0000"/>
                </a:solidFill>
              </a:rPr>
              <a:t>Моим любимым ученикам:</a:t>
            </a:r>
            <a:endParaRPr lang="ru-RU" sz="4000" dirty="0">
              <a:solidFill>
                <a:srgbClr val="FF0000"/>
              </a:solidFill>
            </a:endParaRPr>
          </a:p>
          <a:p>
            <a:pPr algn="ctr"/>
            <a:endParaRPr lang="ru-RU" sz="3200" b="1" dirty="0" smtClean="0"/>
          </a:p>
          <a:p>
            <a:pPr algn="ctr"/>
            <a:r>
              <a:rPr lang="ru-RU" sz="3600" b="1" dirty="0" smtClean="0"/>
              <a:t>Да </a:t>
            </a:r>
            <a:r>
              <a:rPr lang="ru-RU" sz="3600" b="1" dirty="0"/>
              <a:t>будет ночь, звезда, свеча</a:t>
            </a:r>
          </a:p>
          <a:p>
            <a:pPr algn="ctr"/>
            <a:r>
              <a:rPr lang="ru-RU" sz="3600" b="1" dirty="0"/>
              <a:t>И переполненность неспетым;</a:t>
            </a:r>
          </a:p>
          <a:p>
            <a:pPr algn="ctr"/>
            <a:r>
              <a:rPr lang="ru-RU" sz="3600" b="1" dirty="0"/>
              <a:t>Рука да будет горяча,</a:t>
            </a:r>
          </a:p>
          <a:p>
            <a:pPr algn="ctr"/>
            <a:r>
              <a:rPr lang="ru-RU" sz="3600" b="1" dirty="0"/>
              <a:t>Да будет утро, но с рассветом.</a:t>
            </a:r>
          </a:p>
          <a:p>
            <a:pPr algn="ctr"/>
            <a:r>
              <a:rPr lang="ru-RU" sz="3600" b="1" dirty="0"/>
              <a:t>Да будет солнце сквозь листву,</a:t>
            </a:r>
          </a:p>
          <a:p>
            <a:pPr algn="ctr"/>
            <a:r>
              <a:rPr lang="ru-RU" sz="3600" b="1" dirty="0"/>
              <a:t>Да будет дождь, летящий косо,</a:t>
            </a:r>
          </a:p>
          <a:p>
            <a:pPr algn="ctr"/>
            <a:r>
              <a:rPr lang="ru-RU" sz="3600" b="1" dirty="0"/>
              <a:t>Да будет мир, и знак вопроса</a:t>
            </a:r>
          </a:p>
          <a:p>
            <a:pPr algn="ctr"/>
            <a:r>
              <a:rPr lang="ru-RU" sz="3600" b="1" dirty="0"/>
              <a:t>В конце строки</a:t>
            </a:r>
            <a:r>
              <a:rPr lang="ru-RU" sz="3600" b="1"/>
              <a:t>: </a:t>
            </a:r>
            <a:r>
              <a:rPr lang="ru-RU" sz="3600" b="1" smtClean="0"/>
              <a:t>«Зачем </a:t>
            </a:r>
            <a:r>
              <a:rPr lang="ru-RU" sz="3600" b="1"/>
              <a:t>живу</a:t>
            </a:r>
            <a:r>
              <a:rPr lang="ru-RU" sz="3600" b="1" smtClean="0"/>
              <a:t>?»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367241927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548680"/>
            <a:ext cx="7772400" cy="540059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8" name="Picture 4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552" y="-603448"/>
            <a:ext cx="10081120" cy="7461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42311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198-24-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769" y="1078438"/>
            <a:ext cx="3490260" cy="4746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0788" y="3559417"/>
            <a:ext cx="5238962" cy="32192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 descr="E:\Безымянный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750515" y="367126"/>
            <a:ext cx="5241697" cy="308450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791296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58418"/>
          </a:xfrm>
        </p:spPr>
        <p:txBody>
          <a:bodyPr>
            <a:noAutofit/>
          </a:bodyPr>
          <a:lstStyle/>
          <a:p>
            <a:r>
              <a:rPr lang="ru-RU" sz="10000" b="1" i="1" dirty="0" smtClean="0">
                <a:solidFill>
                  <a:srgbClr val="FF0000"/>
                </a:solidFill>
                <a:latin typeface="Monotype Corsiva" pitchFamily="66" charset="0"/>
              </a:rPr>
              <a:t>Семья</a:t>
            </a:r>
            <a:endParaRPr lang="ru-RU" sz="10000" b="1" i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36699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38200" y="357188"/>
            <a:ext cx="7550224" cy="184785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«Вечные темы» в романе «Отцы </a:t>
            </a:r>
            <a:r>
              <a:rPr lang="ru-RU" sz="3200" b="1" dirty="0">
                <a:solidFill>
                  <a:srgbClr val="FF0000"/>
                </a:solidFill>
              </a:rPr>
              <a:t>и дети</a:t>
            </a:r>
            <a:r>
              <a:rPr lang="ru-RU" sz="3200" b="1" dirty="0" smtClean="0">
                <a:solidFill>
                  <a:srgbClr val="FF0000"/>
                </a:solidFill>
              </a:rPr>
              <a:t>». Роль эпилога. Авторская позиция и способы её выражения.</a:t>
            </a:r>
            <a:r>
              <a:rPr lang="ru-RU" sz="3200" b="1" dirty="0">
                <a:solidFill>
                  <a:srgbClr val="FF0000"/>
                </a:solidFill>
              </a:rPr>
              <a:t/>
            </a:r>
            <a:br>
              <a:rPr lang="ru-RU" sz="3200" b="1" dirty="0">
                <a:solidFill>
                  <a:srgbClr val="FF0000"/>
                </a:solidFill>
              </a:rPr>
            </a:br>
            <a:endParaRPr lang="ru-RU" sz="3200" b="1" dirty="0" smtClean="0">
              <a:solidFill>
                <a:srgbClr val="FF0000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99592" y="2924944"/>
            <a:ext cx="7406640" cy="1752600"/>
          </a:xfrm>
        </p:spPr>
        <p:txBody>
          <a:bodyPr>
            <a:normAutofit/>
          </a:bodyPr>
          <a:lstStyle/>
          <a:p>
            <a:pPr algn="r" eaLnBrk="1" hangingPunct="1"/>
            <a:r>
              <a:rPr lang="ru-RU" sz="3600" b="1" dirty="0" smtClean="0">
                <a:solidFill>
                  <a:schemeClr val="tx1"/>
                </a:solidFill>
              </a:rPr>
              <a:t>И.С. Тургенев</a:t>
            </a:r>
          </a:p>
        </p:txBody>
      </p:sp>
      <p:pic>
        <p:nvPicPr>
          <p:cNvPr id="3076" name="Picture 5" descr="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812230"/>
            <a:ext cx="4103688" cy="482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6075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Цель: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683568" y="1340768"/>
            <a:ext cx="7772400" cy="4773612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dirty="0" smtClean="0"/>
              <a:t>   </a:t>
            </a:r>
            <a:r>
              <a:rPr lang="ru-RU" dirty="0"/>
              <a:t>С</a:t>
            </a:r>
            <a:r>
              <a:rPr lang="ru-RU" dirty="0" smtClean="0"/>
              <a:t>формировать личностное отношение к проблемам романа, дать нравственную оценку духовной и физической деятельности Базарова, его отношению к людям, миру; выявить авторскую позицию в отношении к герою.</a:t>
            </a:r>
          </a:p>
          <a:p>
            <a:pPr>
              <a:buFont typeface="Wingdings" pitchFamily="2" charset="2"/>
              <a:buNone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7145737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76672"/>
            <a:ext cx="8208912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>
                <a:solidFill>
                  <a:srgbClr val="C00000"/>
                </a:solidFill>
              </a:rPr>
              <a:t>Работа в паре: игра «Да» - «Нет</a:t>
            </a:r>
            <a:r>
              <a:rPr lang="ru-RU" sz="4000" b="1" i="1" dirty="0" smtClean="0">
                <a:solidFill>
                  <a:srgbClr val="C00000"/>
                </a:solidFill>
              </a:rPr>
              <a:t>»</a:t>
            </a:r>
            <a:endParaRPr lang="ru-RU" dirty="0" smtClean="0">
              <a:solidFill>
                <a:srgbClr val="C00000"/>
              </a:solidFill>
            </a:endParaRPr>
          </a:p>
          <a:p>
            <a:pPr algn="just"/>
            <a:r>
              <a:rPr lang="ru-RU" sz="2800" b="1" dirty="0" smtClean="0"/>
              <a:t>Вопросы:</a:t>
            </a:r>
            <a:endParaRPr lang="ru-RU" sz="2800" b="1" dirty="0"/>
          </a:p>
          <a:p>
            <a:pPr marL="457200" lvl="0" indent="-457200" algn="just">
              <a:buAutoNum type="arabicPeriod"/>
            </a:pPr>
            <a:r>
              <a:rPr lang="ru-RU" sz="2800" dirty="0" smtClean="0"/>
              <a:t>В </a:t>
            </a:r>
            <a:r>
              <a:rPr lang="ru-RU" sz="2800" dirty="0"/>
              <a:t>романе «Отцы и дети» кольцевая композиция? </a:t>
            </a:r>
            <a:endParaRPr lang="ru-RU" sz="2800" dirty="0" smtClean="0"/>
          </a:p>
          <a:p>
            <a:pPr marL="457200" lvl="0" indent="-457200" algn="just">
              <a:buAutoNum type="arabicPeriod"/>
            </a:pPr>
            <a:r>
              <a:rPr lang="ru-RU" sz="2800" dirty="0" err="1" smtClean="0"/>
              <a:t>Е.Базаров</a:t>
            </a:r>
            <a:r>
              <a:rPr lang="ru-RU" sz="2800" dirty="0" smtClean="0"/>
              <a:t> </a:t>
            </a:r>
            <a:r>
              <a:rPr lang="ru-RU" sz="2800" dirty="0"/>
              <a:t>погибает на дуэли с П.П. Кирсановым? </a:t>
            </a:r>
            <a:endParaRPr lang="ru-RU" sz="2800" dirty="0" smtClean="0"/>
          </a:p>
          <a:p>
            <a:pPr marL="457200" lvl="0" indent="-457200" algn="just">
              <a:buAutoNum type="arabicPeriod"/>
            </a:pPr>
            <a:r>
              <a:rPr lang="ru-RU" sz="2800" dirty="0" smtClean="0"/>
              <a:t>Любит </a:t>
            </a:r>
            <a:r>
              <a:rPr lang="ru-RU" sz="2800" dirty="0"/>
              <a:t>сына Аркадия. Спокойный и уравновешенный романтик. Долго переживал смерть любимой жены, после полюбил простую крестьянку </a:t>
            </a:r>
            <a:r>
              <a:rPr lang="ru-RU" sz="2800" dirty="0" err="1"/>
              <a:t>Фенечку</a:t>
            </a:r>
            <a:r>
              <a:rPr lang="ru-RU" sz="2800" dirty="0"/>
              <a:t> и женился на ней. Это характеристика Н.П. Кирсанова? </a:t>
            </a:r>
            <a:endParaRPr lang="ru-RU" sz="2800" dirty="0" smtClean="0"/>
          </a:p>
          <a:p>
            <a:pPr marL="457200" lvl="0" indent="-457200" algn="just">
              <a:buAutoNum type="arabicPeriod"/>
            </a:pPr>
            <a:r>
              <a:rPr lang="ru-RU" sz="2800" dirty="0" smtClean="0"/>
              <a:t>«</a:t>
            </a:r>
            <a:r>
              <a:rPr lang="ru-RU" sz="2800" dirty="0"/>
              <a:t>Природа не храм, а мастерская, и человек в ней работник», - произносит П.П. Кирсанов? </a:t>
            </a:r>
            <a:endParaRPr lang="ru-RU" sz="2800" dirty="0" smtClean="0"/>
          </a:p>
          <a:p>
            <a:pPr marL="457200" lvl="0" indent="-457200" algn="just">
              <a:buAutoNum type="arabicPeriod"/>
            </a:pPr>
            <a:r>
              <a:rPr lang="ru-RU" sz="2800" dirty="0" smtClean="0"/>
              <a:t>После </a:t>
            </a:r>
            <a:r>
              <a:rPr lang="ru-RU" sz="2800" dirty="0"/>
              <a:t>смерти </a:t>
            </a:r>
            <a:r>
              <a:rPr lang="ru-RU" sz="2800" dirty="0" err="1"/>
              <a:t>Е.Базарова</a:t>
            </a:r>
            <a:r>
              <a:rPr lang="ru-RU" sz="2800" dirty="0"/>
              <a:t> Анна Сергеевна Одинцова уезжает за границу? </a:t>
            </a:r>
          </a:p>
        </p:txBody>
      </p:sp>
    </p:spTree>
    <p:extLst>
      <p:ext uri="{BB962C8B-B14F-4D97-AF65-F5344CB8AC3E}">
        <p14:creationId xmlns:p14="http://schemas.microsoft.com/office/powerpoint/2010/main" val="33899072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40804"/>
            <a:ext cx="8640960" cy="66171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C00000"/>
                </a:solidFill>
              </a:rPr>
              <a:t>Проверка:</a:t>
            </a:r>
            <a:endParaRPr lang="ru-RU" dirty="0" smtClean="0">
              <a:solidFill>
                <a:srgbClr val="C00000"/>
              </a:solidFill>
            </a:endParaRPr>
          </a:p>
          <a:p>
            <a:pPr algn="just"/>
            <a:r>
              <a:rPr lang="ru-RU" sz="2400" b="1" dirty="0" smtClean="0"/>
              <a:t>Вопросы:</a:t>
            </a:r>
            <a:endParaRPr lang="ru-RU" sz="2400" b="1" dirty="0"/>
          </a:p>
          <a:p>
            <a:pPr marL="457200" lvl="0" indent="-457200" algn="just">
              <a:buAutoNum type="arabicPeriod"/>
            </a:pPr>
            <a:r>
              <a:rPr lang="ru-RU" sz="2400" dirty="0" smtClean="0"/>
              <a:t>В </a:t>
            </a:r>
            <a:r>
              <a:rPr lang="ru-RU" sz="2400" dirty="0"/>
              <a:t>романе «Отцы и дети» кольцевая композиция</a:t>
            </a:r>
            <a:r>
              <a:rPr lang="ru-RU" sz="2400" dirty="0" smtClean="0"/>
              <a:t>?</a:t>
            </a:r>
            <a:r>
              <a:rPr lang="ru-RU" sz="2400" dirty="0"/>
              <a:t> </a:t>
            </a:r>
            <a:r>
              <a:rPr lang="ru-RU" sz="2400" dirty="0">
                <a:solidFill>
                  <a:srgbClr val="C00000"/>
                </a:solidFill>
              </a:rPr>
              <a:t>(Да: действие в Марьино (поместье Кирсановых), Никольское (имение Одинцовой), имение Базаровых, Марьино (поместье Кирсановых), Никольское (имение Одинцовой), имение Базаровых (смерть Базарова)).</a:t>
            </a:r>
            <a:r>
              <a:rPr lang="ru-RU" sz="2400" dirty="0" smtClean="0">
                <a:solidFill>
                  <a:srgbClr val="C00000"/>
                </a:solidFill>
              </a:rPr>
              <a:t> </a:t>
            </a:r>
          </a:p>
          <a:p>
            <a:pPr marL="457200" indent="-457200" algn="just">
              <a:buFontTx/>
              <a:buAutoNum type="arabicPeriod"/>
            </a:pPr>
            <a:r>
              <a:rPr lang="ru-RU" sz="2400" dirty="0" err="1" smtClean="0"/>
              <a:t>Е.Базаров</a:t>
            </a:r>
            <a:r>
              <a:rPr lang="ru-RU" sz="2400" dirty="0" smtClean="0"/>
              <a:t> </a:t>
            </a:r>
            <a:r>
              <a:rPr lang="ru-RU" sz="2400" dirty="0"/>
              <a:t>погибает на дуэли с П.П. Кирсановым? </a:t>
            </a:r>
            <a:r>
              <a:rPr lang="ru-RU" sz="2400" dirty="0">
                <a:solidFill>
                  <a:srgbClr val="C00000"/>
                </a:solidFill>
              </a:rPr>
              <a:t>(Нет</a:t>
            </a:r>
            <a:r>
              <a:rPr lang="ru-RU" sz="2400" dirty="0" smtClean="0">
                <a:solidFill>
                  <a:srgbClr val="C00000"/>
                </a:solidFill>
              </a:rPr>
              <a:t>).</a:t>
            </a:r>
          </a:p>
          <a:p>
            <a:pPr marL="457200" indent="-457200" algn="just">
              <a:buFontTx/>
              <a:buAutoNum type="arabicPeriod"/>
            </a:pPr>
            <a:r>
              <a:rPr lang="ru-RU" sz="2400" dirty="0" smtClean="0"/>
              <a:t>Любит </a:t>
            </a:r>
            <a:r>
              <a:rPr lang="ru-RU" sz="2400" dirty="0"/>
              <a:t>сына Аркадия. Спокойный и уравновешенный романтик. Долго переживал смерть любимой жены, после полюбил простую крестьянку </a:t>
            </a:r>
            <a:r>
              <a:rPr lang="ru-RU" sz="2400" dirty="0" err="1"/>
              <a:t>Фенечку</a:t>
            </a:r>
            <a:r>
              <a:rPr lang="ru-RU" sz="2400" dirty="0"/>
              <a:t> и женился на ней. Это характеристика Н.П. Кирсанова? </a:t>
            </a:r>
            <a:r>
              <a:rPr lang="ru-RU" sz="2400" dirty="0">
                <a:solidFill>
                  <a:srgbClr val="C00000"/>
                </a:solidFill>
              </a:rPr>
              <a:t>(Да</a:t>
            </a:r>
            <a:r>
              <a:rPr lang="ru-RU" sz="2400" dirty="0" smtClean="0">
                <a:solidFill>
                  <a:srgbClr val="C00000"/>
                </a:solidFill>
              </a:rPr>
              <a:t>).</a:t>
            </a:r>
          </a:p>
          <a:p>
            <a:pPr marL="457200" lvl="0" indent="-457200" algn="just">
              <a:buAutoNum type="arabicPeriod"/>
            </a:pPr>
            <a:r>
              <a:rPr lang="ru-RU" sz="2400" dirty="0" smtClean="0"/>
              <a:t>«</a:t>
            </a:r>
            <a:r>
              <a:rPr lang="ru-RU" sz="2400" dirty="0"/>
              <a:t>Природа не храм, а мастерская, и человек в ней работник», - произносит П.П. Кирсанов? </a:t>
            </a:r>
            <a:r>
              <a:rPr lang="ru-RU" sz="2400" dirty="0">
                <a:solidFill>
                  <a:srgbClr val="C00000"/>
                </a:solidFill>
              </a:rPr>
              <a:t>(Нет, Е.В. Базаров)</a:t>
            </a:r>
            <a:endParaRPr lang="ru-RU" sz="2400" dirty="0" smtClean="0">
              <a:solidFill>
                <a:srgbClr val="C00000"/>
              </a:solidFill>
            </a:endParaRPr>
          </a:p>
          <a:p>
            <a:pPr marL="457200" indent="-457200" algn="just">
              <a:buFontTx/>
              <a:buAutoNum type="arabicPeriod"/>
            </a:pPr>
            <a:r>
              <a:rPr lang="ru-RU" sz="2400" dirty="0" smtClean="0"/>
              <a:t>После </a:t>
            </a:r>
            <a:r>
              <a:rPr lang="ru-RU" sz="2400" dirty="0"/>
              <a:t>смерти </a:t>
            </a:r>
            <a:r>
              <a:rPr lang="ru-RU" sz="2400" dirty="0" err="1"/>
              <a:t>Е.Базарова</a:t>
            </a:r>
            <a:r>
              <a:rPr lang="ru-RU" sz="2400" dirty="0"/>
              <a:t> Анна Сергеевна Одинцова уезжает за границу? </a:t>
            </a:r>
            <a:r>
              <a:rPr lang="ru-RU" sz="2400" dirty="0">
                <a:solidFill>
                  <a:srgbClr val="C00000"/>
                </a:solidFill>
              </a:rPr>
              <a:t>(Нет, она выходит замуж)</a:t>
            </a:r>
          </a:p>
          <a:p>
            <a:pPr marL="457200" lvl="0" indent="-457200" algn="just">
              <a:buAutoNum type="arabicPeriod"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35105426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709</TotalTime>
  <Words>1343</Words>
  <Application>Microsoft Office PowerPoint</Application>
  <PresentationFormat>Экран (4:3)</PresentationFormat>
  <Paragraphs>111</Paragraphs>
  <Slides>33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Тема Office</vt:lpstr>
      <vt:lpstr>Презентация PowerPoint</vt:lpstr>
      <vt:lpstr>Эпиграфы к уроку: </vt:lpstr>
      <vt:lpstr>Презентация PowerPoint</vt:lpstr>
      <vt:lpstr>Презентация PowerPoint</vt:lpstr>
      <vt:lpstr>Семья</vt:lpstr>
      <vt:lpstr>«Вечные темы» в романе «Отцы и дети». Роль эпилога. Авторская позиция и способы её выражения. </vt:lpstr>
      <vt:lpstr>Цель: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Кто такой Базаров?</vt:lpstr>
      <vt:lpstr>Евгений Базаров – представитель молодого поколения, нигилист.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Болезнь Базарова</vt:lpstr>
      <vt:lpstr>Прощание с Одинцовой.</vt:lpstr>
      <vt:lpstr>Эпилог романа</vt:lpstr>
      <vt:lpstr>Эпилог романа</vt:lpstr>
      <vt:lpstr>Работа в группах.  Обсудите:  1. Почему И.С. Тургенев приводит Базарова к гибели, не давая шанса проявить ему свою истинную сущность?  2. Базаров умирает, но умирает красиво и гордо. Нужен ли России Базаров, как вы считаете? Действительно ли, у Базарова нет будущего?  </vt:lpstr>
      <vt:lpstr>«Я хотел сделать из него лицо трагическое…» И.С. Тургенев</vt:lpstr>
      <vt:lpstr>Рефлексия</vt:lpstr>
      <vt:lpstr>Презентация PowerPoint</vt:lpstr>
      <vt:lpstr>Вывод: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учитель</cp:lastModifiedBy>
  <cp:revision>63</cp:revision>
  <dcterms:created xsi:type="dcterms:W3CDTF">2013-08-18T05:10:05Z</dcterms:created>
  <dcterms:modified xsi:type="dcterms:W3CDTF">2025-09-25T17:52:36Z</dcterms:modified>
</cp:coreProperties>
</file>