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</p:sldIdLst>
  <p:sldSz cy="5143500" cx="9144000"/>
  <p:notesSz cx="6858000" cy="9144000"/>
  <p:embeddedFontLst>
    <p:embeddedFont>
      <p:font typeface="Lobster"/>
      <p:regular r:id="rId42"/>
    </p:embeddedFont>
    <p:embeddedFont>
      <p:font typeface="PT Sans Narrow"/>
      <p:regular r:id="rId43"/>
      <p:bold r:id="rId44"/>
    </p:embeddedFont>
    <p:embeddedFont>
      <p:font typeface="Open Sans"/>
      <p:regular r:id="rId45"/>
      <p:bold r:id="rId46"/>
      <p:italic r:id="rId47"/>
      <p:boldItalic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08434583-EC49-41D0-9193-3BB80626B092}">
  <a:tblStyle styleId="{08434583-EC49-41D0-9193-3BB80626B092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20" Type="http://schemas.openxmlformats.org/officeDocument/2006/relationships/slide" Target="slides/slide14.xml"/><Relationship Id="rId42" Type="http://schemas.openxmlformats.org/officeDocument/2006/relationships/font" Target="fonts/Lobster-regular.fntdata"/><Relationship Id="rId41" Type="http://schemas.openxmlformats.org/officeDocument/2006/relationships/slide" Target="slides/slide35.xml"/><Relationship Id="rId22" Type="http://schemas.openxmlformats.org/officeDocument/2006/relationships/slide" Target="slides/slide16.xml"/><Relationship Id="rId44" Type="http://schemas.openxmlformats.org/officeDocument/2006/relationships/font" Target="fonts/PTSansNarrow-bold.fntdata"/><Relationship Id="rId21" Type="http://schemas.openxmlformats.org/officeDocument/2006/relationships/slide" Target="slides/slide15.xml"/><Relationship Id="rId43" Type="http://schemas.openxmlformats.org/officeDocument/2006/relationships/font" Target="fonts/PTSansNarrow-regular.fntdata"/><Relationship Id="rId24" Type="http://schemas.openxmlformats.org/officeDocument/2006/relationships/slide" Target="slides/slide18.xml"/><Relationship Id="rId46" Type="http://schemas.openxmlformats.org/officeDocument/2006/relationships/font" Target="fonts/OpenSans-bold.fntdata"/><Relationship Id="rId23" Type="http://schemas.openxmlformats.org/officeDocument/2006/relationships/slide" Target="slides/slide17.xml"/><Relationship Id="rId45" Type="http://schemas.openxmlformats.org/officeDocument/2006/relationships/font" Target="fonts/OpenSans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48" Type="http://schemas.openxmlformats.org/officeDocument/2006/relationships/font" Target="fonts/OpenSans-boldItalic.fntdata"/><Relationship Id="rId25" Type="http://schemas.openxmlformats.org/officeDocument/2006/relationships/slide" Target="slides/slide19.xml"/><Relationship Id="rId47" Type="http://schemas.openxmlformats.org/officeDocument/2006/relationships/font" Target="fonts/OpenSans-italic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gcf981632f1_0_1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Google Shape;139;gcf981632f1_0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cf981632f1_0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cf981632f1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gcf981632f1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" name="Google Shape;155;gcf981632f1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10442718f2c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10442718f2c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cf981632f1_0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cf981632f1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cf981632f1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cf981632f1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104a1410276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104a1410276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1049316b40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1049316b40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104a1410276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104a1410276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04a1410276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04a1410276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cf981632f1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cf981632f1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04a1410276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104a1410276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104a1410276_0_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104a1410276_0_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104a1410276_0_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104a1410276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g104a1410276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Google Shape;235;g104a1410276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cf981632f1_0_1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cf981632f1_0_1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104a1410276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104a1410276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104a1410276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104a1410276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cf981632f1_0_2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cf981632f1_0_2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cf981632f1_0_2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cf981632f1_0_2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104a1410276_0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104a1410276_0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cf981632f1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cf981632f1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104a1410276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104a1410276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104a1410eae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104a1410eae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04a1410eae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104a1410eae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104a1410eae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" name="Google Shape;322;g104a1410eae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104a1410276_0_1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104a1410276_0_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g104a1410276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2" name="Google Shape;342;g104a1410276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cf981632f1_0_1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cf981632f1_0_1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0442718f2c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0442718f2c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04a1410276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104a1410276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04a1410276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04a1410276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cf981632f1_0_1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cf981632f1_0_1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cf981632f1_0_1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cf981632f1_0_1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7007735" y="3176888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1" name="Google Shape;11;p2"/>
          <p:cNvCxnSpPr/>
          <p:nvPr/>
        </p:nvCxnSpPr>
        <p:spPr>
          <a:xfrm>
            <a:off x="1575035" y="3158252"/>
            <a:ext cx="562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004144" y="1022025"/>
            <a:ext cx="7136668" cy="1524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004151" y="3969100"/>
            <a:ext cx="7136668" cy="1524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cap="flat" cmpd="sng" w="762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cap="flat" cmpd="sng" w="9525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" name="Google Shape;18;p2"/>
          <p:cNvSpPr txBox="1"/>
          <p:nvPr>
            <p:ph type="ctrTitle"/>
          </p:nvPr>
        </p:nvSpPr>
        <p:spPr>
          <a:xfrm>
            <a:off x="1004150" y="1751764"/>
            <a:ext cx="71367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2137225" y="2850039"/>
            <a:ext cx="48705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0" name="Google Shape;20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1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1"/>
          <p:cNvSpPr txBox="1"/>
          <p:nvPr>
            <p:ph hasCustomPrompt="1" type="title"/>
          </p:nvPr>
        </p:nvSpPr>
        <p:spPr>
          <a:xfrm>
            <a:off x="311700" y="1304850"/>
            <a:ext cx="8520600" cy="1538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3000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8" name="Google Shape;58;p11"/>
          <p:cNvSpPr txBox="1"/>
          <p:nvPr>
            <p:ph idx="1" type="body"/>
          </p:nvPr>
        </p:nvSpPr>
        <p:spPr>
          <a:xfrm>
            <a:off x="311700" y="29956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9" name="Google Shape;5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50" y="2571900"/>
            <a:ext cx="9144000" cy="25716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" name="Google Shape;23;p3"/>
          <p:cNvSpPr txBox="1"/>
          <p:nvPr>
            <p:ph type="title"/>
          </p:nvPr>
        </p:nvSpPr>
        <p:spPr>
          <a:xfrm>
            <a:off x="311700" y="814800"/>
            <a:ext cx="8571300" cy="942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4" name="Google Shape;24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75" y="5045700"/>
            <a:ext cx="9144000" cy="97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28" name="Google Shape;28;p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5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" type="body"/>
          </p:nvPr>
        </p:nvSpPr>
        <p:spPr>
          <a:xfrm>
            <a:off x="3117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3" name="Google Shape;33;p5"/>
          <p:cNvSpPr txBox="1"/>
          <p:nvPr>
            <p:ph idx="2" type="body"/>
          </p:nvPr>
        </p:nvSpPr>
        <p:spPr>
          <a:xfrm>
            <a:off x="4832400" y="1266175"/>
            <a:ext cx="39999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6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6"/>
        </a:solid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526350"/>
            <a:ext cx="56136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b="0" sz="54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7" name="Google Shape;47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039675"/>
            <a:ext cx="4045200" cy="167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268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>
            <p:ph idx="1" type="body"/>
          </p:nvPr>
        </p:nvSpPr>
        <p:spPr>
          <a:xfrm>
            <a:off x="311700" y="4230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24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/>
        </p:txBody>
      </p:sp>
      <p:sp>
        <p:nvSpPr>
          <p:cNvPr id="54" name="Google Shape;54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tropic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b="1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>
    <mc:Choice Requires="p14">
      <p:transition spd="slow" p14:dur="1000">
        <p14:gallery dir="l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1.jpg"/><Relationship Id="rId5" Type="http://schemas.openxmlformats.org/officeDocument/2006/relationships/image" Target="../media/image6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png"/><Relationship Id="rId4" Type="http://schemas.openxmlformats.org/officeDocument/2006/relationships/image" Target="../media/image3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7.png"/><Relationship Id="rId4" Type="http://schemas.openxmlformats.org/officeDocument/2006/relationships/image" Target="../media/image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7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3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8.png"/><Relationship Id="rId4" Type="http://schemas.openxmlformats.org/officeDocument/2006/relationships/image" Target="../media/image24.png"/><Relationship Id="rId5" Type="http://schemas.openxmlformats.org/officeDocument/2006/relationships/image" Target="../media/image29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5" Type="http://schemas.openxmlformats.org/officeDocument/2006/relationships/image" Target="../media/image28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0.png"/><Relationship Id="rId4" Type="http://schemas.openxmlformats.org/officeDocument/2006/relationships/image" Target="../media/image31.png"/><Relationship Id="rId5" Type="http://schemas.openxmlformats.org/officeDocument/2006/relationships/image" Target="../media/image33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6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8.jpg"/><Relationship Id="rId5" Type="http://schemas.openxmlformats.org/officeDocument/2006/relationships/image" Target="../media/image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3"/>
          <p:cNvSpPr txBox="1"/>
          <p:nvPr>
            <p:ph type="ctrTitle"/>
          </p:nvPr>
        </p:nvSpPr>
        <p:spPr>
          <a:xfrm>
            <a:off x="509350" y="1337150"/>
            <a:ext cx="4968900" cy="1022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Генетика человека</a:t>
            </a:r>
            <a:endParaRPr/>
          </a:p>
        </p:txBody>
      </p:sp>
      <p:sp>
        <p:nvSpPr>
          <p:cNvPr id="67" name="Google Shape;67;p13"/>
          <p:cNvSpPr txBox="1"/>
          <p:nvPr>
            <p:ph idx="1" type="subTitle"/>
          </p:nvPr>
        </p:nvSpPr>
        <p:spPr>
          <a:xfrm>
            <a:off x="655625" y="3322800"/>
            <a:ext cx="5923800" cy="98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"Звездный час"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занятие-квиз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" name="Google Shape;68;p13"/>
          <p:cNvSpPr txBox="1"/>
          <p:nvPr/>
        </p:nvSpPr>
        <p:spPr>
          <a:xfrm>
            <a:off x="0" y="0"/>
            <a:ext cx="8923800" cy="7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27264" marR="823996" rtl="0" algn="ctr">
              <a:lnSpc>
                <a:spcPct val="99598"/>
              </a:lnSpc>
              <a:spcBef>
                <a:spcPts val="106"/>
              </a:spcBef>
              <a:spcAft>
                <a:spcPts val="0"/>
              </a:spcAft>
              <a:buNone/>
            </a:pPr>
            <a:r>
              <a:rPr lang="ru" sz="1852">
                <a:solidFill>
                  <a:schemeClr val="dk1"/>
                </a:solidFill>
              </a:rPr>
              <a:t>ГБПОУ МО «Московский областной медицинский колледж № 5» Мещерский филиал </a:t>
            </a:r>
            <a:endParaRPr sz="1852">
              <a:solidFill>
                <a:schemeClr val="dk1"/>
              </a:solidFill>
            </a:endParaRPr>
          </a:p>
        </p:txBody>
      </p:sp>
      <p:pic>
        <p:nvPicPr>
          <p:cNvPr id="69" name="Google Shape;6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74825" y="1106525"/>
            <a:ext cx="3548975" cy="2667684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13"/>
          <p:cNvSpPr txBox="1"/>
          <p:nvPr/>
        </p:nvSpPr>
        <p:spPr>
          <a:xfrm>
            <a:off x="791125" y="2359550"/>
            <a:ext cx="43245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latin typeface="Times New Roman"/>
                <a:ea typeface="Times New Roman"/>
                <a:cs typeface="Times New Roman"/>
                <a:sym typeface="Times New Roman"/>
              </a:rPr>
              <a:t>ОП.04 «Генетика человека с основами медицинской генетики»</a:t>
            </a:r>
            <a:endParaRPr sz="2200"/>
          </a:p>
        </p:txBody>
      </p:sp>
      <p:sp>
        <p:nvSpPr>
          <p:cNvPr id="71" name="Google Shape;71;p13"/>
          <p:cNvSpPr txBox="1"/>
          <p:nvPr/>
        </p:nvSpPr>
        <p:spPr>
          <a:xfrm>
            <a:off x="5699838" y="3942563"/>
            <a:ext cx="3000000" cy="11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45000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Подготовила: 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000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преподаватель </a:t>
            </a: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общепрофессиональных </a:t>
            </a: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дисциплин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45000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latin typeface="Times New Roman"/>
                <a:ea typeface="Times New Roman"/>
                <a:cs typeface="Times New Roman"/>
                <a:sym typeface="Times New Roman"/>
              </a:rPr>
              <a:t> Егина О.В.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2"/>
          <p:cNvSpPr txBox="1"/>
          <p:nvPr>
            <p:ph type="title"/>
          </p:nvPr>
        </p:nvSpPr>
        <p:spPr>
          <a:xfrm>
            <a:off x="448025" y="172350"/>
            <a:ext cx="44103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2 раунд. История генетики</a:t>
            </a:r>
            <a:endParaRPr/>
          </a:p>
        </p:txBody>
      </p:sp>
      <p:sp>
        <p:nvSpPr>
          <p:cNvPr id="142" name="Google Shape;142;p22"/>
          <p:cNvSpPr txBox="1"/>
          <p:nvPr>
            <p:ph idx="1" type="body"/>
          </p:nvPr>
        </p:nvSpPr>
        <p:spPr>
          <a:xfrm>
            <a:off x="448025" y="1078275"/>
            <a:ext cx="4497300" cy="260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solidFill>
                  <a:srgbClr val="000000"/>
                </a:solidFill>
              </a:rPr>
              <a:t>Лауреат Нобелевской премии по физиологии и медицине 1933 года «За открытия, связанные с ролью хромосом в наследственности»</a:t>
            </a:r>
            <a:endParaRPr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i="1" lang="ru" sz="2100"/>
              <a:t>Кто это?</a:t>
            </a:r>
            <a:endParaRPr b="1" i="1" sz="2100"/>
          </a:p>
        </p:txBody>
      </p:sp>
      <p:sp>
        <p:nvSpPr>
          <p:cNvPr id="143" name="Google Shape;143;p22"/>
          <p:cNvSpPr txBox="1"/>
          <p:nvPr/>
        </p:nvSpPr>
        <p:spPr>
          <a:xfrm>
            <a:off x="5892750" y="4598150"/>
            <a:ext cx="26736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50">
                <a:solidFill>
                  <a:srgbClr val="202122"/>
                </a:solidFill>
                <a:highlight>
                  <a:srgbClr val="FFFFFF"/>
                </a:highlight>
              </a:rPr>
              <a:t>Томас Хант Мо́рган</a:t>
            </a:r>
            <a:r>
              <a:rPr b="1" lang="ru" sz="1050">
                <a:solidFill>
                  <a:srgbClr val="202122"/>
                </a:solidFill>
                <a:highlight>
                  <a:srgbClr val="FFFFFF"/>
                </a:highlight>
              </a:rPr>
              <a:t>(1866 - 1945)</a:t>
            </a:r>
            <a:endParaRPr/>
          </a:p>
        </p:txBody>
      </p:sp>
      <p:pic>
        <p:nvPicPr>
          <p:cNvPr id="144" name="Google Shape;14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69525" y="172350"/>
            <a:ext cx="3219006" cy="42933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3"/>
          <p:cNvSpPr txBox="1"/>
          <p:nvPr>
            <p:ph type="title"/>
          </p:nvPr>
        </p:nvSpPr>
        <p:spPr>
          <a:xfrm>
            <a:off x="448025" y="172350"/>
            <a:ext cx="44103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2 раунд. История генетики</a:t>
            </a:r>
            <a:endParaRPr/>
          </a:p>
        </p:txBody>
      </p:sp>
      <p:sp>
        <p:nvSpPr>
          <p:cNvPr id="150" name="Google Shape;150;p23"/>
          <p:cNvSpPr txBox="1"/>
          <p:nvPr>
            <p:ph idx="1" type="body"/>
          </p:nvPr>
        </p:nvSpPr>
        <p:spPr>
          <a:xfrm>
            <a:off x="396600" y="4299925"/>
            <a:ext cx="8508000" cy="1288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000000"/>
                </a:solidFill>
              </a:rPr>
              <a:t>В 1962 году им была присуждена </a:t>
            </a:r>
            <a:r>
              <a:rPr lang="ru" sz="1900">
                <a:solidFill>
                  <a:srgbClr val="000000"/>
                </a:solidFill>
              </a:rPr>
              <a:t>Нобелевская премия по физиологии и медицине за открытие, которое они сделали в 1953 г.?</a:t>
            </a:r>
            <a:endParaRPr sz="19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ru"/>
              <a:t>Кто это и  какое открытие?</a:t>
            </a:r>
            <a:endParaRPr/>
          </a:p>
        </p:txBody>
      </p:sp>
      <p:pic>
        <p:nvPicPr>
          <p:cNvPr id="151" name="Google Shape;15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26150" y="843550"/>
            <a:ext cx="6144676" cy="3456376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23"/>
          <p:cNvSpPr txBox="1"/>
          <p:nvPr/>
        </p:nvSpPr>
        <p:spPr>
          <a:xfrm>
            <a:off x="1177425" y="4423475"/>
            <a:ext cx="74982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/>
              <a:t>Фрэнсис Крик (1916 - 2004) и </a:t>
            </a:r>
            <a:r>
              <a:rPr lang="ru" sz="1900"/>
              <a:t>Джеймс Дьюи Уотсон (1928 )</a:t>
            </a:r>
            <a:endParaRPr sz="19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4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4"/>
          <p:cNvSpPr txBox="1"/>
          <p:nvPr>
            <p:ph type="title"/>
          </p:nvPr>
        </p:nvSpPr>
        <p:spPr>
          <a:xfrm>
            <a:off x="448025" y="172350"/>
            <a:ext cx="44103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2 раунд. История генетики</a:t>
            </a:r>
            <a:endParaRPr/>
          </a:p>
        </p:txBody>
      </p:sp>
      <p:sp>
        <p:nvSpPr>
          <p:cNvPr id="158" name="Google Shape;158;p24"/>
          <p:cNvSpPr txBox="1"/>
          <p:nvPr>
            <p:ph idx="1" type="body"/>
          </p:nvPr>
        </p:nvSpPr>
        <p:spPr>
          <a:xfrm>
            <a:off x="223075" y="1114675"/>
            <a:ext cx="5255100" cy="368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</a:rPr>
              <a:t>В молекуле ДНК общее количество адениновых равно количеству тиминовых остатков,  а количество гуаниновых остатков — количеству </a:t>
            </a:r>
            <a:r>
              <a:rPr lang="ru" sz="2400">
                <a:solidFill>
                  <a:srgbClr val="000000"/>
                </a:solidFill>
              </a:rPr>
              <a:t>цитозиновых. </a:t>
            </a:r>
            <a:r>
              <a:rPr lang="ru" sz="2400">
                <a:solidFill>
                  <a:srgbClr val="000000"/>
                </a:solidFill>
              </a:rPr>
              <a:t> </a:t>
            </a:r>
            <a:endParaRPr sz="24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i="1" lang="ru" sz="2400">
                <a:solidFill>
                  <a:srgbClr val="000000"/>
                </a:solidFill>
              </a:rPr>
              <a:t>Назовите автора этого правила.</a:t>
            </a:r>
            <a:endParaRPr b="1" i="1" sz="2300"/>
          </a:p>
        </p:txBody>
      </p:sp>
      <p:pic>
        <p:nvPicPr>
          <p:cNvPr id="159" name="Google Shape;159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16075" y="239975"/>
            <a:ext cx="3252275" cy="40979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4"/>
          <p:cNvSpPr txBox="1"/>
          <p:nvPr/>
        </p:nvSpPr>
        <p:spPr>
          <a:xfrm>
            <a:off x="5614475" y="4217875"/>
            <a:ext cx="3000000" cy="81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F3F3F3"/>
                </a:solidFill>
                <a:latin typeface="Open Sans"/>
                <a:ea typeface="Open Sans"/>
                <a:cs typeface="Open Sans"/>
                <a:sym typeface="Open Sans"/>
              </a:rPr>
              <a:t>Эрвин Чаргафф</a:t>
            </a:r>
            <a:endParaRPr sz="1900">
              <a:solidFill>
                <a:srgbClr val="F3F3F3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900">
                <a:solidFill>
                  <a:srgbClr val="F3F3F3"/>
                </a:solidFill>
                <a:latin typeface="Open Sans"/>
                <a:ea typeface="Open Sans"/>
                <a:cs typeface="Open Sans"/>
                <a:sym typeface="Open Sans"/>
              </a:rPr>
              <a:t>1905-2002 гг. </a:t>
            </a:r>
            <a:endParaRPr sz="1900">
              <a:solidFill>
                <a:srgbClr val="F3F3F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61" name="Google Shape;161;p24"/>
          <p:cNvSpPr txBox="1"/>
          <p:nvPr/>
        </p:nvSpPr>
        <p:spPr>
          <a:xfrm>
            <a:off x="5261375" y="4378375"/>
            <a:ext cx="3706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000"/>
              <a:t>Эрвин Чаргафф (1905 - 2002)</a:t>
            </a:r>
            <a:endParaRPr b="1" sz="20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5784387" y="1774463"/>
            <a:ext cx="4583075" cy="193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5"/>
          <p:cNvSpPr txBox="1"/>
          <p:nvPr>
            <p:ph type="title"/>
          </p:nvPr>
        </p:nvSpPr>
        <p:spPr>
          <a:xfrm>
            <a:off x="4355925" y="76000"/>
            <a:ext cx="44103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2 раунд. История генетики</a:t>
            </a:r>
            <a:endParaRPr/>
          </a:p>
        </p:txBody>
      </p:sp>
      <p:sp>
        <p:nvSpPr>
          <p:cNvPr id="168" name="Google Shape;168;p25"/>
          <p:cNvSpPr txBox="1"/>
          <p:nvPr>
            <p:ph idx="1" type="body"/>
          </p:nvPr>
        </p:nvSpPr>
        <p:spPr>
          <a:xfrm>
            <a:off x="223075" y="657175"/>
            <a:ext cx="7362900" cy="24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500">
                <a:solidFill>
                  <a:srgbClr val="000000"/>
                </a:solidFill>
              </a:rPr>
              <a:t>В 2003 году США и в 2009 году в России был официально провозглашен Международный день ДНК</a:t>
            </a:r>
            <a:endParaRPr sz="25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ru" sz="2500">
                <a:solidFill>
                  <a:srgbClr val="000000"/>
                </a:solidFill>
              </a:rPr>
              <a:t>Назовите дату и какие 2 события произошли в этот день?</a:t>
            </a:r>
            <a:endParaRPr i="1" sz="2500">
              <a:solidFill>
                <a:srgbClr val="000000"/>
              </a:solidFill>
            </a:endParaRPr>
          </a:p>
        </p:txBody>
      </p:sp>
      <p:sp>
        <p:nvSpPr>
          <p:cNvPr id="169" name="Google Shape;169;p25"/>
          <p:cNvSpPr/>
          <p:nvPr/>
        </p:nvSpPr>
        <p:spPr>
          <a:xfrm>
            <a:off x="223075" y="2890675"/>
            <a:ext cx="7521000" cy="21408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latin typeface="Lobster"/>
                <a:ea typeface="Lobster"/>
                <a:cs typeface="Lobster"/>
                <a:sym typeface="Lobster"/>
              </a:rPr>
              <a:t>25 апреля 1953 года в журнале Nature ученые Джеймс Уотсон и Фрэнсис Крик совместно с Морисом Уилкинсом и Розалинд Франклин опубликовали результаты исследования структуры молекулы ДНК. Ровно 50 лет спустя, 25 апреля 2003 года, было объявлено, что проект по расшифровке генома человека близок к завершению.</a:t>
            </a:r>
            <a:endParaRPr sz="2200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26"/>
          <p:cNvSpPr txBox="1"/>
          <p:nvPr>
            <p:ph type="title"/>
          </p:nvPr>
        </p:nvSpPr>
        <p:spPr>
          <a:xfrm>
            <a:off x="311700" y="246725"/>
            <a:ext cx="8520600" cy="5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3</a:t>
            </a:r>
            <a:r>
              <a:rPr lang="ru"/>
              <a:t> РАУНД.  Наследственность и изменчивость</a:t>
            </a:r>
            <a:endParaRPr/>
          </a:p>
        </p:txBody>
      </p:sp>
      <p:sp>
        <p:nvSpPr>
          <p:cNvPr id="175" name="Google Shape;175;p26"/>
          <p:cNvSpPr txBox="1"/>
          <p:nvPr>
            <p:ph idx="1" type="body"/>
          </p:nvPr>
        </p:nvSpPr>
        <p:spPr>
          <a:xfrm>
            <a:off x="311700" y="979125"/>
            <a:ext cx="8227800" cy="358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>
                <a:solidFill>
                  <a:srgbClr val="202122"/>
                </a:solidFill>
              </a:rPr>
              <a:t>«Методы исследования»</a:t>
            </a:r>
            <a:endParaRPr b="1"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200">
                <a:solidFill>
                  <a:srgbClr val="202122"/>
                </a:solidFill>
              </a:rPr>
              <a:t>Для генетических исследований человек является неудобным объектом.</a:t>
            </a:r>
            <a:endParaRPr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i="1" lang="ru" sz="2200">
                <a:solidFill>
                  <a:srgbClr val="202122"/>
                </a:solidFill>
              </a:rPr>
              <a:t>Назовите метод исследования, изучающий родословную</a:t>
            </a:r>
            <a:endParaRPr b="1" i="1" sz="2200">
              <a:solidFill>
                <a:srgbClr val="202122"/>
              </a:solidFill>
            </a:endParaRPr>
          </a:p>
        </p:txBody>
      </p:sp>
      <p:pic>
        <p:nvPicPr>
          <p:cNvPr id="176" name="Google Shape;17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36125" y="2879500"/>
            <a:ext cx="4610300" cy="189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7"/>
          <p:cNvSpPr txBox="1"/>
          <p:nvPr>
            <p:ph type="title"/>
          </p:nvPr>
        </p:nvSpPr>
        <p:spPr>
          <a:xfrm>
            <a:off x="311700" y="246725"/>
            <a:ext cx="8520600" cy="5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3 РАУНД.  Наследственность и изменчивость</a:t>
            </a:r>
            <a:endParaRPr/>
          </a:p>
        </p:txBody>
      </p:sp>
      <p:sp>
        <p:nvSpPr>
          <p:cNvPr id="182" name="Google Shape;182;p27"/>
          <p:cNvSpPr txBox="1"/>
          <p:nvPr>
            <p:ph idx="1" type="body"/>
          </p:nvPr>
        </p:nvSpPr>
        <p:spPr>
          <a:xfrm>
            <a:off x="311700" y="979125"/>
            <a:ext cx="5848200" cy="358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>
                <a:solidFill>
                  <a:srgbClr val="202122"/>
                </a:solidFill>
              </a:rPr>
              <a:t>«Методы исследования»</a:t>
            </a:r>
            <a:endParaRPr b="1"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200">
                <a:solidFill>
                  <a:srgbClr val="202122"/>
                </a:solidFill>
              </a:rPr>
              <a:t>Условия жизни оказывают серьезное влияния на проявление наследственных задатков. </a:t>
            </a:r>
            <a:endParaRPr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200">
                <a:solidFill>
                  <a:srgbClr val="202122"/>
                </a:solidFill>
              </a:rPr>
              <a:t> </a:t>
            </a:r>
            <a:endParaRPr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i="1" lang="ru" sz="2200">
                <a:solidFill>
                  <a:srgbClr val="202122"/>
                </a:solidFill>
              </a:rPr>
              <a:t>Какой метод в генетике используют для выявления роли окружающей среды и наследственности на развитие различных признаков?</a:t>
            </a:r>
            <a:endParaRPr b="1" i="1" sz="2200">
              <a:solidFill>
                <a:srgbClr val="202122"/>
              </a:solidFill>
            </a:endParaRPr>
          </a:p>
        </p:txBody>
      </p:sp>
      <p:pic>
        <p:nvPicPr>
          <p:cNvPr id="183" name="Google Shape;183;p27"/>
          <p:cNvPicPr preferRelativeResize="0"/>
          <p:nvPr/>
        </p:nvPicPr>
        <p:blipFill rotWithShape="1">
          <a:blip r:embed="rId3">
            <a:alphaModFix/>
          </a:blip>
          <a:srcRect b="0" l="0" r="1302" t="0"/>
          <a:stretch/>
        </p:blipFill>
        <p:spPr>
          <a:xfrm>
            <a:off x="1596466" y="979125"/>
            <a:ext cx="5521533" cy="3589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9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8"/>
          <p:cNvSpPr txBox="1"/>
          <p:nvPr>
            <p:ph type="title"/>
          </p:nvPr>
        </p:nvSpPr>
        <p:spPr>
          <a:xfrm>
            <a:off x="311700" y="246725"/>
            <a:ext cx="8520600" cy="5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3 РАУНД.  Наследственность и изменчивость</a:t>
            </a:r>
            <a:endParaRPr/>
          </a:p>
        </p:txBody>
      </p:sp>
      <p:pic>
        <p:nvPicPr>
          <p:cNvPr id="189" name="Google Shape;189;p28"/>
          <p:cNvPicPr preferRelativeResize="0"/>
          <p:nvPr/>
        </p:nvPicPr>
        <p:blipFill rotWithShape="1">
          <a:blip r:embed="rId3">
            <a:alphaModFix/>
          </a:blip>
          <a:srcRect b="0" l="1989" r="0" t="0"/>
          <a:stretch/>
        </p:blipFill>
        <p:spPr>
          <a:xfrm>
            <a:off x="5651650" y="805625"/>
            <a:ext cx="3304600" cy="229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28"/>
          <p:cNvPicPr preferRelativeResize="0"/>
          <p:nvPr/>
        </p:nvPicPr>
        <p:blipFill rotWithShape="1">
          <a:blip r:embed="rId4">
            <a:alphaModFix/>
          </a:blip>
          <a:srcRect b="64012" l="4003" r="0" t="3098"/>
          <a:stretch/>
        </p:blipFill>
        <p:spPr>
          <a:xfrm rot="727485">
            <a:off x="4868205" y="2789938"/>
            <a:ext cx="2832017" cy="1912323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8"/>
          <p:cNvSpPr txBox="1"/>
          <p:nvPr>
            <p:ph idx="1" type="body"/>
          </p:nvPr>
        </p:nvSpPr>
        <p:spPr>
          <a:xfrm>
            <a:off x="311700" y="879975"/>
            <a:ext cx="4931100" cy="389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>
                <a:solidFill>
                  <a:srgbClr val="202122"/>
                </a:solidFill>
              </a:rPr>
              <a:t>«Методы исследования»</a:t>
            </a:r>
            <a:endParaRPr b="1"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200">
                <a:solidFill>
                  <a:srgbClr val="202122"/>
                </a:solidFill>
              </a:rPr>
              <a:t> Этот метод является одними из самых молодых и развивающихся направлений в медицинской генетике.</a:t>
            </a:r>
            <a:r>
              <a:rPr lang="ru" sz="2200">
                <a:solidFill>
                  <a:srgbClr val="202122"/>
                </a:solidFill>
              </a:rPr>
              <a:t> </a:t>
            </a:r>
            <a:endParaRPr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i="1" lang="ru" sz="2200">
                <a:solidFill>
                  <a:srgbClr val="202122"/>
                </a:solidFill>
              </a:rPr>
              <a:t>Какой </a:t>
            </a:r>
            <a:r>
              <a:rPr b="1" i="1" lang="ru" sz="2200">
                <a:solidFill>
                  <a:srgbClr val="202122"/>
                </a:solidFill>
              </a:rPr>
              <a:t>диагностический </a:t>
            </a:r>
            <a:r>
              <a:rPr b="1" i="1" lang="ru" sz="2200">
                <a:solidFill>
                  <a:srgbClr val="202122"/>
                </a:solidFill>
              </a:rPr>
              <a:t>метод </a:t>
            </a:r>
            <a:r>
              <a:rPr b="1" i="1" lang="ru" sz="2200">
                <a:solidFill>
                  <a:srgbClr val="202122"/>
                </a:solidFill>
              </a:rPr>
              <a:t>может быть применен для выявления заболеваний плода?</a:t>
            </a:r>
            <a:endParaRPr b="1" i="1" sz="2200">
              <a:solidFill>
                <a:srgbClr val="202122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9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9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9"/>
          <p:cNvSpPr txBox="1"/>
          <p:nvPr>
            <p:ph type="title"/>
          </p:nvPr>
        </p:nvSpPr>
        <p:spPr>
          <a:xfrm>
            <a:off x="311700" y="246725"/>
            <a:ext cx="8520600" cy="5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3 РАУНД.  Наследственность и изменчивость</a:t>
            </a:r>
            <a:endParaRPr/>
          </a:p>
        </p:txBody>
      </p:sp>
      <p:sp>
        <p:nvSpPr>
          <p:cNvPr id="197" name="Google Shape;197;p29"/>
          <p:cNvSpPr txBox="1"/>
          <p:nvPr>
            <p:ph idx="1" type="body"/>
          </p:nvPr>
        </p:nvSpPr>
        <p:spPr>
          <a:xfrm>
            <a:off x="311700" y="979125"/>
            <a:ext cx="8240100" cy="358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>
                <a:solidFill>
                  <a:srgbClr val="202122"/>
                </a:solidFill>
              </a:rPr>
              <a:t>«Наследование признаков»</a:t>
            </a:r>
            <a:endParaRPr b="1"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670">
                <a:solidFill>
                  <a:srgbClr val="202122"/>
                </a:solidFill>
              </a:rPr>
              <a:t>Вид взаимодействия аллельных  генов, при котором фенотип гетерозигот не отличается от  фенотипа гомозигот по доминанте </a:t>
            </a:r>
            <a:endParaRPr sz="267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solidFill>
                  <a:srgbClr val="202122"/>
                </a:solidFill>
              </a:rPr>
              <a:t> </a:t>
            </a:r>
            <a:endParaRPr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i="1" lang="ru" sz="2200">
                <a:solidFill>
                  <a:srgbClr val="202122"/>
                </a:solidFill>
              </a:rPr>
              <a:t>Назовите этот вид взаимодействия аллельных генов.</a:t>
            </a:r>
            <a:endParaRPr b="1" i="1" sz="2200">
              <a:solidFill>
                <a:srgbClr val="202122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9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197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0"/>
          <p:cNvSpPr txBox="1"/>
          <p:nvPr>
            <p:ph type="title"/>
          </p:nvPr>
        </p:nvSpPr>
        <p:spPr>
          <a:xfrm>
            <a:off x="311700" y="246725"/>
            <a:ext cx="8520600" cy="5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3 РАУНД.  Наследственность и изменчивость</a:t>
            </a:r>
            <a:endParaRPr/>
          </a:p>
        </p:txBody>
      </p:sp>
      <p:sp>
        <p:nvSpPr>
          <p:cNvPr id="203" name="Google Shape;203;p30"/>
          <p:cNvSpPr txBox="1"/>
          <p:nvPr>
            <p:ph idx="1" type="body"/>
          </p:nvPr>
        </p:nvSpPr>
        <p:spPr>
          <a:xfrm>
            <a:off x="311700" y="979125"/>
            <a:ext cx="8240100" cy="358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>
                <a:solidFill>
                  <a:srgbClr val="202122"/>
                </a:solidFill>
              </a:rPr>
              <a:t>«Наследование признаков»</a:t>
            </a:r>
            <a:endParaRPr b="1"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ru" sz="2670">
                <a:solidFill>
                  <a:srgbClr val="202122"/>
                </a:solidFill>
              </a:rPr>
              <a:t>Группа крови — врожденное свойство человека и неизменна в течение всей его жизни (онтогенеза). В системе АВ0 наследование определяется аллелями гена: 0, А, В. Наследование резус-фактора определяется аллелями Rh+ и rh-</a:t>
            </a:r>
            <a:endParaRPr sz="267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i="1" lang="ru" sz="2670">
                <a:solidFill>
                  <a:srgbClr val="202122"/>
                </a:solidFill>
              </a:rPr>
              <a:t>Какое взаимодействие генов проявляется при наследовании каждой группы крови и резус-фактора? </a:t>
            </a:r>
            <a:endParaRPr b="1" i="1" sz="2200">
              <a:solidFill>
                <a:srgbClr val="202122"/>
              </a:solidFill>
            </a:endParaRPr>
          </a:p>
        </p:txBody>
      </p:sp>
      <p:sp>
        <p:nvSpPr>
          <p:cNvPr id="204" name="Google Shape;204;p30"/>
          <p:cNvSpPr txBox="1"/>
          <p:nvPr/>
        </p:nvSpPr>
        <p:spPr>
          <a:xfrm>
            <a:off x="358050" y="1786800"/>
            <a:ext cx="84279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>
                <a:solidFill>
                  <a:srgbClr val="4C113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Для IV группы характерно кодоминирование. Для I, II, III группы и резус-фактора характерно полное доминирование</a:t>
            </a:r>
            <a:endParaRPr sz="3800">
              <a:solidFill>
                <a:srgbClr val="4C1130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0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0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0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1"/>
          <p:cNvSpPr txBox="1"/>
          <p:nvPr>
            <p:ph type="title"/>
          </p:nvPr>
        </p:nvSpPr>
        <p:spPr>
          <a:xfrm>
            <a:off x="311700" y="246725"/>
            <a:ext cx="8520600" cy="5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3 РАУНД.  Наследственность и изменчивость</a:t>
            </a:r>
            <a:endParaRPr/>
          </a:p>
        </p:txBody>
      </p:sp>
      <p:sp>
        <p:nvSpPr>
          <p:cNvPr id="210" name="Google Shape;210;p31"/>
          <p:cNvSpPr txBox="1"/>
          <p:nvPr>
            <p:ph idx="1" type="body"/>
          </p:nvPr>
        </p:nvSpPr>
        <p:spPr>
          <a:xfrm>
            <a:off x="311700" y="966725"/>
            <a:ext cx="8520600" cy="358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>
                <a:solidFill>
                  <a:srgbClr val="202122"/>
                </a:solidFill>
              </a:rPr>
              <a:t>«Наследование признаков»</a:t>
            </a:r>
            <a:endParaRPr b="1" sz="2200">
              <a:solidFill>
                <a:srgbClr val="202122"/>
              </a:solidFill>
            </a:endParaRPr>
          </a:p>
          <a:p>
            <a:pPr indent="36000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3104">
                <a:solidFill>
                  <a:srgbClr val="202122"/>
                </a:solidFill>
              </a:rPr>
              <a:t>В родильном доме в новогоднюю ночь одновременно родились два мальчика, имевших II и IV группы крови. У родильницы Анны Р. III группа крови, а у Кристины А. – I группа крови. </a:t>
            </a:r>
            <a:endParaRPr sz="3104">
              <a:solidFill>
                <a:srgbClr val="202122"/>
              </a:solidFill>
            </a:endParaRPr>
          </a:p>
          <a:p>
            <a:pPr indent="36000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3104">
                <a:solidFill>
                  <a:srgbClr val="202122"/>
                </a:solidFill>
              </a:rPr>
              <a:t>Ваша задача, как медицинского работника определить, кто и чей ребенок. Ответ обоснуйте.</a:t>
            </a:r>
            <a:endParaRPr b="1" i="1" sz="2633">
              <a:solidFill>
                <a:srgbClr val="202122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4"/>
          <p:cNvSpPr txBox="1"/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1 раунд. «Цитохимические основы наследственности»</a:t>
            </a:r>
            <a:endParaRPr/>
          </a:p>
        </p:txBody>
      </p:sp>
      <p:sp>
        <p:nvSpPr>
          <p:cNvPr id="77" name="Google Shape;77;p14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78" name="Google Shape;78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76500" y="1272688"/>
            <a:ext cx="2598125" cy="259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4"/>
          <p:cNvPicPr preferRelativeResize="0"/>
          <p:nvPr/>
        </p:nvPicPr>
        <p:blipFill rotWithShape="1">
          <a:blip r:embed="rId4">
            <a:alphaModFix/>
          </a:blip>
          <a:srcRect b="0" l="3694" r="3704" t="0"/>
          <a:stretch/>
        </p:blipFill>
        <p:spPr>
          <a:xfrm>
            <a:off x="6041075" y="1185326"/>
            <a:ext cx="2886600" cy="2909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4"/>
          <p:cNvPicPr preferRelativeResize="0"/>
          <p:nvPr/>
        </p:nvPicPr>
        <p:blipFill rotWithShape="1">
          <a:blip r:embed="rId5">
            <a:alphaModFix/>
          </a:blip>
          <a:srcRect b="28735" l="31427" r="27203" t="38196"/>
          <a:stretch/>
        </p:blipFill>
        <p:spPr>
          <a:xfrm>
            <a:off x="428000" y="1389175"/>
            <a:ext cx="5441900" cy="2450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2"/>
          <p:cNvSpPr txBox="1"/>
          <p:nvPr>
            <p:ph type="title"/>
          </p:nvPr>
        </p:nvSpPr>
        <p:spPr>
          <a:xfrm>
            <a:off x="311700" y="246725"/>
            <a:ext cx="8520600" cy="5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3 РАУНД.  Наследственность и изменчивость</a:t>
            </a:r>
            <a:endParaRPr/>
          </a:p>
        </p:txBody>
      </p:sp>
      <p:sp>
        <p:nvSpPr>
          <p:cNvPr id="216" name="Google Shape;216;p32"/>
          <p:cNvSpPr txBox="1"/>
          <p:nvPr>
            <p:ph idx="1" type="body"/>
          </p:nvPr>
        </p:nvSpPr>
        <p:spPr>
          <a:xfrm>
            <a:off x="311700" y="941950"/>
            <a:ext cx="8240100" cy="358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>
                <a:solidFill>
                  <a:srgbClr val="202122"/>
                </a:solidFill>
              </a:rPr>
              <a:t>«Наследование признаков»</a:t>
            </a:r>
            <a:endParaRPr b="1"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670">
                <a:solidFill>
                  <a:srgbClr val="202122"/>
                </a:solidFill>
              </a:rPr>
              <a:t>Отец страдает одновременно гемофилией и дальтонизмом. </a:t>
            </a:r>
            <a:endParaRPr sz="267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solidFill>
                  <a:srgbClr val="202122"/>
                </a:solidFill>
              </a:rPr>
              <a:t> </a:t>
            </a:r>
            <a:endParaRPr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i="1" lang="ru" sz="2200">
                <a:solidFill>
                  <a:srgbClr val="202122"/>
                </a:solidFill>
              </a:rPr>
              <a:t>Какова вероятность, что его сын получит только один из этих патологических генов? Ответ обоснуйте.</a:t>
            </a:r>
            <a:endParaRPr b="1" i="1" sz="2200">
              <a:solidFill>
                <a:srgbClr val="202122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6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6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6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9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16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3"/>
          <p:cNvSpPr txBox="1"/>
          <p:nvPr>
            <p:ph type="title"/>
          </p:nvPr>
        </p:nvSpPr>
        <p:spPr>
          <a:xfrm>
            <a:off x="311700" y="246725"/>
            <a:ext cx="8520600" cy="5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3 РАУНД.  Наследственность и изменчивость</a:t>
            </a:r>
            <a:endParaRPr/>
          </a:p>
        </p:txBody>
      </p:sp>
      <p:sp>
        <p:nvSpPr>
          <p:cNvPr id="222" name="Google Shape;222;p33"/>
          <p:cNvSpPr txBox="1"/>
          <p:nvPr>
            <p:ph idx="1" type="body"/>
          </p:nvPr>
        </p:nvSpPr>
        <p:spPr>
          <a:xfrm>
            <a:off x="311700" y="805625"/>
            <a:ext cx="5823300" cy="39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>
                <a:solidFill>
                  <a:srgbClr val="202122"/>
                </a:solidFill>
              </a:rPr>
              <a:t>«Изменчивость»</a:t>
            </a:r>
            <a:endParaRPr b="1"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541">
                <a:solidFill>
                  <a:srgbClr val="202122"/>
                </a:solidFill>
              </a:rPr>
              <a:t>На Земле проживает один вид рода Люди, Человек Разумный (Homo sapiens). Различные проявления фенотипа организма, которые происходят в пределах данного генотипа, называются </a:t>
            </a:r>
            <a:r>
              <a:rPr lang="ru" sz="2541" u="sng">
                <a:solidFill>
                  <a:srgbClr val="202122"/>
                </a:solidFill>
              </a:rPr>
              <a:t>нормой реакции. </a:t>
            </a:r>
            <a:endParaRPr sz="2541" u="sng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b="1" i="1" lang="ru" sz="2670">
                <a:solidFill>
                  <a:srgbClr val="202122"/>
                </a:solidFill>
              </a:rPr>
              <a:t>Как отразилась на росте и форме тела адаптация к геоклиматическим условиям у северных и южных народов?</a:t>
            </a:r>
            <a:endParaRPr b="1" i="1" sz="2200">
              <a:solidFill>
                <a:srgbClr val="202122"/>
              </a:solidFill>
            </a:endParaRPr>
          </a:p>
        </p:txBody>
      </p:sp>
      <p:pic>
        <p:nvPicPr>
          <p:cNvPr id="223" name="Google Shape;22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87400" y="958025"/>
            <a:ext cx="2704200" cy="180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287400" y="2913225"/>
            <a:ext cx="2704200" cy="1801673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33"/>
          <p:cNvSpPr txBox="1"/>
          <p:nvPr/>
        </p:nvSpPr>
        <p:spPr>
          <a:xfrm>
            <a:off x="619700" y="1425300"/>
            <a:ext cx="5212500" cy="31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4800">
                <a:latin typeface="Times New Roman"/>
                <a:ea typeface="Times New Roman"/>
                <a:cs typeface="Times New Roman"/>
                <a:sym typeface="Times New Roman"/>
              </a:rPr>
              <a:t>Южане – худые и высокие, Северяне – приземистые и широкие</a:t>
            </a:r>
            <a:endParaRPr sz="4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2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2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2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4"/>
          <p:cNvSpPr txBox="1"/>
          <p:nvPr>
            <p:ph type="title"/>
          </p:nvPr>
        </p:nvSpPr>
        <p:spPr>
          <a:xfrm>
            <a:off x="311700" y="246725"/>
            <a:ext cx="8520600" cy="5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3 РАУНД.  Наследственность и изменчивость</a:t>
            </a:r>
            <a:endParaRPr/>
          </a:p>
        </p:txBody>
      </p:sp>
      <p:sp>
        <p:nvSpPr>
          <p:cNvPr id="231" name="Google Shape;231;p34"/>
          <p:cNvSpPr txBox="1"/>
          <p:nvPr>
            <p:ph idx="1" type="body"/>
          </p:nvPr>
        </p:nvSpPr>
        <p:spPr>
          <a:xfrm>
            <a:off x="311700" y="805625"/>
            <a:ext cx="84384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400">
                <a:solidFill>
                  <a:srgbClr val="202122"/>
                </a:solidFill>
              </a:rPr>
              <a:t>«Изменчивость»</a:t>
            </a:r>
            <a:endParaRPr b="1" sz="24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3600">
                <a:solidFill>
                  <a:srgbClr val="202122"/>
                </a:solidFill>
              </a:rPr>
              <a:t>И</a:t>
            </a:r>
            <a:r>
              <a:rPr lang="ru" sz="3600">
                <a:solidFill>
                  <a:srgbClr val="202122"/>
                </a:solidFill>
              </a:rPr>
              <a:t>зменчивость, вызванная действием на организм мутагенов, вследствие чего возникают мутации.  </a:t>
            </a:r>
            <a:endParaRPr sz="36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3600">
                <a:solidFill>
                  <a:srgbClr val="202122"/>
                </a:solidFill>
              </a:rPr>
              <a:t>Называется …  </a:t>
            </a:r>
            <a:endParaRPr b="1" i="1" sz="3600">
              <a:solidFill>
                <a:srgbClr val="202122"/>
              </a:solidFill>
            </a:endParaRPr>
          </a:p>
        </p:txBody>
      </p:sp>
      <p:sp>
        <p:nvSpPr>
          <p:cNvPr id="232" name="Google Shape;232;p34"/>
          <p:cNvSpPr txBox="1"/>
          <p:nvPr/>
        </p:nvSpPr>
        <p:spPr>
          <a:xfrm>
            <a:off x="311700" y="3891725"/>
            <a:ext cx="84384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4C113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Мутационная изменчивость</a:t>
            </a:r>
            <a:endParaRPr b="1" sz="3600">
              <a:solidFill>
                <a:srgbClr val="4C113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3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3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3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35"/>
          <p:cNvSpPr txBox="1"/>
          <p:nvPr>
            <p:ph type="title"/>
          </p:nvPr>
        </p:nvSpPr>
        <p:spPr>
          <a:xfrm>
            <a:off x="311700" y="246725"/>
            <a:ext cx="8520600" cy="5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3 РАУНД.  Наследственность и изменчивость</a:t>
            </a:r>
            <a:endParaRPr/>
          </a:p>
        </p:txBody>
      </p:sp>
      <p:sp>
        <p:nvSpPr>
          <p:cNvPr id="238" name="Google Shape;238;p35"/>
          <p:cNvSpPr txBox="1"/>
          <p:nvPr>
            <p:ph idx="1" type="body"/>
          </p:nvPr>
        </p:nvSpPr>
        <p:spPr>
          <a:xfrm>
            <a:off x="311700" y="979125"/>
            <a:ext cx="4844100" cy="358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>
                <a:solidFill>
                  <a:srgbClr val="202122"/>
                </a:solidFill>
              </a:rPr>
              <a:t>«Изменчивость»</a:t>
            </a:r>
            <a:endParaRPr b="1"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ru" sz="2670">
                <a:solidFill>
                  <a:srgbClr val="202122"/>
                </a:solidFill>
              </a:rPr>
              <a:t>Кроссинго́вер</a:t>
            </a:r>
            <a:r>
              <a:rPr lang="ru" sz="2670">
                <a:solidFill>
                  <a:srgbClr val="202122"/>
                </a:solidFill>
              </a:rPr>
              <a:t> (от англ. crossing over — пересечение или перекрёст) — процесс обмена участками гомологичных хромосом во время конъюгации в профазе I мейоза. </a:t>
            </a:r>
            <a:endParaRPr sz="267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670">
                <a:solidFill>
                  <a:srgbClr val="202122"/>
                </a:solidFill>
              </a:rPr>
              <a:t>      </a:t>
            </a:r>
            <a:r>
              <a:rPr b="1" i="1" lang="ru" sz="2670">
                <a:solidFill>
                  <a:srgbClr val="202122"/>
                </a:solidFill>
              </a:rPr>
              <a:t>Какой вид изменчивости основан на кроссинговере? </a:t>
            </a:r>
            <a:endParaRPr b="1" i="1" sz="2200">
              <a:solidFill>
                <a:srgbClr val="202122"/>
              </a:solidFill>
            </a:endParaRPr>
          </a:p>
        </p:txBody>
      </p:sp>
      <p:pic>
        <p:nvPicPr>
          <p:cNvPr id="239" name="Google Shape;239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55800" y="880650"/>
            <a:ext cx="3594350" cy="2317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5"/>
          <p:cNvSpPr/>
          <p:nvPr/>
        </p:nvSpPr>
        <p:spPr>
          <a:xfrm>
            <a:off x="545350" y="2739075"/>
            <a:ext cx="5664300" cy="19581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5000">
                <a:solidFill>
                  <a:srgbClr val="4C113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Комбинативная изменчивость</a:t>
            </a:r>
            <a:endParaRPr b="1" sz="5000">
              <a:solidFill>
                <a:srgbClr val="4C1130"/>
              </a:solidFill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3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3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3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36"/>
          <p:cNvSpPr txBox="1"/>
          <p:nvPr>
            <p:ph type="title"/>
          </p:nvPr>
        </p:nvSpPr>
        <p:spPr>
          <a:xfrm>
            <a:off x="311700" y="445025"/>
            <a:ext cx="4656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36"/>
          <p:cNvSpPr txBox="1"/>
          <p:nvPr>
            <p:ph idx="1" type="body"/>
          </p:nvPr>
        </p:nvSpPr>
        <p:spPr>
          <a:xfrm>
            <a:off x="311700" y="1266325"/>
            <a:ext cx="85206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247" name="Google Shape;247;p36"/>
          <p:cNvPicPr preferRelativeResize="0"/>
          <p:nvPr/>
        </p:nvPicPr>
        <p:blipFill rotWithShape="1">
          <a:blip r:embed="rId3">
            <a:alphaModFix/>
          </a:blip>
          <a:srcRect b="37284" l="31108" r="21592" t="33068"/>
          <a:stretch/>
        </p:blipFill>
        <p:spPr>
          <a:xfrm>
            <a:off x="457325" y="842800"/>
            <a:ext cx="8374975" cy="2952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75400" y="545300"/>
            <a:ext cx="4090025" cy="4090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37"/>
          <p:cNvSpPr txBox="1"/>
          <p:nvPr>
            <p:ph type="title"/>
          </p:nvPr>
        </p:nvSpPr>
        <p:spPr>
          <a:xfrm>
            <a:off x="311700" y="246725"/>
            <a:ext cx="8520600" cy="5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4</a:t>
            </a:r>
            <a:r>
              <a:rPr lang="ru"/>
              <a:t> РАУНД.  Мутация</a:t>
            </a:r>
            <a:endParaRPr/>
          </a:p>
        </p:txBody>
      </p:sp>
      <p:sp>
        <p:nvSpPr>
          <p:cNvPr id="254" name="Google Shape;254;p37"/>
          <p:cNvSpPr txBox="1"/>
          <p:nvPr>
            <p:ph idx="1" type="body"/>
          </p:nvPr>
        </p:nvSpPr>
        <p:spPr>
          <a:xfrm>
            <a:off x="223100" y="776850"/>
            <a:ext cx="8609100" cy="3389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2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1600">
                <a:solidFill>
                  <a:srgbClr val="202122"/>
                </a:solidFill>
              </a:rPr>
              <a:t>«Мутагены»</a:t>
            </a:r>
            <a:endParaRPr i="1" sz="116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i="1" lang="ru" sz="14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Мутагены </a:t>
            </a:r>
            <a:r>
              <a:rPr lang="ru" sz="14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химические и физические факторы, вызывающие мутации</a:t>
            </a:r>
            <a:br>
              <a:rPr lang="ru" sz="14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i="1" lang="ru" sz="14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</a:t>
            </a:r>
            <a:r>
              <a:rPr b="1" i="1" lang="ru" sz="14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К чему приводит мутация в соматических клетках у взрослого человека?</a:t>
            </a:r>
            <a:endParaRPr b="1" i="1" sz="14400">
              <a:solidFill>
                <a:srgbClr val="202122"/>
              </a:solidFill>
            </a:endParaRPr>
          </a:p>
        </p:txBody>
      </p:sp>
      <p:sp>
        <p:nvSpPr>
          <p:cNvPr id="255" name="Google Shape;255;p37"/>
          <p:cNvSpPr txBox="1"/>
          <p:nvPr/>
        </p:nvSpPr>
        <p:spPr>
          <a:xfrm>
            <a:off x="749400" y="4166025"/>
            <a:ext cx="68109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rgbClr val="4C113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 </a:t>
            </a:r>
            <a:r>
              <a:rPr b="1" lang="ru" sz="3600">
                <a:solidFill>
                  <a:srgbClr val="4C113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злокачественным</a:t>
            </a:r>
            <a:r>
              <a:rPr b="1" lang="ru" sz="3600">
                <a:solidFill>
                  <a:srgbClr val="4C113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опухолям</a:t>
            </a:r>
            <a:endParaRPr b="1" sz="3600">
              <a:solidFill>
                <a:srgbClr val="4C113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5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5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8"/>
          <p:cNvSpPr txBox="1"/>
          <p:nvPr>
            <p:ph type="title"/>
          </p:nvPr>
        </p:nvSpPr>
        <p:spPr>
          <a:xfrm>
            <a:off x="311700" y="246725"/>
            <a:ext cx="8520600" cy="558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4</a:t>
            </a:r>
            <a:r>
              <a:rPr lang="ru"/>
              <a:t> РАУНД.  Мутация</a:t>
            </a:r>
            <a:endParaRPr/>
          </a:p>
        </p:txBody>
      </p:sp>
      <p:sp>
        <p:nvSpPr>
          <p:cNvPr id="261" name="Google Shape;261;p38"/>
          <p:cNvSpPr txBox="1"/>
          <p:nvPr>
            <p:ph idx="1" type="body"/>
          </p:nvPr>
        </p:nvSpPr>
        <p:spPr>
          <a:xfrm>
            <a:off x="311700" y="805625"/>
            <a:ext cx="8438400" cy="376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>
                <a:solidFill>
                  <a:srgbClr val="202122"/>
                </a:solidFill>
              </a:rPr>
              <a:t>«Мутагены»</a:t>
            </a:r>
            <a:endParaRPr b="1" sz="22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ru" sz="2670">
                <a:solidFill>
                  <a:srgbClr val="202122"/>
                </a:solidFill>
              </a:rPr>
              <a:t>Мутационная изменчивость</a:t>
            </a:r>
            <a:r>
              <a:rPr lang="ru" sz="2670">
                <a:solidFill>
                  <a:srgbClr val="202122"/>
                </a:solidFill>
              </a:rPr>
              <a:t> — изменчивость, вызванная действием на организм мутагенов, вследствие чего возникают мутации.  </a:t>
            </a:r>
            <a:endParaRPr sz="267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2670">
                <a:solidFill>
                  <a:srgbClr val="202122"/>
                </a:solidFill>
              </a:rPr>
              <a:t>Возбудители каких четырех заболеваний, потенциально опасны для нормального развития плода во время беременности?</a:t>
            </a:r>
            <a:endParaRPr b="1" i="1" sz="2200">
              <a:solidFill>
                <a:srgbClr val="202122"/>
              </a:solidFill>
            </a:endParaRPr>
          </a:p>
        </p:txBody>
      </p:sp>
      <p:sp>
        <p:nvSpPr>
          <p:cNvPr id="262" name="Google Shape;262;p38"/>
          <p:cNvSpPr txBox="1"/>
          <p:nvPr/>
        </p:nvSpPr>
        <p:spPr>
          <a:xfrm>
            <a:off x="352800" y="1170950"/>
            <a:ext cx="84384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3600">
                <a:latin typeface="Times New Roman"/>
                <a:ea typeface="Times New Roman"/>
                <a:cs typeface="Times New Roman"/>
                <a:sym typeface="Times New Roman"/>
              </a:rPr>
              <a:t>Опасные мутагены для плода</a:t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latin typeface="Times New Roman"/>
                <a:ea typeface="Times New Roman"/>
                <a:cs typeface="Times New Roman"/>
                <a:sym typeface="Times New Roman"/>
              </a:rPr>
              <a:t>TORCH-инфекции</a:t>
            </a:r>
            <a:endParaRPr b="1"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7200" lvl="0" marL="997585" rtl="0" algn="l">
              <a:spcBef>
                <a:spcPts val="0"/>
              </a:spcBef>
              <a:spcAft>
                <a:spcPts val="0"/>
              </a:spcAft>
              <a:buSzPts val="3600"/>
              <a:buFont typeface="Noto Sans Symbols"/>
              <a:buChar char="⮚"/>
            </a:pPr>
            <a:r>
              <a:rPr lang="ru" sz="3600">
                <a:latin typeface="Times New Roman"/>
                <a:ea typeface="Times New Roman"/>
                <a:cs typeface="Times New Roman"/>
                <a:sym typeface="Times New Roman"/>
              </a:rPr>
              <a:t>Toxoplasmosis (</a:t>
            </a:r>
            <a:r>
              <a:rPr b="1" lang="ru" sz="3600">
                <a:latin typeface="Times New Roman"/>
                <a:ea typeface="Times New Roman"/>
                <a:cs typeface="Times New Roman"/>
                <a:sym typeface="Times New Roman"/>
              </a:rPr>
              <a:t>токсоплазмоз</a:t>
            </a:r>
            <a:r>
              <a:rPr lang="ru" sz="3600">
                <a:latin typeface="Times New Roman"/>
                <a:ea typeface="Times New Roman"/>
                <a:cs typeface="Times New Roman"/>
                <a:sym typeface="Times New Roman"/>
              </a:rPr>
              <a:t>)   </a:t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7200" lvl="0" marL="997585" rtl="0" algn="l">
              <a:spcBef>
                <a:spcPts val="0"/>
              </a:spcBef>
              <a:spcAft>
                <a:spcPts val="0"/>
              </a:spcAft>
              <a:buSzPts val="3600"/>
              <a:buFont typeface="Noto Sans Symbols"/>
              <a:buChar char="⮚"/>
            </a:pPr>
            <a:r>
              <a:rPr lang="ru" sz="3600">
                <a:latin typeface="Times New Roman"/>
                <a:ea typeface="Times New Roman"/>
                <a:cs typeface="Times New Roman"/>
                <a:sym typeface="Times New Roman"/>
              </a:rPr>
              <a:t>Rubella (</a:t>
            </a:r>
            <a:r>
              <a:rPr b="1" lang="ru" sz="3600">
                <a:latin typeface="Times New Roman"/>
                <a:ea typeface="Times New Roman"/>
                <a:cs typeface="Times New Roman"/>
                <a:sym typeface="Times New Roman"/>
              </a:rPr>
              <a:t>краснуха</a:t>
            </a:r>
            <a:r>
              <a:rPr lang="ru" sz="3600"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7200" lvl="0" marL="997585" rtl="0" algn="l">
              <a:spcBef>
                <a:spcPts val="0"/>
              </a:spcBef>
              <a:spcAft>
                <a:spcPts val="0"/>
              </a:spcAft>
              <a:buSzPts val="3600"/>
              <a:buFont typeface="Noto Sans Symbols"/>
              <a:buChar char="⮚"/>
            </a:pPr>
            <a:r>
              <a:rPr lang="ru" sz="3600">
                <a:latin typeface="Times New Roman"/>
                <a:ea typeface="Times New Roman"/>
                <a:cs typeface="Times New Roman"/>
                <a:sym typeface="Times New Roman"/>
              </a:rPr>
              <a:t>Cytomegalovirus (</a:t>
            </a:r>
            <a:r>
              <a:rPr b="1" lang="ru" sz="3600">
                <a:latin typeface="Times New Roman"/>
                <a:ea typeface="Times New Roman"/>
                <a:cs typeface="Times New Roman"/>
                <a:sym typeface="Times New Roman"/>
              </a:rPr>
              <a:t>цитомегаловирус</a:t>
            </a:r>
            <a:r>
              <a:rPr lang="ru" sz="3600"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457200" lvl="0" marL="997585" rtl="0" algn="l">
              <a:spcBef>
                <a:spcPts val="0"/>
              </a:spcBef>
              <a:spcAft>
                <a:spcPts val="0"/>
              </a:spcAft>
              <a:buSzPts val="3600"/>
              <a:buFont typeface="Noto Sans Symbols"/>
              <a:buChar char="⮚"/>
            </a:pPr>
            <a:r>
              <a:rPr lang="ru" sz="3600">
                <a:latin typeface="Times New Roman"/>
                <a:ea typeface="Times New Roman"/>
                <a:cs typeface="Times New Roman"/>
                <a:sym typeface="Times New Roman"/>
              </a:rPr>
              <a:t>Herpes (</a:t>
            </a:r>
            <a:r>
              <a:rPr b="1" lang="ru" sz="3600">
                <a:latin typeface="Times New Roman"/>
                <a:ea typeface="Times New Roman"/>
                <a:cs typeface="Times New Roman"/>
                <a:sym typeface="Times New Roman"/>
              </a:rPr>
              <a:t>герпес</a:t>
            </a:r>
            <a:r>
              <a:rPr lang="ru" sz="3600">
                <a:latin typeface="Times New Roman"/>
                <a:ea typeface="Times New Roman"/>
                <a:cs typeface="Times New Roman"/>
                <a:sym typeface="Times New Roman"/>
              </a:rPr>
              <a:t>)</a:t>
            </a:r>
            <a:endParaRPr sz="36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500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5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3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1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800"/>
                                        <p:tgtEl>
                                          <p:spTgt spid="2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9"/>
          <p:cNvSpPr txBox="1"/>
          <p:nvPr>
            <p:ph type="title"/>
          </p:nvPr>
        </p:nvSpPr>
        <p:spPr>
          <a:xfrm>
            <a:off x="415500" y="172350"/>
            <a:ext cx="8520600" cy="39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ru" sz="2840"/>
              <a:t>4 раунд. Мутации</a:t>
            </a:r>
            <a:endParaRPr sz="2840"/>
          </a:p>
        </p:txBody>
      </p:sp>
      <p:sp>
        <p:nvSpPr>
          <p:cNvPr id="268" name="Google Shape;268;p39"/>
          <p:cNvSpPr txBox="1"/>
          <p:nvPr>
            <p:ph idx="1" type="body"/>
          </p:nvPr>
        </p:nvSpPr>
        <p:spPr>
          <a:xfrm>
            <a:off x="311700" y="656875"/>
            <a:ext cx="8624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3600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2100">
                <a:solidFill>
                  <a:srgbClr val="202122"/>
                </a:solidFill>
              </a:rPr>
              <a:t>Геномные мутации – это изменение числа хромосом в клетках организма. </a:t>
            </a:r>
            <a:endParaRPr i="1" sz="2100">
              <a:solidFill>
                <a:srgbClr val="202122"/>
              </a:solidFill>
            </a:endParaRPr>
          </a:p>
          <a:p>
            <a:pPr indent="3600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8">
                <a:solidFill>
                  <a:srgbClr val="202122"/>
                </a:solidFill>
              </a:rPr>
              <a:t>В подавляющем большинстве (до 94 %) случаев у больных синдромом Дауна обнаруживается этот тип геномной мутации:</a:t>
            </a:r>
            <a:endParaRPr b="1" sz="2208">
              <a:solidFill>
                <a:srgbClr val="202122"/>
              </a:solidFill>
            </a:endParaRPr>
          </a:p>
          <a:p>
            <a:pPr indent="3600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208">
                <a:solidFill>
                  <a:srgbClr val="000000"/>
                </a:solidFill>
              </a:rPr>
              <a:t>н</a:t>
            </a:r>
            <a:r>
              <a:rPr lang="ru" sz="2208">
                <a:solidFill>
                  <a:srgbClr val="000000"/>
                </a:solidFill>
              </a:rPr>
              <a:t>екратное геному увеличение числа хромосом на одну , вследствие нерасхождения 21 пары гомологичных хромосом в мейозе. </a:t>
            </a:r>
            <a:endParaRPr sz="2208">
              <a:solidFill>
                <a:srgbClr val="000000"/>
              </a:solidFill>
            </a:endParaRPr>
          </a:p>
          <a:p>
            <a:pPr indent="3600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2208">
                <a:solidFill>
                  <a:srgbClr val="202122"/>
                </a:solidFill>
              </a:rPr>
              <a:t> Какой тип геномной мутации?</a:t>
            </a:r>
            <a:endParaRPr b="1" i="1" sz="2208">
              <a:solidFill>
                <a:srgbClr val="000000"/>
              </a:solidFill>
            </a:endParaRPr>
          </a:p>
          <a:p>
            <a:pPr indent="-363696" lvl="0" marL="1076325" rtl="0" algn="l"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ct val="100000"/>
              <a:buAutoNum type="arabicPeriod"/>
            </a:pPr>
            <a:r>
              <a:rPr lang="ru" sz="2300">
                <a:solidFill>
                  <a:srgbClr val="202122"/>
                </a:solidFill>
              </a:rPr>
              <a:t>ГАПЛОИДИЯ</a:t>
            </a:r>
            <a:endParaRPr sz="2300">
              <a:solidFill>
                <a:srgbClr val="202122"/>
              </a:solidFill>
            </a:endParaRPr>
          </a:p>
          <a:p>
            <a:pPr indent="-363696" lvl="0" marL="1076325" rtl="0" algn="l">
              <a:spcBef>
                <a:spcPts val="1000"/>
              </a:spcBef>
              <a:spcAft>
                <a:spcPts val="0"/>
              </a:spcAft>
              <a:buClr>
                <a:srgbClr val="202122"/>
              </a:buClr>
              <a:buSzPct val="100000"/>
              <a:buAutoNum type="arabicPeriod"/>
            </a:pPr>
            <a:r>
              <a:rPr lang="ru" sz="2300">
                <a:solidFill>
                  <a:srgbClr val="202122"/>
                </a:solidFill>
              </a:rPr>
              <a:t>ГЕТЕРОПЛОИДИЯ (АНЕУПЛОИДИЯ)</a:t>
            </a:r>
            <a:endParaRPr sz="2300">
              <a:solidFill>
                <a:srgbClr val="202122"/>
              </a:solidFill>
            </a:endParaRPr>
          </a:p>
          <a:p>
            <a:pPr indent="-363696" lvl="0" marL="1076325" rtl="0" algn="l">
              <a:spcBef>
                <a:spcPts val="1000"/>
              </a:spcBef>
              <a:spcAft>
                <a:spcPts val="1000"/>
              </a:spcAft>
              <a:buClr>
                <a:srgbClr val="202122"/>
              </a:buClr>
              <a:buSzPct val="100000"/>
              <a:buAutoNum type="arabicPeriod"/>
            </a:pPr>
            <a:r>
              <a:rPr lang="ru" sz="2300">
                <a:solidFill>
                  <a:srgbClr val="202122"/>
                </a:solidFill>
              </a:rPr>
              <a:t>ПОЛИПЛОИДИЯ</a:t>
            </a:r>
            <a:endParaRPr sz="2300">
              <a:solidFill>
                <a:srgbClr val="202122"/>
              </a:solidFill>
            </a:endParaRPr>
          </a:p>
        </p:txBody>
      </p:sp>
      <p:pic>
        <p:nvPicPr>
          <p:cNvPr id="269" name="Google Shape;26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09450" y="2979250"/>
            <a:ext cx="1331125" cy="2001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8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8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8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8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8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8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8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0"/>
          <p:cNvSpPr txBox="1"/>
          <p:nvPr>
            <p:ph type="title"/>
          </p:nvPr>
        </p:nvSpPr>
        <p:spPr>
          <a:xfrm>
            <a:off x="311700" y="246925"/>
            <a:ext cx="29976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4 раунд. Мутации</a:t>
            </a:r>
            <a:endParaRPr/>
          </a:p>
        </p:txBody>
      </p:sp>
      <p:sp>
        <p:nvSpPr>
          <p:cNvPr id="275" name="Google Shape;275;p40"/>
          <p:cNvSpPr txBox="1"/>
          <p:nvPr>
            <p:ph idx="1" type="body"/>
          </p:nvPr>
        </p:nvSpPr>
        <p:spPr>
          <a:xfrm>
            <a:off x="3532275" y="123950"/>
            <a:ext cx="5453400" cy="4845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550">
                <a:solidFill>
                  <a:srgbClr val="000000"/>
                </a:solidFill>
              </a:rPr>
              <a:t>Около 4 % случаев у больных </a:t>
            </a:r>
            <a:r>
              <a:rPr lang="ru" sz="2550" u="sng">
                <a:solidFill>
                  <a:srgbClr val="000000"/>
                </a:solidFill>
              </a:rPr>
              <a:t>синдромом Дауна</a:t>
            </a:r>
            <a:r>
              <a:rPr lang="ru" sz="2550">
                <a:solidFill>
                  <a:srgbClr val="000000"/>
                </a:solidFill>
              </a:rPr>
              <a:t> обусловлено этим т</a:t>
            </a:r>
            <a:r>
              <a:rPr lang="ru" sz="2550">
                <a:solidFill>
                  <a:srgbClr val="000000"/>
                </a:solidFill>
              </a:rPr>
              <a:t>ипом хромосомной мутации, при которой происходит перенос участка хромосомы на негомологичную хромосому</a:t>
            </a:r>
            <a:endParaRPr sz="25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ru" sz="2550">
                <a:solidFill>
                  <a:srgbClr val="000000"/>
                </a:solidFill>
              </a:rPr>
              <a:t>Какой тип хромосомной мутации проявляется?</a:t>
            </a:r>
            <a:endParaRPr sz="2550">
              <a:solidFill>
                <a:srgbClr val="000000"/>
              </a:solidFill>
            </a:endParaRPr>
          </a:p>
          <a:p>
            <a:pPr indent="-382746" lvl="0" marL="1349999" rtl="0" algn="l">
              <a:spcBef>
                <a:spcPts val="1200"/>
              </a:spcBef>
              <a:spcAft>
                <a:spcPts val="0"/>
              </a:spcAft>
              <a:buClr>
                <a:srgbClr val="202122"/>
              </a:buClr>
              <a:buSzPct val="100000"/>
              <a:buAutoNum type="arabicPeriod"/>
            </a:pPr>
            <a:r>
              <a:rPr lang="ru" sz="2624">
                <a:solidFill>
                  <a:srgbClr val="202122"/>
                </a:solidFill>
              </a:rPr>
              <a:t>ДУПЛИКАЦИЯ </a:t>
            </a:r>
            <a:endParaRPr sz="2624">
              <a:solidFill>
                <a:srgbClr val="202122"/>
              </a:solidFill>
            </a:endParaRPr>
          </a:p>
          <a:p>
            <a:pPr indent="-382746" lvl="0" marL="1349999" rtl="0" algn="l"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ct val="100000"/>
              <a:buAutoNum type="arabicPeriod"/>
            </a:pPr>
            <a:r>
              <a:rPr lang="ru" sz="2624">
                <a:solidFill>
                  <a:srgbClr val="202122"/>
                </a:solidFill>
              </a:rPr>
              <a:t>ДЕЛЕЦИЯ </a:t>
            </a:r>
            <a:endParaRPr sz="2624">
              <a:solidFill>
                <a:srgbClr val="202122"/>
              </a:solidFill>
            </a:endParaRPr>
          </a:p>
          <a:p>
            <a:pPr indent="-382746" lvl="0" marL="1349999" rtl="0" algn="l"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ct val="100000"/>
              <a:buAutoNum type="arabicPeriod"/>
            </a:pPr>
            <a:r>
              <a:rPr lang="ru" sz="2624">
                <a:solidFill>
                  <a:srgbClr val="202122"/>
                </a:solidFill>
              </a:rPr>
              <a:t>ИНВЕРСИЯ </a:t>
            </a:r>
            <a:endParaRPr sz="2624">
              <a:solidFill>
                <a:srgbClr val="202122"/>
              </a:solidFill>
            </a:endParaRPr>
          </a:p>
          <a:p>
            <a:pPr indent="-382746" lvl="0" marL="1349999" rtl="0" algn="l"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ct val="100000"/>
              <a:buAutoNum type="arabicPeriod"/>
            </a:pPr>
            <a:r>
              <a:rPr lang="ru" sz="2624">
                <a:solidFill>
                  <a:srgbClr val="202122"/>
                </a:solidFill>
              </a:rPr>
              <a:t>ТРАНСЛОКАЦИЯ</a:t>
            </a:r>
            <a:endParaRPr sz="2624">
              <a:solidFill>
                <a:srgbClr val="202122"/>
              </a:solidFill>
            </a:endParaRPr>
          </a:p>
        </p:txBody>
      </p:sp>
      <p:pic>
        <p:nvPicPr>
          <p:cNvPr id="276" name="Google Shape;27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7625" y="1028700"/>
            <a:ext cx="3316525" cy="3341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1"/>
          <p:cNvSpPr txBox="1"/>
          <p:nvPr>
            <p:ph type="title"/>
          </p:nvPr>
        </p:nvSpPr>
        <p:spPr>
          <a:xfrm>
            <a:off x="161125" y="209725"/>
            <a:ext cx="29700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4 раунд. Мутации</a:t>
            </a:r>
            <a:endParaRPr/>
          </a:p>
        </p:txBody>
      </p:sp>
      <p:sp>
        <p:nvSpPr>
          <p:cNvPr id="282" name="Google Shape;282;p41"/>
          <p:cNvSpPr txBox="1"/>
          <p:nvPr>
            <p:ph idx="1" type="body"/>
          </p:nvPr>
        </p:nvSpPr>
        <p:spPr>
          <a:xfrm>
            <a:off x="3061300" y="272675"/>
            <a:ext cx="5863200" cy="4514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391">
                <a:solidFill>
                  <a:srgbClr val="000000"/>
                </a:solidFill>
              </a:rPr>
              <a:t>Синдром Лежёна (синдром "Кошачьего крика") -</a:t>
            </a:r>
            <a:r>
              <a:rPr lang="ru" sz="2391">
                <a:solidFill>
                  <a:srgbClr val="000000"/>
                </a:solidFill>
              </a:rPr>
              <a:t> это хромосомное заболевание, связанное с изменением строения короткого плеча пятой хромосомы (5р) (утрата от трети до половины, реже полная утрата).</a:t>
            </a:r>
            <a:endParaRPr sz="2391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i="1" lang="ru" sz="2600">
                <a:solidFill>
                  <a:srgbClr val="000000"/>
                </a:solidFill>
              </a:rPr>
              <a:t>Какой т</a:t>
            </a:r>
            <a:r>
              <a:rPr b="1" i="1" lang="ru" sz="2600">
                <a:solidFill>
                  <a:srgbClr val="000000"/>
                </a:solidFill>
              </a:rPr>
              <a:t>ип хромосомной мутации проявляется?</a:t>
            </a:r>
            <a:endParaRPr b="1" sz="2391">
              <a:solidFill>
                <a:srgbClr val="000000"/>
              </a:solidFill>
            </a:endParaRPr>
          </a:p>
          <a:p>
            <a:pPr indent="-363696" lvl="0" marL="1800000" rtl="0" algn="l">
              <a:spcBef>
                <a:spcPts val="1200"/>
              </a:spcBef>
              <a:spcAft>
                <a:spcPts val="0"/>
              </a:spcAft>
              <a:buClr>
                <a:srgbClr val="202122"/>
              </a:buClr>
              <a:buSzPct val="100000"/>
              <a:buAutoNum type="arabicPeriod"/>
            </a:pPr>
            <a:r>
              <a:rPr lang="ru" sz="2300">
                <a:solidFill>
                  <a:srgbClr val="202122"/>
                </a:solidFill>
              </a:rPr>
              <a:t>ДУПЛИКАЦИЯ </a:t>
            </a:r>
            <a:endParaRPr sz="2300">
              <a:solidFill>
                <a:srgbClr val="202122"/>
              </a:solidFill>
            </a:endParaRPr>
          </a:p>
          <a:p>
            <a:pPr indent="-363696" lvl="0" marL="1800000" rtl="0" algn="l"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ct val="100000"/>
              <a:buAutoNum type="arabicPeriod"/>
            </a:pPr>
            <a:r>
              <a:rPr lang="ru" sz="2300">
                <a:solidFill>
                  <a:srgbClr val="202122"/>
                </a:solidFill>
              </a:rPr>
              <a:t>ДЕЛЕЦИЯ </a:t>
            </a:r>
            <a:endParaRPr sz="2300">
              <a:solidFill>
                <a:srgbClr val="202122"/>
              </a:solidFill>
            </a:endParaRPr>
          </a:p>
          <a:p>
            <a:pPr indent="-363696" lvl="0" marL="1800000" rtl="0" algn="l"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ct val="100000"/>
              <a:buAutoNum type="arabicPeriod"/>
            </a:pPr>
            <a:r>
              <a:rPr lang="ru" sz="2300">
                <a:solidFill>
                  <a:srgbClr val="202122"/>
                </a:solidFill>
              </a:rPr>
              <a:t>ИНВЕРСИЯ </a:t>
            </a:r>
            <a:endParaRPr sz="2300">
              <a:solidFill>
                <a:srgbClr val="202122"/>
              </a:solidFill>
            </a:endParaRPr>
          </a:p>
          <a:p>
            <a:pPr indent="-363696" lvl="0" marL="1800000" rtl="0" algn="l"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ct val="100000"/>
              <a:buAutoNum type="arabicPeriod"/>
            </a:pPr>
            <a:r>
              <a:rPr lang="ru" sz="2300">
                <a:solidFill>
                  <a:srgbClr val="202122"/>
                </a:solidFill>
              </a:rPr>
              <a:t>ТРАНСЛОКАЦИЯ</a:t>
            </a:r>
            <a:endParaRPr sz="2300">
              <a:solidFill>
                <a:srgbClr val="202122"/>
              </a:solidFill>
            </a:endParaRPr>
          </a:p>
        </p:txBody>
      </p:sp>
      <p:pic>
        <p:nvPicPr>
          <p:cNvPr id="283" name="Google Shape;283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1125" y="1065875"/>
            <a:ext cx="2615800" cy="348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80225" y="1017725"/>
            <a:ext cx="3254750" cy="13713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5"/>
          <p:cNvSpPr txBox="1"/>
          <p:nvPr>
            <p:ph type="title"/>
          </p:nvPr>
        </p:nvSpPr>
        <p:spPr>
          <a:xfrm>
            <a:off x="361575" y="217075"/>
            <a:ext cx="8493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1 раунд. «Цитохимические основы наследственности» </a:t>
            </a:r>
            <a:endParaRPr/>
          </a:p>
        </p:txBody>
      </p:sp>
      <p:sp>
        <p:nvSpPr>
          <p:cNvPr id="87" name="Google Shape;87;p15"/>
          <p:cNvSpPr txBox="1"/>
          <p:nvPr>
            <p:ph idx="1" type="body"/>
          </p:nvPr>
        </p:nvSpPr>
        <p:spPr>
          <a:xfrm>
            <a:off x="311700" y="1017725"/>
            <a:ext cx="5687100" cy="385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ru" sz="2127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269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Материальным субстратом наследственности и изменчивости являются нуклеиновые кислоты - это полимеры, состоящие из мономеров</a:t>
            </a:r>
            <a:endParaRPr sz="269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t/>
            </a:r>
            <a:endParaRPr sz="2135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b="1" i="1" lang="ru" sz="2967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Что является структурно- функциональной  единицей (мономером) нуклеиновой кислоты и из чего он состоит? </a:t>
            </a:r>
            <a:endParaRPr b="1" sz="2967"/>
          </a:p>
        </p:txBody>
      </p:sp>
      <p:pic>
        <p:nvPicPr>
          <p:cNvPr id="88" name="Google Shape;88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80225" y="2755125"/>
            <a:ext cx="3254750" cy="13712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2"/>
          <p:cNvSpPr txBox="1"/>
          <p:nvPr>
            <p:ph type="title"/>
          </p:nvPr>
        </p:nvSpPr>
        <p:spPr>
          <a:xfrm>
            <a:off x="311700" y="147775"/>
            <a:ext cx="8520600" cy="52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ct val="37500"/>
              <a:buNone/>
            </a:pPr>
            <a:r>
              <a:rPr lang="ru" sz="2640"/>
              <a:t>5</a:t>
            </a:r>
            <a:r>
              <a:rPr lang="ru" sz="2640"/>
              <a:t> раунд. </a:t>
            </a:r>
            <a:r>
              <a:rPr lang="ru" sz="2640"/>
              <a:t>Хромосомные и генные заболевания</a:t>
            </a:r>
            <a:endParaRPr sz="2640"/>
          </a:p>
        </p:txBody>
      </p:sp>
      <p:sp>
        <p:nvSpPr>
          <p:cNvPr id="289" name="Google Shape;289;p42"/>
          <p:cNvSpPr txBox="1"/>
          <p:nvPr>
            <p:ph idx="1" type="body"/>
          </p:nvPr>
        </p:nvSpPr>
        <p:spPr>
          <a:xfrm>
            <a:off x="152400" y="632075"/>
            <a:ext cx="8991600" cy="142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b="1" lang="ru" sz="1627">
                <a:solidFill>
                  <a:srgbClr val="000000"/>
                </a:solidFill>
              </a:rPr>
              <a:t>Т</a:t>
            </a:r>
            <a:r>
              <a:rPr b="1" lang="ru" sz="1943">
                <a:solidFill>
                  <a:srgbClr val="000000"/>
                </a:solidFill>
              </a:rPr>
              <a:t>ельце Барра</a:t>
            </a:r>
            <a:r>
              <a:rPr lang="ru" sz="1943">
                <a:solidFill>
                  <a:srgbClr val="000000"/>
                </a:solidFill>
              </a:rPr>
              <a:t> (X-половой хроматин) — свёрнутая в плотную структуру неактивная X-хромосома, наблюдаемая в интерфазных ядрах соматических клеток. </a:t>
            </a:r>
            <a:endParaRPr sz="1943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i="1" lang="ru" sz="2326">
                <a:solidFill>
                  <a:srgbClr val="000000"/>
                </a:solidFill>
              </a:rPr>
              <a:t>    </a:t>
            </a:r>
            <a:r>
              <a:rPr b="1" i="1" lang="ru" sz="2326">
                <a:solidFill>
                  <a:srgbClr val="000000"/>
                </a:solidFill>
              </a:rPr>
              <a:t>Какой синдром будет диагностирован у юноши, если у него обнаружено тельце Барра?</a:t>
            </a:r>
            <a:endParaRPr b="1" sz="2071">
              <a:solidFill>
                <a:srgbClr val="202122"/>
              </a:solidFill>
            </a:endParaRPr>
          </a:p>
        </p:txBody>
      </p:sp>
      <p:sp>
        <p:nvSpPr>
          <p:cNvPr id="290" name="Google Shape;290;p42"/>
          <p:cNvSpPr/>
          <p:nvPr/>
        </p:nvSpPr>
        <p:spPr>
          <a:xfrm>
            <a:off x="3209550" y="4152000"/>
            <a:ext cx="2565600" cy="855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C1130"/>
                </a:solidFill>
              </a:rPr>
              <a:t>Синдром Клайнфельтера</a:t>
            </a:r>
            <a:endParaRPr sz="1800">
              <a:solidFill>
                <a:srgbClr val="4C1130"/>
              </a:solidFill>
            </a:endParaRPr>
          </a:p>
        </p:txBody>
      </p:sp>
      <p:pic>
        <p:nvPicPr>
          <p:cNvPr id="291" name="Google Shape;291;p42"/>
          <p:cNvPicPr preferRelativeResize="0"/>
          <p:nvPr/>
        </p:nvPicPr>
        <p:blipFill rotWithShape="1">
          <a:blip r:embed="rId3">
            <a:alphaModFix/>
          </a:blip>
          <a:srcRect b="16176" l="3434" r="60187" t="12087"/>
          <a:stretch/>
        </p:blipFill>
        <p:spPr>
          <a:xfrm>
            <a:off x="3472238" y="2050975"/>
            <a:ext cx="1995350" cy="2206125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42"/>
          <p:cNvSpPr txBox="1"/>
          <p:nvPr/>
        </p:nvSpPr>
        <p:spPr>
          <a:xfrm>
            <a:off x="152400" y="4210200"/>
            <a:ext cx="3000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85737" lvl="0" marL="185737" rtl="0"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C1130"/>
                </a:solidFill>
              </a:rPr>
              <a:t>Синдром </a:t>
            </a:r>
            <a:r>
              <a:rPr lang="ru" sz="1800">
                <a:solidFill>
                  <a:srgbClr val="4C1130"/>
                </a:solidFill>
              </a:rPr>
              <a:t>Шерешевского-Тернера</a:t>
            </a:r>
            <a:endParaRPr>
              <a:solidFill>
                <a:srgbClr val="4C1130"/>
              </a:solidFill>
            </a:endParaRPr>
          </a:p>
        </p:txBody>
      </p:sp>
      <p:sp>
        <p:nvSpPr>
          <p:cNvPr id="293" name="Google Shape;293;p42"/>
          <p:cNvSpPr txBox="1"/>
          <p:nvPr/>
        </p:nvSpPr>
        <p:spPr>
          <a:xfrm>
            <a:off x="5832300" y="4348800"/>
            <a:ext cx="3000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85737" lvl="0" marL="185737" rtl="0"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C1130"/>
                </a:solidFill>
              </a:rPr>
              <a:t>Адреногенитальный синдром</a:t>
            </a:r>
            <a:endParaRPr>
              <a:solidFill>
                <a:srgbClr val="4C1130"/>
              </a:solidFill>
            </a:endParaRPr>
          </a:p>
        </p:txBody>
      </p:sp>
      <p:pic>
        <p:nvPicPr>
          <p:cNvPr id="294" name="Google Shape;294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6575" y="1959275"/>
            <a:ext cx="1685050" cy="238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5" name="Google Shape;295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43075" y="1687363"/>
            <a:ext cx="1200150" cy="280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9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89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43"/>
          <p:cNvSpPr txBox="1"/>
          <p:nvPr>
            <p:ph type="title"/>
          </p:nvPr>
        </p:nvSpPr>
        <p:spPr>
          <a:xfrm>
            <a:off x="311700" y="147775"/>
            <a:ext cx="8520600" cy="52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ct val="37500"/>
              <a:buNone/>
            </a:pPr>
            <a:r>
              <a:rPr lang="ru" sz="2640"/>
              <a:t>5 раунд. Хромосомные и генные заболевания</a:t>
            </a:r>
            <a:endParaRPr sz="2640"/>
          </a:p>
        </p:txBody>
      </p:sp>
      <p:sp>
        <p:nvSpPr>
          <p:cNvPr id="301" name="Google Shape;301;p43"/>
          <p:cNvSpPr txBox="1"/>
          <p:nvPr>
            <p:ph idx="1" type="body"/>
          </p:nvPr>
        </p:nvSpPr>
        <p:spPr>
          <a:xfrm>
            <a:off x="76200" y="669175"/>
            <a:ext cx="8991600" cy="142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lang="ru" sz="2027">
                <a:solidFill>
                  <a:srgbClr val="000000"/>
                </a:solidFill>
              </a:rPr>
              <a:t>В результате нерасхождения половых хромосом при сперматогенезе образовались сперматозоиды с генотипом 22,0 и 22,XY. </a:t>
            </a:r>
            <a:endParaRPr sz="2027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935"/>
              <a:buNone/>
            </a:pPr>
            <a:r>
              <a:rPr b="1" lang="ru" sz="2027">
                <a:solidFill>
                  <a:srgbClr val="000000"/>
                </a:solidFill>
              </a:rPr>
              <a:t>Какой синдром может развиться у ребенка, если в яйцеклетку попадет сперматозоид с генотипом 22,0?</a:t>
            </a:r>
            <a:endParaRPr b="1" sz="2027">
              <a:solidFill>
                <a:srgbClr val="000000"/>
              </a:solidFill>
            </a:endParaRPr>
          </a:p>
        </p:txBody>
      </p:sp>
      <p:sp>
        <p:nvSpPr>
          <p:cNvPr id="302" name="Google Shape;302;p43"/>
          <p:cNvSpPr/>
          <p:nvPr/>
        </p:nvSpPr>
        <p:spPr>
          <a:xfrm>
            <a:off x="3209550" y="4348800"/>
            <a:ext cx="2565600" cy="5952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C1130"/>
                </a:solidFill>
              </a:rPr>
              <a:t>Синдром Патау</a:t>
            </a:r>
            <a:endParaRPr sz="1800">
              <a:solidFill>
                <a:srgbClr val="4C1130"/>
              </a:solidFill>
            </a:endParaRPr>
          </a:p>
        </p:txBody>
      </p:sp>
      <p:sp>
        <p:nvSpPr>
          <p:cNvPr id="303" name="Google Shape;303;p43"/>
          <p:cNvSpPr txBox="1"/>
          <p:nvPr/>
        </p:nvSpPr>
        <p:spPr>
          <a:xfrm>
            <a:off x="152400" y="4210200"/>
            <a:ext cx="3000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85737" lvl="0" marL="185737" rtl="0"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C1130"/>
                </a:solidFill>
              </a:rPr>
              <a:t>Синдром Шерешевского-Тернера</a:t>
            </a:r>
            <a:endParaRPr>
              <a:solidFill>
                <a:srgbClr val="4C1130"/>
              </a:solidFill>
            </a:endParaRPr>
          </a:p>
        </p:txBody>
      </p:sp>
      <p:sp>
        <p:nvSpPr>
          <p:cNvPr id="304" name="Google Shape;304;p43"/>
          <p:cNvSpPr txBox="1"/>
          <p:nvPr/>
        </p:nvSpPr>
        <p:spPr>
          <a:xfrm>
            <a:off x="5832300" y="434880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85737" lvl="0" marL="185737" rtl="0"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C1130"/>
                </a:solidFill>
              </a:rPr>
              <a:t>Синдром Эдвардса</a:t>
            </a:r>
            <a:endParaRPr>
              <a:solidFill>
                <a:srgbClr val="4C1130"/>
              </a:solidFill>
            </a:endParaRPr>
          </a:p>
        </p:txBody>
      </p:sp>
      <p:pic>
        <p:nvPicPr>
          <p:cNvPr id="305" name="Google Shape;305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6575" y="1959275"/>
            <a:ext cx="1685050" cy="238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98200" y="2011475"/>
            <a:ext cx="1868111" cy="2184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06575" y="2011475"/>
            <a:ext cx="2126682" cy="2389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44"/>
          <p:cNvSpPr txBox="1"/>
          <p:nvPr>
            <p:ph type="title"/>
          </p:nvPr>
        </p:nvSpPr>
        <p:spPr>
          <a:xfrm>
            <a:off x="311700" y="147775"/>
            <a:ext cx="8520600" cy="52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ct val="37500"/>
              <a:buNone/>
            </a:pPr>
            <a:r>
              <a:rPr lang="ru" sz="2640"/>
              <a:t>5 раунд. Хромосомные и генные заболевания</a:t>
            </a:r>
            <a:endParaRPr sz="2640"/>
          </a:p>
        </p:txBody>
      </p:sp>
      <p:sp>
        <p:nvSpPr>
          <p:cNvPr id="313" name="Google Shape;313;p44"/>
          <p:cNvSpPr txBox="1"/>
          <p:nvPr>
            <p:ph idx="1" type="body"/>
          </p:nvPr>
        </p:nvSpPr>
        <p:spPr>
          <a:xfrm>
            <a:off x="152400" y="632075"/>
            <a:ext cx="8991600" cy="142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10000"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ct val="46115"/>
              <a:buNone/>
            </a:pPr>
            <a:r>
              <a:rPr lang="ru" sz="2027">
                <a:solidFill>
                  <a:srgbClr val="000000"/>
                </a:solidFill>
              </a:rPr>
              <a:t>Наследственное заболевание соединительной ткани, проявляющееся изменениями скелета: высоким ростом с относительно коротким туловищем, длинными паукообразными пальцами (арахнодактилия), разболтанностью суставов, часто сколиозом, кифозом, деформациями грудной клетки, аркообразным небом.</a:t>
            </a:r>
            <a:endParaRPr sz="2027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ct val="46115"/>
              <a:buNone/>
            </a:pPr>
            <a:r>
              <a:rPr lang="ru" sz="2027">
                <a:solidFill>
                  <a:srgbClr val="000000"/>
                </a:solidFill>
              </a:rPr>
              <a:t>В 95% случаев заболевание вызывают мутации в гене белка фибриллина (FBN1), который локализован на 15q21.1</a:t>
            </a:r>
            <a:endParaRPr sz="2027">
              <a:solidFill>
                <a:srgbClr val="000000"/>
              </a:solidFill>
            </a:endParaRPr>
          </a:p>
        </p:txBody>
      </p:sp>
      <p:sp>
        <p:nvSpPr>
          <p:cNvPr id="314" name="Google Shape;314;p44"/>
          <p:cNvSpPr/>
          <p:nvPr/>
        </p:nvSpPr>
        <p:spPr>
          <a:xfrm>
            <a:off x="3209550" y="4348800"/>
            <a:ext cx="2565600" cy="5952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C1130"/>
                </a:solidFill>
              </a:rPr>
              <a:t>Синдром Холт-Орама</a:t>
            </a:r>
            <a:endParaRPr sz="1800">
              <a:solidFill>
                <a:srgbClr val="4C1130"/>
              </a:solidFill>
            </a:endParaRPr>
          </a:p>
        </p:txBody>
      </p:sp>
      <p:sp>
        <p:nvSpPr>
          <p:cNvPr id="315" name="Google Shape;315;p44"/>
          <p:cNvSpPr txBox="1"/>
          <p:nvPr/>
        </p:nvSpPr>
        <p:spPr>
          <a:xfrm>
            <a:off x="152400" y="450205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85737" lvl="0" marL="185737" rtl="0"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C1130"/>
                </a:solidFill>
              </a:rPr>
              <a:t>Болезнь Реклингхаузена</a:t>
            </a:r>
            <a:endParaRPr>
              <a:solidFill>
                <a:srgbClr val="4C1130"/>
              </a:solidFill>
            </a:endParaRPr>
          </a:p>
        </p:txBody>
      </p:sp>
      <p:sp>
        <p:nvSpPr>
          <p:cNvPr id="316" name="Google Shape;316;p44"/>
          <p:cNvSpPr txBox="1"/>
          <p:nvPr/>
        </p:nvSpPr>
        <p:spPr>
          <a:xfrm>
            <a:off x="5832300" y="448740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85737" lvl="0" marL="185737" rtl="0"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C1130"/>
                </a:solidFill>
              </a:rPr>
              <a:t>Синдром Марфана</a:t>
            </a:r>
            <a:endParaRPr>
              <a:solidFill>
                <a:srgbClr val="4C1130"/>
              </a:solidFill>
            </a:endParaRPr>
          </a:p>
        </p:txBody>
      </p:sp>
      <p:pic>
        <p:nvPicPr>
          <p:cNvPr id="317" name="Google Shape;317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29500" y="1778175"/>
            <a:ext cx="1062925" cy="2819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8" name="Google Shape;318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40475" y="2057375"/>
            <a:ext cx="1423850" cy="2560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9" name="Google Shape;319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35875" y="1970650"/>
            <a:ext cx="3103000" cy="243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1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45"/>
          <p:cNvSpPr txBox="1"/>
          <p:nvPr>
            <p:ph type="title"/>
          </p:nvPr>
        </p:nvSpPr>
        <p:spPr>
          <a:xfrm>
            <a:off x="311700" y="147775"/>
            <a:ext cx="8520600" cy="52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ct val="37500"/>
              <a:buNone/>
            </a:pPr>
            <a:r>
              <a:rPr lang="ru" sz="2640"/>
              <a:t>5 раунд. Хромосомные и генные заболевания</a:t>
            </a:r>
            <a:endParaRPr sz="2640"/>
          </a:p>
        </p:txBody>
      </p:sp>
      <p:sp>
        <p:nvSpPr>
          <p:cNvPr id="325" name="Google Shape;325;p45"/>
          <p:cNvSpPr txBox="1"/>
          <p:nvPr>
            <p:ph idx="1" type="body"/>
          </p:nvPr>
        </p:nvSpPr>
        <p:spPr>
          <a:xfrm>
            <a:off x="152400" y="632075"/>
            <a:ext cx="8991600" cy="142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10000"/>
          </a:bodyPr>
          <a:lstStyle/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027">
                <a:solidFill>
                  <a:srgbClr val="000000"/>
                </a:solidFill>
              </a:rPr>
              <a:t>Наследственное заболевание, обусловленное наличие </a:t>
            </a:r>
            <a:r>
              <a:rPr lang="ru" sz="2027">
                <a:solidFill>
                  <a:srgbClr val="000000"/>
                </a:solidFill>
              </a:rPr>
              <a:t>патологического гена локализованного в середине длинного плеча 7-й хромосомы </a:t>
            </a:r>
            <a:r>
              <a:rPr lang="ru" sz="2027">
                <a:solidFill>
                  <a:srgbClr val="000000"/>
                </a:solidFill>
              </a:rPr>
              <a:t>и характеризующееся поражением желез внешней секреции, тяжёлыми нарушениями функций органов дыхания и желудочно-кишечного тракта. При этом заболевании слизь в организме слишком густая.</a:t>
            </a:r>
            <a:endParaRPr sz="2027">
              <a:solidFill>
                <a:srgbClr val="000000"/>
              </a:solidFill>
            </a:endParaRPr>
          </a:p>
        </p:txBody>
      </p:sp>
      <p:sp>
        <p:nvSpPr>
          <p:cNvPr id="326" name="Google Shape;326;p45"/>
          <p:cNvSpPr/>
          <p:nvPr/>
        </p:nvSpPr>
        <p:spPr>
          <a:xfrm>
            <a:off x="3146400" y="4557000"/>
            <a:ext cx="2851200" cy="4617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C1130"/>
                </a:solidFill>
              </a:rPr>
              <a:t>Синдром Холт-Орама</a:t>
            </a:r>
            <a:endParaRPr sz="1800">
              <a:solidFill>
                <a:srgbClr val="4C1130"/>
              </a:solidFill>
            </a:endParaRPr>
          </a:p>
        </p:txBody>
      </p:sp>
      <p:sp>
        <p:nvSpPr>
          <p:cNvPr id="327" name="Google Shape;327;p45"/>
          <p:cNvSpPr txBox="1"/>
          <p:nvPr/>
        </p:nvSpPr>
        <p:spPr>
          <a:xfrm>
            <a:off x="311700" y="4482300"/>
            <a:ext cx="2314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85737" lvl="0" marL="185737" rtl="0"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C1130"/>
                </a:solidFill>
              </a:rPr>
              <a:t>Муковисцидоз</a:t>
            </a:r>
            <a:endParaRPr>
              <a:solidFill>
                <a:srgbClr val="4C1130"/>
              </a:solidFill>
            </a:endParaRPr>
          </a:p>
        </p:txBody>
      </p:sp>
      <p:sp>
        <p:nvSpPr>
          <p:cNvPr id="328" name="Google Shape;328;p45"/>
          <p:cNvSpPr txBox="1"/>
          <p:nvPr/>
        </p:nvSpPr>
        <p:spPr>
          <a:xfrm>
            <a:off x="5953850" y="450205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185737" lvl="0" marL="185737" rtl="0" algn="ctr">
              <a:spcBef>
                <a:spcPts val="360"/>
              </a:spcBef>
              <a:spcAft>
                <a:spcPts val="0"/>
              </a:spcAft>
              <a:buNone/>
            </a:pPr>
            <a:r>
              <a:rPr lang="ru" sz="1800">
                <a:solidFill>
                  <a:srgbClr val="4C1130"/>
                </a:solidFill>
              </a:rPr>
              <a:t>Врожденный гипотиреоз</a:t>
            </a:r>
            <a:endParaRPr>
              <a:solidFill>
                <a:srgbClr val="4C1130"/>
              </a:solidFill>
            </a:endParaRPr>
          </a:p>
        </p:txBody>
      </p:sp>
      <p:pic>
        <p:nvPicPr>
          <p:cNvPr id="329" name="Google Shape;329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96700" y="2090150"/>
            <a:ext cx="3103000" cy="243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0" name="Google Shape;330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209775"/>
            <a:ext cx="2783475" cy="188923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1" name="Google Shape;331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046475" y="1970649"/>
            <a:ext cx="1484012" cy="2553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2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46"/>
          <p:cNvSpPr txBox="1"/>
          <p:nvPr>
            <p:ph type="title"/>
          </p:nvPr>
        </p:nvSpPr>
        <p:spPr>
          <a:xfrm>
            <a:off x="311700" y="209525"/>
            <a:ext cx="8520600" cy="472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6 раунд. "Звездный час"</a:t>
            </a:r>
            <a:endParaRPr/>
          </a:p>
        </p:txBody>
      </p:sp>
      <p:sp>
        <p:nvSpPr>
          <p:cNvPr id="337" name="Google Shape;337;p46"/>
          <p:cNvSpPr txBox="1"/>
          <p:nvPr>
            <p:ph idx="1" type="body"/>
          </p:nvPr>
        </p:nvSpPr>
        <p:spPr>
          <a:xfrm>
            <a:off x="311700" y="855175"/>
            <a:ext cx="8520600" cy="371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100">
                <a:solidFill>
                  <a:srgbClr val="202122"/>
                </a:solidFill>
              </a:rPr>
              <a:t>«Орфанные болезни»</a:t>
            </a:r>
            <a:endParaRPr b="1" sz="21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 sz="2500">
                <a:solidFill>
                  <a:srgbClr val="202122"/>
                </a:solidFill>
              </a:rPr>
              <a:t>Орфанные, или редкие болезни - это заболевания, которые затрагивают незначительную часть человеческой популяции.</a:t>
            </a:r>
            <a:endParaRPr sz="2500">
              <a:solidFill>
                <a:srgbClr val="20212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ru" sz="3200">
                <a:solidFill>
                  <a:srgbClr val="202122"/>
                </a:solidFill>
              </a:rPr>
              <a:t>Редкое генетическое заболевание, проявляющееся преждевременным и ускоренным старением организма</a:t>
            </a:r>
            <a:endParaRPr/>
          </a:p>
        </p:txBody>
      </p:sp>
      <p:graphicFrame>
        <p:nvGraphicFramePr>
          <p:cNvPr id="338" name="Google Shape;338;p46"/>
          <p:cNvGraphicFramePr/>
          <p:nvPr/>
        </p:nvGraphicFramePr>
        <p:xfrm>
          <a:off x="952500" y="26486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{08434583-EC49-41D0-9193-3BB80626B092}</a:tableStyleId>
              </a:tblPr>
              <a:tblGrid>
                <a:gridCol w="904875"/>
                <a:gridCol w="904875"/>
                <a:gridCol w="904875"/>
                <a:gridCol w="904875"/>
                <a:gridCol w="904875"/>
                <a:gridCol w="904875"/>
                <a:gridCol w="904875"/>
                <a:gridCol w="904875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400">
                          <a:solidFill>
                            <a:schemeClr val="lt1"/>
                          </a:solidFill>
                        </a:rPr>
                        <a:t>п</a:t>
                      </a:r>
                      <a:endParaRPr sz="114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400">
                          <a:solidFill>
                            <a:schemeClr val="lt1"/>
                          </a:solidFill>
                        </a:rPr>
                        <a:t>р</a:t>
                      </a:r>
                      <a:endParaRPr sz="114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400">
                          <a:solidFill>
                            <a:schemeClr val="lt1"/>
                          </a:solidFill>
                        </a:rPr>
                        <a:t>о</a:t>
                      </a:r>
                      <a:endParaRPr sz="114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400">
                          <a:solidFill>
                            <a:schemeClr val="lt1"/>
                          </a:solidFill>
                        </a:rPr>
                        <a:t>г</a:t>
                      </a:r>
                      <a:endParaRPr sz="114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400">
                          <a:solidFill>
                            <a:schemeClr val="lt1"/>
                          </a:solidFill>
                        </a:rPr>
                        <a:t>е</a:t>
                      </a:r>
                      <a:endParaRPr sz="114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400">
                          <a:solidFill>
                            <a:schemeClr val="lt1"/>
                          </a:solidFill>
                        </a:rPr>
                        <a:t>р</a:t>
                      </a:r>
                      <a:endParaRPr sz="114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400">
                          <a:solidFill>
                            <a:schemeClr val="lt1"/>
                          </a:solidFill>
                        </a:rPr>
                        <a:t>и</a:t>
                      </a:r>
                      <a:endParaRPr sz="114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" sz="11400">
                          <a:solidFill>
                            <a:schemeClr val="lt1"/>
                          </a:solidFill>
                        </a:rPr>
                        <a:t>я</a:t>
                      </a:r>
                      <a:endParaRPr sz="11400">
                        <a:solidFill>
                          <a:schemeClr val="lt1"/>
                        </a:solidFill>
                      </a:endParaRPr>
                    </a:p>
                  </a:txBody>
                  <a:tcPr marT="91425" marB="91425" marR="91425" marL="91425" anchor="ctr"/>
                </a:tc>
              </a:tr>
            </a:tbl>
          </a:graphicData>
        </a:graphic>
      </p:graphicFrame>
      <p:pic>
        <p:nvPicPr>
          <p:cNvPr id="339" name="Google Shape;339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09700" y="159900"/>
            <a:ext cx="2850624" cy="2298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37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4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CFE2F3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47"/>
          <p:cNvSpPr/>
          <p:nvPr/>
        </p:nvSpPr>
        <p:spPr>
          <a:xfrm>
            <a:off x="476275" y="916806"/>
            <a:ext cx="8191448" cy="607892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351C75"/>
                </a:solidFill>
                <a:latin typeface="Arial"/>
              </a:rPr>
              <a:t>Спасибо за внимание</a:t>
            </a:r>
          </a:p>
        </p:txBody>
      </p:sp>
      <p:sp>
        <p:nvSpPr>
          <p:cNvPr id="345" name="Google Shape;345;p47"/>
          <p:cNvSpPr/>
          <p:nvPr/>
        </p:nvSpPr>
        <p:spPr>
          <a:xfrm>
            <a:off x="476250" y="2083410"/>
            <a:ext cx="8191061" cy="977161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A64D79"/>
                </a:solidFill>
                <a:latin typeface="Arial"/>
              </a:rPr>
              <a:t>До новых встреч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6"/>
          <p:cNvSpPr txBox="1"/>
          <p:nvPr>
            <p:ph type="title"/>
          </p:nvPr>
        </p:nvSpPr>
        <p:spPr>
          <a:xfrm>
            <a:off x="354450" y="224200"/>
            <a:ext cx="865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1 раунд. «Цитохимические основы наследственности» </a:t>
            </a:r>
            <a:endParaRPr/>
          </a:p>
        </p:txBody>
      </p:sp>
      <p:sp>
        <p:nvSpPr>
          <p:cNvPr id="94" name="Google Shape;94;p16"/>
          <p:cNvSpPr txBox="1"/>
          <p:nvPr>
            <p:ph idx="1" type="body"/>
          </p:nvPr>
        </p:nvSpPr>
        <p:spPr>
          <a:xfrm>
            <a:off x="491550" y="905150"/>
            <a:ext cx="5988000" cy="3232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Хромосомы– нуклеопротеидные структуры в ядрах эукариот, которые являются единицами морфологической организации генетического материала и обеспечивают его точное распределение при делении клетки.</a:t>
            </a:r>
            <a:endParaRPr i="1"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29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Нуклеопротеидная нить, половинка двойной хромосомы – это...</a:t>
            </a:r>
            <a:endParaRPr i="1" sz="29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95" name="Google Shape;95;p16"/>
          <p:cNvPicPr preferRelativeResize="0"/>
          <p:nvPr/>
        </p:nvPicPr>
        <p:blipFill rotWithShape="1">
          <a:blip r:embed="rId3">
            <a:alphaModFix/>
          </a:blip>
          <a:srcRect b="0" l="33293" r="31508" t="0"/>
          <a:stretch/>
        </p:blipFill>
        <p:spPr>
          <a:xfrm>
            <a:off x="6350350" y="949300"/>
            <a:ext cx="2140725" cy="40548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16"/>
          <p:cNvSpPr/>
          <p:nvPr/>
        </p:nvSpPr>
        <p:spPr>
          <a:xfrm>
            <a:off x="2300325" y="4037200"/>
            <a:ext cx="2715300" cy="861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200">
                <a:solidFill>
                  <a:srgbClr val="4C1130"/>
                </a:solidFill>
                <a:latin typeface="Lobster"/>
                <a:ea typeface="Lobster"/>
                <a:cs typeface="Lobster"/>
                <a:sym typeface="Lobster"/>
              </a:rPr>
              <a:t>Хроматида</a:t>
            </a:r>
            <a:endParaRPr b="1" sz="3200">
              <a:solidFill>
                <a:srgbClr val="4C1130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9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 txBox="1"/>
          <p:nvPr>
            <p:ph type="title"/>
          </p:nvPr>
        </p:nvSpPr>
        <p:spPr>
          <a:xfrm>
            <a:off x="354450" y="224200"/>
            <a:ext cx="865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1 раунд. «Цитохимические основы наследственности» </a:t>
            </a:r>
            <a:endParaRPr/>
          </a:p>
        </p:txBody>
      </p:sp>
      <p:sp>
        <p:nvSpPr>
          <p:cNvPr id="102" name="Google Shape;102;p17"/>
          <p:cNvSpPr txBox="1"/>
          <p:nvPr>
            <p:ph idx="1" type="body"/>
          </p:nvPr>
        </p:nvSpPr>
        <p:spPr>
          <a:xfrm>
            <a:off x="491550" y="1266325"/>
            <a:ext cx="43881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1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 зависимости от места расположения центромеры хромосомы делят на</a:t>
            </a:r>
            <a:endParaRPr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Char char="➢"/>
            </a:pPr>
            <a:r>
              <a:rPr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метацентрические</a:t>
            </a:r>
            <a:endParaRPr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Char char="➢"/>
            </a:pPr>
            <a:r>
              <a:rPr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субметацентрические</a:t>
            </a:r>
            <a:endParaRPr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Times New Roman"/>
              <a:buChar char="➢"/>
            </a:pPr>
            <a:r>
              <a:rPr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акроцентрические</a:t>
            </a:r>
            <a:endParaRPr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29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К какому виду хромосом относится Х-хромосома и Y-хромосома?</a:t>
            </a:r>
            <a:endParaRPr b="1" sz="3500"/>
          </a:p>
        </p:txBody>
      </p:sp>
      <p:pic>
        <p:nvPicPr>
          <p:cNvPr id="103" name="Google Shape;103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43775" y="1154100"/>
            <a:ext cx="3803074" cy="317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8"/>
          <p:cNvPicPr preferRelativeResize="0"/>
          <p:nvPr/>
        </p:nvPicPr>
        <p:blipFill rotWithShape="1">
          <a:blip r:embed="rId3">
            <a:alphaModFix/>
          </a:blip>
          <a:srcRect b="14753" l="6117" r="4699" t="21405"/>
          <a:stretch/>
        </p:blipFill>
        <p:spPr>
          <a:xfrm>
            <a:off x="5210100" y="2054500"/>
            <a:ext cx="3799949" cy="204015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8"/>
          <p:cNvSpPr txBox="1"/>
          <p:nvPr>
            <p:ph type="title"/>
          </p:nvPr>
        </p:nvSpPr>
        <p:spPr>
          <a:xfrm>
            <a:off x="354450" y="224200"/>
            <a:ext cx="865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1 раунд. «Цитохимические основы наследственности» </a:t>
            </a:r>
            <a:endParaRPr/>
          </a:p>
        </p:txBody>
      </p:sp>
      <p:sp>
        <p:nvSpPr>
          <p:cNvPr id="110" name="Google Shape;110;p18"/>
          <p:cNvSpPr txBox="1"/>
          <p:nvPr>
            <p:ph idx="1" type="body"/>
          </p:nvPr>
        </p:nvSpPr>
        <p:spPr>
          <a:xfrm>
            <a:off x="520275" y="920400"/>
            <a:ext cx="6749700" cy="33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Способность ДНК к самокопированию, основное свойство материала наследственности</a:t>
            </a:r>
            <a:endParaRPr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Любая дочерняя молекула ДНК состоит из одной</a:t>
            </a:r>
            <a:endParaRPr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старой и одной новой полинуклеотидной цепи</a:t>
            </a:r>
            <a:endParaRPr sz="24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3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 sz="3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Назовите этот процесс</a:t>
            </a:r>
            <a:endParaRPr b="1" sz="3800"/>
          </a:p>
        </p:txBody>
      </p:sp>
      <p:sp>
        <p:nvSpPr>
          <p:cNvPr id="111" name="Google Shape;111;p18"/>
          <p:cNvSpPr/>
          <p:nvPr/>
        </p:nvSpPr>
        <p:spPr>
          <a:xfrm>
            <a:off x="718375" y="3907875"/>
            <a:ext cx="7815900" cy="8619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200">
                <a:solidFill>
                  <a:srgbClr val="4C1130"/>
                </a:solidFill>
                <a:latin typeface="Lobster"/>
                <a:ea typeface="Lobster"/>
                <a:cs typeface="Lobster"/>
                <a:sym typeface="Lobster"/>
              </a:rPr>
              <a:t>Репликация (редупликация, удвоение) ДНК</a:t>
            </a:r>
            <a:endParaRPr b="1" sz="3200">
              <a:solidFill>
                <a:srgbClr val="4C1130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100"/>
                                        <p:tgtEl>
                                          <p:spTgt spid="11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1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100"/>
                                        <p:tgtEl>
                                          <p:spTgt spid="110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2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100"/>
                                        <p:tgtEl>
                                          <p:spTgt spid="110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3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100"/>
                                        <p:tgtEl>
                                          <p:spTgt spid="110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4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100"/>
                                        <p:tgtEl>
                                          <p:spTgt spid="110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5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4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5850" y="1499750"/>
            <a:ext cx="3611775" cy="251025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19"/>
          <p:cNvSpPr txBox="1"/>
          <p:nvPr>
            <p:ph type="title"/>
          </p:nvPr>
        </p:nvSpPr>
        <p:spPr>
          <a:xfrm>
            <a:off x="354450" y="224200"/>
            <a:ext cx="8655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1 раунд. «Цитохимические основы наследственности» </a:t>
            </a:r>
            <a:endParaRPr/>
          </a:p>
        </p:txBody>
      </p:sp>
      <p:sp>
        <p:nvSpPr>
          <p:cNvPr id="118" name="Google Shape;118;p19"/>
          <p:cNvSpPr txBox="1"/>
          <p:nvPr>
            <p:ph idx="1" type="body"/>
          </p:nvPr>
        </p:nvSpPr>
        <p:spPr>
          <a:xfrm>
            <a:off x="2766750" y="940900"/>
            <a:ext cx="6094200" cy="1994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3008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Гены, расположенные в одинаковых участках (локусах) гомологичных хромосом и определяющие альтернативные варианты развития одного и того же признака</a:t>
            </a:r>
            <a:endParaRPr sz="3500"/>
          </a:p>
        </p:txBody>
      </p:sp>
      <p:sp>
        <p:nvSpPr>
          <p:cNvPr id="119" name="Google Shape;119;p19"/>
          <p:cNvSpPr txBox="1"/>
          <p:nvPr/>
        </p:nvSpPr>
        <p:spPr>
          <a:xfrm>
            <a:off x="4749625" y="3010550"/>
            <a:ext cx="30000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ru" sz="3800">
                <a:latin typeface="Times New Roman"/>
                <a:ea typeface="Times New Roman"/>
                <a:cs typeface="Times New Roman"/>
                <a:sym typeface="Times New Roman"/>
              </a:rPr>
              <a:t>н</a:t>
            </a:r>
            <a:r>
              <a:rPr i="1" lang="ru" sz="3800">
                <a:latin typeface="Times New Roman"/>
                <a:ea typeface="Times New Roman"/>
                <a:cs typeface="Times New Roman"/>
                <a:sym typeface="Times New Roman"/>
              </a:rPr>
              <a:t>азывают … </a:t>
            </a:r>
            <a:endParaRPr sz="2300"/>
          </a:p>
        </p:txBody>
      </p:sp>
      <p:sp>
        <p:nvSpPr>
          <p:cNvPr id="120" name="Google Shape;120;p19"/>
          <p:cNvSpPr/>
          <p:nvPr/>
        </p:nvSpPr>
        <p:spPr>
          <a:xfrm>
            <a:off x="1059438" y="4010000"/>
            <a:ext cx="7801500" cy="948300"/>
          </a:xfrm>
          <a:prstGeom prst="rect">
            <a:avLst/>
          </a:prstGeom>
          <a:solidFill>
            <a:schemeClr val="lt1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8900">
                <a:solidFill>
                  <a:srgbClr val="4C1130"/>
                </a:solidFill>
                <a:latin typeface="Lobster"/>
                <a:ea typeface="Lobster"/>
                <a:cs typeface="Lobster"/>
                <a:sym typeface="Lobster"/>
              </a:rPr>
              <a:t>аллельные гены</a:t>
            </a:r>
            <a:endParaRPr sz="8900">
              <a:solidFill>
                <a:srgbClr val="4C1130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oogle Shape;12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08675" y="1849675"/>
            <a:ext cx="1192725" cy="119272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0"/>
          <p:cNvSpPr txBox="1"/>
          <p:nvPr/>
        </p:nvSpPr>
        <p:spPr>
          <a:xfrm>
            <a:off x="876125" y="2076575"/>
            <a:ext cx="5514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3600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rPr>
              <a:t>2 раунд. История генетики</a:t>
            </a:r>
            <a:endParaRPr/>
          </a:p>
        </p:txBody>
      </p:sp>
      <p:pic>
        <p:nvPicPr>
          <p:cNvPr id="127" name="Google Shape;127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52400" y="152400"/>
            <a:ext cx="8839201" cy="18902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3044365"/>
            <a:ext cx="9143999" cy="19554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xit" presetID="2" presetSubtype="2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46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460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1"/>
          <p:cNvSpPr txBox="1"/>
          <p:nvPr>
            <p:ph type="title"/>
          </p:nvPr>
        </p:nvSpPr>
        <p:spPr>
          <a:xfrm>
            <a:off x="448025" y="172350"/>
            <a:ext cx="4410300" cy="70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2 раунд. История генетики</a:t>
            </a:r>
            <a:endParaRPr/>
          </a:p>
        </p:txBody>
      </p:sp>
      <p:sp>
        <p:nvSpPr>
          <p:cNvPr id="134" name="Google Shape;134;p21"/>
          <p:cNvSpPr txBox="1"/>
          <p:nvPr>
            <p:ph idx="1" type="body"/>
          </p:nvPr>
        </p:nvSpPr>
        <p:spPr>
          <a:xfrm>
            <a:off x="448025" y="1078275"/>
            <a:ext cx="4497300" cy="375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200">
                <a:solidFill>
                  <a:srgbClr val="000000"/>
                </a:solidFill>
              </a:rPr>
              <a:t>Основоположник учения о наследственности. Открытие им закономерностей наследования моногенных признаков стало первым шагом на пути к современной генетике.</a:t>
            </a:r>
            <a:endParaRPr sz="22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i="1" lang="ru" sz="2100"/>
              <a:t>Кто это и  как называются эти закономерности?</a:t>
            </a:r>
            <a:endParaRPr b="1" i="1" sz="2100"/>
          </a:p>
        </p:txBody>
      </p:sp>
      <p:pic>
        <p:nvPicPr>
          <p:cNvPr id="135" name="Google Shape;13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9525" y="152400"/>
            <a:ext cx="3579476" cy="4532524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21"/>
          <p:cNvSpPr txBox="1"/>
          <p:nvPr/>
        </p:nvSpPr>
        <p:spPr>
          <a:xfrm>
            <a:off x="5892750" y="4598150"/>
            <a:ext cx="26736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1050">
                <a:solidFill>
                  <a:srgbClr val="202122"/>
                </a:solidFill>
                <a:highlight>
                  <a:srgbClr val="FFFFFF"/>
                </a:highlight>
              </a:rPr>
              <a:t>Грегор Иоганн Мендель (1822 - 1884)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4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4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CE93D8"/>
      </a:accent2>
      <a:accent3>
        <a:srgbClr val="4DB6AC"/>
      </a:accent3>
      <a:accent4>
        <a:srgbClr val="FF9800"/>
      </a:accent4>
      <a:accent5>
        <a:srgbClr val="009668"/>
      </a:accent5>
      <a:accent6>
        <a:srgbClr val="EEFF41"/>
      </a:accent6>
      <a:hlink>
        <a:srgbClr val="009668"/>
      </a:hlink>
      <a:folHlink>
        <a:srgbClr val="00966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