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92" r:id="rId3"/>
    <p:sldId id="303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320" r:id="rId15"/>
    <p:sldId id="307" r:id="rId16"/>
    <p:sldId id="309" r:id="rId17"/>
    <p:sldId id="311" r:id="rId18"/>
    <p:sldId id="313" r:id="rId19"/>
    <p:sldId id="314" r:id="rId20"/>
    <p:sldId id="316" r:id="rId21"/>
    <p:sldId id="305" r:id="rId22"/>
    <p:sldId id="278" r:id="rId23"/>
    <p:sldId id="323" r:id="rId24"/>
    <p:sldId id="324" r:id="rId25"/>
    <p:sldId id="282" r:id="rId26"/>
    <p:sldId id="321" r:id="rId27"/>
    <p:sldId id="319" r:id="rId2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14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0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865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31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966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16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707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20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9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498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2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03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63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2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99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0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2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hyperlink" Target="http://rutube.ru/video/28c49f5ddc248c1021cbe778c9057293/" TargetMode="Externa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citysmile.org/uploads/posts/2013-08/1376723769_d12stslxgnour8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610600" cy="6629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Рябина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8" name="Picture 4" descr="http://yahooeu.ru/uploads/posts/2008-02/1204107765_220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67982"/>
            <a:ext cx="4668705" cy="3867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Роза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-fotki.yandex.ru/get/5304/yperv602009.d/0_5f8f2_69226130_X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7996767" cy="4411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Вишня</a:t>
            </a:r>
          </a:p>
        </p:txBody>
      </p:sp>
      <p:pic>
        <p:nvPicPr>
          <p:cNvPr id="5" name="Picture 5" descr="C:\Users\111\Desktop\vishnj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4343400" cy="4334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295399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Малина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ped-kopilka.ru/upload/blogs/10621_9f1d8160cbe20e90b723ad7ebd1ee9a2.jp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90674"/>
            <a:ext cx="7010400" cy="4810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Users\111\Desktop\abrik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"/>
            <a:ext cx="3667125" cy="2749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111\Desktop\files.ub.u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61435"/>
            <a:ext cx="3202515" cy="2745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111\Desktop\0_81ea3_58135a7_L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86200"/>
            <a:ext cx="2405228" cy="213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31147" y="3429000"/>
            <a:ext cx="237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АБРИКОС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6165" y="3361809"/>
            <a:ext cx="1959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ПЕРСИК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8033" y="6017233"/>
            <a:ext cx="1516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ГРУША</a:t>
            </a:r>
          </a:p>
        </p:txBody>
      </p:sp>
    </p:spTree>
    <p:extLst>
      <p:ext uri="{BB962C8B-B14F-4D97-AF65-F5344CB8AC3E}">
        <p14:creationId xmlns:p14="http://schemas.microsoft.com/office/powerpoint/2010/main" val="435909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686800" cy="47085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600" dirty="0"/>
              <a:t>Среди розоцветных встречаются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600" dirty="0"/>
              <a:t>деревья, кустарники, травы. </a:t>
            </a:r>
          </a:p>
        </p:txBody>
      </p:sp>
    </p:spTree>
    <p:extLst>
      <p:ext uri="{BB962C8B-B14F-4D97-AF65-F5344CB8AC3E}">
        <p14:creationId xmlns:p14="http://schemas.microsoft.com/office/powerpoint/2010/main" val="1417204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</a:rPr>
              <a:t>КОРНЕВАЯ СИСТЕМА</a:t>
            </a:r>
            <a:r>
              <a:rPr lang="ru-RU" sz="3600" i="1" dirty="0">
                <a:solidFill>
                  <a:schemeClr val="tx1"/>
                </a:solidFill>
                <a:latin typeface="Times New Roman" pitchFamily="18" charset="0"/>
              </a:rPr>
              <a:t> - СТЕРЖНЕВАЯ</a:t>
            </a:r>
            <a:endParaRPr lang="ru-RU" sz="3600" i="1" dirty="0">
              <a:solidFill>
                <a:schemeClr val="tx1"/>
              </a:solidFill>
              <a:latin typeface="Magneto" pitchFamily="82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438400"/>
            <a:ext cx="4756805" cy="3444875"/>
          </a:xfrm>
        </p:spPr>
      </p:pic>
    </p:spTree>
    <p:extLst>
      <p:ext uri="{BB962C8B-B14F-4D97-AF65-F5344CB8AC3E}">
        <p14:creationId xmlns:p14="http://schemas.microsoft.com/office/powerpoint/2010/main" val="246831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</a:rPr>
              <a:t>СТЕБЕЛЬ </a:t>
            </a: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</a:rPr>
              <a:t>– ПРЯМОСТОЯЧИЙ, ИНОГДА ПОЛЗУЧИЙ, УСЫ</a:t>
            </a:r>
          </a:p>
        </p:txBody>
      </p:sp>
      <p:pic>
        <p:nvPicPr>
          <p:cNvPr id="25603" name="Picture 5" descr="C:\Users\111\Desktop\1249667492_plod05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219204"/>
            <a:ext cx="4486275" cy="4210171"/>
          </a:xfrm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141" y="1988832"/>
            <a:ext cx="2987147" cy="444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90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</a:rPr>
              <a:t>ЛИСТЬЯ</a:t>
            </a: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</a:rPr>
              <a:t> – ПРОСТЫЕ ИЛИ СЛОЖНЫЕ, С СЕТЧАТЫМ   ЖИЛКОВАНИЕМ</a:t>
            </a:r>
          </a:p>
        </p:txBody>
      </p:sp>
      <p:pic>
        <p:nvPicPr>
          <p:cNvPr id="26627" name="Picture 8" descr="C:\Users\111\Desktop\7522056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33600"/>
            <a:ext cx="3300221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9" descr="C:\Users\111\Desktop\vishnya-voilochnaya-li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2133600"/>
            <a:ext cx="42862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32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Формула цветка</a:t>
            </a:r>
          </a:p>
        </p:txBody>
      </p:sp>
      <p:pic>
        <p:nvPicPr>
          <p:cNvPr id="4" name="Объект 3" descr="http://informatikamosc.ucoz.ru/prez/2/diagramma_i_formula_cvetka_rozocvetnykh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b="24951"/>
          <a:stretch/>
        </p:blipFill>
        <p:spPr bwMode="auto">
          <a:xfrm>
            <a:off x="1790700" y="1828800"/>
            <a:ext cx="51816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62200" y="60198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Ч5 Л5 </a:t>
            </a:r>
            <a:r>
              <a:rPr lang="ru-RU" sz="3200" b="1" dirty="0" err="1"/>
              <a:t>Тм</a:t>
            </a:r>
            <a:r>
              <a:rPr lang="ru-RU" sz="3200" b="1" dirty="0"/>
              <a:t> Пм (1)</a:t>
            </a:r>
          </a:p>
        </p:txBody>
      </p:sp>
    </p:spTree>
    <p:extLst>
      <p:ext uri="{BB962C8B-B14F-4D97-AF65-F5344CB8AC3E}">
        <p14:creationId xmlns:p14="http://schemas.microsoft.com/office/powerpoint/2010/main" val="86935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Розовый бук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4582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554162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i="1" dirty="0">
                <a:latin typeface="Times New Roman" pitchFamily="18" charset="0"/>
              </a:rPr>
              <a:t> 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</a:rPr>
              <a:t>ПЛОДЫ </a:t>
            </a: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</a:rPr>
              <a:t>– РАЗНООБРАЗНЫЕ, ЧАЩЕ СОЧНЫЕ, </a:t>
            </a:r>
            <a:br>
              <a:rPr lang="ru-RU" sz="3200" i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200" i="1" dirty="0">
                <a:solidFill>
                  <a:schemeClr val="tx1"/>
                </a:solidFill>
                <a:latin typeface="Times New Roman" pitchFamily="18" charset="0"/>
              </a:rPr>
              <a:t>2 СЕМЯДОЛИ</a:t>
            </a:r>
          </a:p>
        </p:txBody>
      </p:sp>
      <p:pic>
        <p:nvPicPr>
          <p:cNvPr id="8" name="Picture 10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6850" y="4114800"/>
            <a:ext cx="3048000" cy="2286000"/>
          </a:xfrm>
        </p:spPr>
      </p:pic>
      <p:pic>
        <p:nvPicPr>
          <p:cNvPr id="9" name="Picture 5" descr="C:\Users\111\Desktop\78042973_3368205_8b41cdf75ca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1571625"/>
            <a:ext cx="2919413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Users\111\Desktop\0_81ea3_58135a7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16968"/>
            <a:ext cx="3348037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954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5" name="Picture 27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91D19E2-E61C-4F72-973F-1C1F4F4431DF}"/>
              </a:ext>
            </a:extLst>
          </p:cNvPr>
          <p:cNvSpPr txBox="1"/>
          <p:nvPr/>
        </p:nvSpPr>
        <p:spPr>
          <a:xfrm>
            <a:off x="2667000" y="5257800"/>
            <a:ext cx="4572000" cy="706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lnSpc>
                <a:spcPct val="115000"/>
              </a:lnSpc>
              <a:spcAft>
                <a:spcPts val="1000"/>
              </a:spcAft>
            </a:pPr>
            <a:r>
              <a:rPr lang="ru-RU" sz="1800" i="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  <a:hlinkClick r:id="rId5"/>
              </a:rPr>
              <a:t>http://rutube.ru/video/28c49f5ddc248c1021cbe778c9057293/</a:t>
            </a:r>
            <a:r>
              <a:rPr lang="ru-RU" sz="1800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 </a:t>
            </a:r>
            <a:endParaRPr lang="ru-RU" sz="3200" i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5980F5-4863-453A-9425-0A3E6E322123}"/>
              </a:ext>
            </a:extLst>
          </p:cNvPr>
          <p:cNvSpPr txBox="1"/>
          <p:nvPr/>
        </p:nvSpPr>
        <p:spPr>
          <a:xfrm>
            <a:off x="1981200" y="13716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9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Работа с учебником</a:t>
            </a:r>
            <a:br>
              <a:rPr lang="ru-RU" dirty="0"/>
            </a:br>
            <a:r>
              <a:rPr lang="ru-RU" sz="3100" dirty="0"/>
              <a:t>стр.152-153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jma.narod.ru/rosa-aci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865" y="2490134"/>
            <a:ext cx="3986213" cy="3444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im7-tub-ru.yandex.net/i?id=149913941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6744" y="2490135"/>
            <a:ext cx="2849056" cy="336706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609600" lvl="0" indent="-609600">
              <a:spcBef>
                <a:spcPct val="20000"/>
              </a:spcBef>
              <a:spcAft>
                <a:spcPts val="600"/>
              </a:spcAft>
            </a:pPr>
            <a:r>
              <a:rPr lang="en-US" altLang="ru-RU" sz="2400" b="1" i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I</a:t>
            </a:r>
            <a:r>
              <a:rPr lang="ru-RU" altLang="ru-RU" sz="2400" b="1" i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. Назовите номера признаков, которыми обладают представители семейства розоцветных</a:t>
            </a:r>
            <a:br>
              <a:rPr lang="en-US" altLang="ru-RU" sz="2400" b="1" i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br>
              <a:rPr lang="ru-RU" alt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anose="05000000000000000000" pitchFamily="2" charset="2"/>
              <a:buAutoNum type="arabicPeriod"/>
            </a:pPr>
            <a:r>
              <a:rPr lang="ru-RU" altLang="ru-RU" b="1" dirty="0"/>
              <a:t>6 лепестков венчика</a:t>
            </a:r>
          </a:p>
          <a:p>
            <a:pPr marL="609600" indent="-609600">
              <a:buFont typeface="Wingdings" panose="05000000000000000000" pitchFamily="2" charset="2"/>
              <a:buAutoNum type="arabicPeriod"/>
            </a:pPr>
            <a:r>
              <a:rPr lang="ru-RU" altLang="ru-RU" b="1" dirty="0"/>
              <a:t>5 лепестков венчика</a:t>
            </a:r>
          </a:p>
          <a:p>
            <a:pPr marL="609600" indent="-609600">
              <a:buFont typeface="Wingdings" panose="05000000000000000000" pitchFamily="2" charset="2"/>
              <a:buAutoNum type="arabicPeriod"/>
            </a:pPr>
            <a:r>
              <a:rPr lang="ru-RU" altLang="ru-RU" b="1" dirty="0"/>
              <a:t>Пестиков много или один</a:t>
            </a:r>
          </a:p>
          <a:p>
            <a:pPr marL="609600" indent="-609600">
              <a:buFont typeface="Wingdings" panose="05000000000000000000" pitchFamily="2" charset="2"/>
              <a:buAutoNum type="arabicPeriod"/>
            </a:pPr>
            <a:r>
              <a:rPr lang="ru-RU" altLang="ru-RU" b="1" dirty="0"/>
              <a:t>10 чашелистиков</a:t>
            </a:r>
          </a:p>
          <a:p>
            <a:pPr marL="609600" indent="-609600">
              <a:buFont typeface="Wingdings" panose="05000000000000000000" pitchFamily="2" charset="2"/>
              <a:buAutoNum type="arabicPeriod"/>
            </a:pPr>
            <a:r>
              <a:rPr lang="ru-RU" altLang="ru-RU" b="1" dirty="0"/>
              <a:t>5 чашелистиков</a:t>
            </a:r>
          </a:p>
          <a:p>
            <a:pPr marL="0" indent="0" algn="ctr">
              <a:buNone/>
            </a:pPr>
            <a:r>
              <a:rPr lang="ru-RU" altLang="ru-RU" b="1" i="1" dirty="0"/>
              <a:t>2, 3, 5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1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09600" lvl="0" indent="-6096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</a:pPr>
            <a:r>
              <a:rPr lang="en-US" altLang="ru-RU" sz="2200" b="1" i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II</a:t>
            </a:r>
            <a:r>
              <a:rPr lang="ru-RU" altLang="ru-RU" sz="2200" b="1" i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. Назовите номера растений, относящихся к семейству розоцветных</a:t>
            </a:r>
            <a:br>
              <a:rPr lang="ru-RU" altLang="ru-RU" sz="22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209801"/>
            <a:ext cx="6832601" cy="3886200"/>
          </a:xfrm>
        </p:spPr>
        <p:txBody>
          <a:bodyPr>
            <a:normAutofit lnSpcReduction="10000"/>
          </a:bodyPr>
          <a:lstStyle/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Фасоль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Горох 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Малина 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Яблоня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Лилия 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Земляника 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Паслён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r>
              <a:rPr lang="ru-RU" altLang="ru-RU" sz="22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Рябина                                           </a:t>
            </a:r>
          </a:p>
          <a:p>
            <a:pPr marL="609600" lvl="0" indent="-609600" algn="ctr">
              <a:lnSpc>
                <a:spcPct val="90000"/>
              </a:lnSpc>
              <a:buClr>
                <a:srgbClr val="D9B247"/>
              </a:buClr>
              <a:buNone/>
            </a:pPr>
            <a:r>
              <a:rPr lang="ru-RU" altLang="ru-RU" sz="2200" b="1" i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3, 4, 6, 8</a:t>
            </a:r>
          </a:p>
          <a:p>
            <a:pPr marL="609600" lvl="0" indent="-609600">
              <a:lnSpc>
                <a:spcPct val="90000"/>
              </a:lnSpc>
              <a:buClr>
                <a:srgbClr val="D9B247"/>
              </a:buClr>
              <a:buFont typeface="Wingdings" panose="05000000000000000000" pitchFamily="2" charset="2"/>
              <a:buAutoNum type="arabicPeriod"/>
            </a:pPr>
            <a:endParaRPr lang="ru-RU" altLang="ru-RU" sz="22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90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04800"/>
            <a:ext cx="61722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1447800"/>
            <a:ext cx="7010400" cy="4927122"/>
          </a:xfrm>
        </p:spPr>
        <p:txBody>
          <a:bodyPr/>
          <a:lstStyle/>
          <a:p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C:\Users\One\AppData\Local\Microsoft\Windows\Temporary Internet Files\Content.Word\2024-03-03-13-35-4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124825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23542" y="5158949"/>
            <a:ext cx="38100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2668688" y="6019209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2198189" y="6048634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1778925" y="6017580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1503075" y="5986526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1108966" y="5996941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One\AppData\Local\Microsoft\Windows\Temporary Internet Files\Content.Word\2024-03-03-14-06-13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666053" y="5976302"/>
            <a:ext cx="762000" cy="773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One\AppData\Local\Microsoft\Windows\Temporary Internet Files\Content.Word\2024-03-03-14-06-13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3352800" y="3169961"/>
            <a:ext cx="1066800" cy="1021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One\AppData\Local\Microsoft\Windows\Temporary Internet Files\Content.Word\2024-03-03-14-06-13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6029305" y="5990371"/>
            <a:ext cx="933132" cy="881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One\AppData\Local\Microsoft\Windows\Temporary Internet Files\Content.Word\2024-03-03-14-06-13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6541250" y="5957529"/>
            <a:ext cx="933132" cy="881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One\AppData\Local\Microsoft\Windows\Temporary Internet Files\Content.Word\2024-03-03-14-06-13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6995371" y="5944885"/>
            <a:ext cx="933132" cy="881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C:\Users\One\AppData\Local\Microsoft\Windows\Temporary Internet Files\Content.Word\2024-03-03-14-06-13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7467579" y="5976303"/>
            <a:ext cx="933132" cy="881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C:\Users\One\AppData\Local\Microsoft\Windows\Temporary Internet Files\Content.Word\2024-03-03-14-06-13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7817931" y="5934073"/>
            <a:ext cx="933132" cy="881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C:\Users\One\AppData\Local\Microsoft\Windows\Temporary Internet Files\Content.Word\2024-03-03-14-06-13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3242495" y="5976302"/>
            <a:ext cx="863281" cy="9325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One\AppData\Local\Microsoft\Windows\Temporary Internet Files\Content.Word\2024-03-03-14-06-13.pn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3581400" y="4435951"/>
            <a:ext cx="1105471" cy="9742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C:\Users\One\AppData\Local\Microsoft\Windows\Temporary Internet Files\Content.Word\2024-03-03-14-06-13.pn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85" b="54007"/>
          <a:stretch/>
        </p:blipFill>
        <p:spPr bwMode="auto">
          <a:xfrm>
            <a:off x="120092" y="5958869"/>
            <a:ext cx="957262" cy="843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C:\Users\One\AppData\Local\Microsoft\Windows\Temporary Internet Files\Content.Word\2024-03-03-14-06-13.pn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5354217" y="6048634"/>
            <a:ext cx="1047191" cy="8596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C:\Users\One\AppData\Local\Microsoft\Windows\Temporary Internet Files\Content.Word\2024-03-03-14-06-13.pn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1407" r="33089"/>
          <a:stretch/>
        </p:blipFill>
        <p:spPr bwMode="auto">
          <a:xfrm>
            <a:off x="4770506" y="5962577"/>
            <a:ext cx="1105471" cy="9742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Стр.150-153</a:t>
            </a:r>
          </a:p>
        </p:txBody>
      </p:sp>
    </p:spTree>
    <p:extLst>
      <p:ext uri="{BB962C8B-B14F-4D97-AF65-F5344CB8AC3E}">
        <p14:creationId xmlns:p14="http://schemas.microsoft.com/office/powerpoint/2010/main" val="1799186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cap="small" dirty="0">
                <a:solidFill>
                  <a:srgbClr val="FF0000"/>
                </a:solidFill>
              </a:rPr>
              <a:t>Молодцы!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ru-RU" sz="3200" b="1" i="1" cap="small" dirty="0">
                <a:solidFill>
                  <a:srgbClr val="00B050"/>
                </a:solidFill>
                <a:ea typeface="+mj-ea"/>
                <a:cs typeface="+mj-cs"/>
              </a:rPr>
            </a:br>
            <a:br>
              <a:rPr lang="ru-RU" sz="3200" b="1" i="1" cap="small" dirty="0">
                <a:solidFill>
                  <a:srgbClr val="00B050"/>
                </a:solidFill>
                <a:ea typeface="+mj-ea"/>
                <a:cs typeface="+mj-cs"/>
              </a:rPr>
            </a:br>
            <a:r>
              <a:rPr lang="ru-RU" sz="3200" b="1" i="1" cap="small" dirty="0">
                <a:solidFill>
                  <a:srgbClr val="00B050"/>
                </a:solidFill>
                <a:ea typeface="+mj-ea"/>
                <a:cs typeface="+mj-cs"/>
              </a:rPr>
              <a:t>Спасибо за активное участие на уроке!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543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 descr="C:\Users\One\AppData\Local\Microsoft\Windows\Temporary Internet Files\Content.Word\2024-03-03-11-29-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70" y="1219200"/>
            <a:ext cx="7239000" cy="5256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t="16462" r="27752" b="5610"/>
          <a:stretch/>
        </p:blipFill>
        <p:spPr>
          <a:xfrm>
            <a:off x="413254" y="241804"/>
            <a:ext cx="1238251" cy="977396"/>
          </a:xfrm>
          <a:prstGeom prst="rect">
            <a:avLst/>
          </a:prstGeom>
          <a:solidFill>
            <a:sysClr val="window" lastClr="FFFFFF"/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7921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РОЗОЦВЕТНЫЕ.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 ОБЩИЕ ПРИЗНАКИ РОЗОЦВЕТНЫХ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img-2003-06.photosight.ru/29/241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868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Яблоня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05000"/>
            <a:ext cx="4495800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Черёмуха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828800"/>
            <a:ext cx="5791200" cy="4811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Ежевика</a:t>
            </a:r>
          </a:p>
        </p:txBody>
      </p:sp>
      <p:pic>
        <p:nvPicPr>
          <p:cNvPr id="6" name="Picture 5" descr="C:\Users\111\Desktop\ejevik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95130"/>
            <a:ext cx="6400800" cy="4840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81001"/>
            <a:ext cx="77724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Земляника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C:\Users\111\Desktop\4713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553200" cy="4913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Слива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904999"/>
            <a:ext cx="6400800" cy="4625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942</TotalTime>
  <Words>161</Words>
  <Application>Microsoft Office PowerPoint</Application>
  <PresentationFormat>Экран (4:3)</PresentationFormat>
  <Paragraphs>45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Comic Sans MS</vt:lpstr>
      <vt:lpstr>Garamond</vt:lpstr>
      <vt:lpstr>Magneto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РОЗОЦВЕТНЫЕ.  ОБЩИЕ ПРИЗНАКИ РОЗОЦВЕТНЫХ</vt:lpstr>
      <vt:lpstr>Яблоня</vt:lpstr>
      <vt:lpstr>Черёмуха</vt:lpstr>
      <vt:lpstr>Ежевика</vt:lpstr>
      <vt:lpstr>Земляника</vt:lpstr>
      <vt:lpstr>Слива</vt:lpstr>
      <vt:lpstr>Рябина</vt:lpstr>
      <vt:lpstr>Роза</vt:lpstr>
      <vt:lpstr>Вишня</vt:lpstr>
      <vt:lpstr>Малина</vt:lpstr>
      <vt:lpstr>Презентация PowerPoint</vt:lpstr>
      <vt:lpstr>Презентация PowerPoint</vt:lpstr>
      <vt:lpstr>КОРНЕВАЯ СИСТЕМА - СТЕРЖНЕВАЯ</vt:lpstr>
      <vt:lpstr>СТЕБЕЛЬ – ПРЯМОСТОЯЧИЙ, ИНОГДА ПОЛЗУЧИЙ, УСЫ</vt:lpstr>
      <vt:lpstr>ЛИСТЬЯ – ПРОСТЫЕ ИЛИ СЛОЖНЫЕ, С СЕТЧАТЫМ   ЖИЛКОВАНИЕМ</vt:lpstr>
      <vt:lpstr>Формула цветка</vt:lpstr>
      <vt:lpstr> ПЛОДЫ – РАЗНООБРАЗНЫЕ, ЧАЩЕ СОЧНЫЕ,  2 СЕМЯДОЛИ</vt:lpstr>
      <vt:lpstr>Презентация PowerPoint</vt:lpstr>
      <vt:lpstr>Работа с учебником стр.152-153</vt:lpstr>
      <vt:lpstr>I. Назовите номера признаков, которыми обладают представители семейства розоцветных  </vt:lpstr>
      <vt:lpstr>II. Назовите номера растений, относящихся к семейству розоцветных </vt:lpstr>
      <vt:lpstr>Презентация PowerPoint</vt:lpstr>
      <vt:lpstr>Домашнее задание</vt:lpstr>
      <vt:lpstr>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Infinix</cp:lastModifiedBy>
  <cp:revision>103</cp:revision>
  <dcterms:created xsi:type="dcterms:W3CDTF">2014-02-18T12:11:36Z</dcterms:created>
  <dcterms:modified xsi:type="dcterms:W3CDTF">2025-11-30T13:34:54Z</dcterms:modified>
</cp:coreProperties>
</file>