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1" r:id="rId2"/>
    <p:sldId id="285" r:id="rId3"/>
    <p:sldId id="384" r:id="rId4"/>
    <p:sldId id="382" r:id="rId5"/>
    <p:sldId id="383" r:id="rId6"/>
    <p:sldId id="386" r:id="rId7"/>
    <p:sldId id="393" r:id="rId8"/>
    <p:sldId id="385" r:id="rId9"/>
    <p:sldId id="287" r:id="rId10"/>
    <p:sldId id="387" r:id="rId11"/>
    <p:sldId id="388" r:id="rId12"/>
    <p:sldId id="389" r:id="rId13"/>
    <p:sldId id="390" r:id="rId14"/>
    <p:sldId id="391" r:id="rId15"/>
    <p:sldId id="392" r:id="rId16"/>
    <p:sldId id="396" r:id="rId17"/>
    <p:sldId id="394" r:id="rId18"/>
    <p:sldId id="395" r:id="rId19"/>
    <p:sldId id="368" r:id="rId20"/>
    <p:sldId id="369" r:id="rId21"/>
    <p:sldId id="366" r:id="rId22"/>
    <p:sldId id="277" r:id="rId23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AE8AA"/>
    <a:srgbClr val="D7F19D"/>
    <a:srgbClr val="ADDB7B"/>
    <a:srgbClr val="C5D71B"/>
    <a:srgbClr val="74B230"/>
    <a:srgbClr val="98E161"/>
    <a:srgbClr val="2E3917"/>
    <a:srgbClr val="FFCCFF"/>
    <a:srgbClr val="CCCCFF"/>
    <a:srgbClr val="66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7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60197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03018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444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65081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15408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0605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55011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www.fonstola.ru/pic/201510/800x600/fonstola.ru-207794.jpg">
            <a:extLst>
              <a:ext uri="{FF2B5EF4-FFF2-40B4-BE49-F238E27FC236}">
                <a16:creationId xmlns="" xmlns:a16="http://schemas.microsoft.com/office/drawing/2014/main" id="{739F86EC-8A56-4E59-AABF-70037213C80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158" r="9832"/>
          <a:stretch/>
        </p:blipFill>
        <p:spPr bwMode="auto">
          <a:xfrm>
            <a:off x="3112471" y="1561356"/>
            <a:ext cx="2919057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img-fotki.yandex.ru/get/29408/128617080.d98/0_15b091_48fb46ee_XL.png">
            <a:extLst>
              <a:ext uri="{FF2B5EF4-FFF2-40B4-BE49-F238E27FC236}">
                <a16:creationId xmlns="" xmlns:a16="http://schemas.microsoft.com/office/drawing/2014/main" id="{A39D8888-3A67-4150-9AF4-F63647ADAA7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521016" y="72927"/>
            <a:ext cx="1520680" cy="1134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www.playcast.ru/uploads/2016/02/16/17354324.png">
            <a:extLst>
              <a:ext uri="{FF2B5EF4-FFF2-40B4-BE49-F238E27FC236}">
                <a16:creationId xmlns="" xmlns:a16="http://schemas.microsoft.com/office/drawing/2014/main" id="{102303E2-E532-4C02-B48E-9BD01BFE7B9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865611"/>
            <a:ext cx="1785086" cy="17611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www.playcast.ru/uploads/2016/02/16/17354324.png">
            <a:extLst>
              <a:ext uri="{FF2B5EF4-FFF2-40B4-BE49-F238E27FC236}">
                <a16:creationId xmlns="" xmlns:a16="http://schemas.microsoft.com/office/drawing/2014/main" id="{F96CCB81-0530-4808-AF58-CBAEA7A5481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9119" y="3934068"/>
            <a:ext cx="1785086" cy="17611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mg-fotki.yandex.ru/get/29408/128617080.d98/0_15b091_48fb46ee_XL.png">
            <a:extLst>
              <a:ext uri="{FF2B5EF4-FFF2-40B4-BE49-F238E27FC236}">
                <a16:creationId xmlns="" xmlns:a16="http://schemas.microsoft.com/office/drawing/2014/main" id="{06B083C1-8E7B-4BA5-B70F-3979403D27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91960" y="49188"/>
            <a:ext cx="1520680" cy="1134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19530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2387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6721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33489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rgbClr val="ADDB7B"/>
          </a:fgClr>
          <a:bgClr>
            <a:srgbClr val="D7F19D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6142F-7CAE-4798-86AB-0C53A0E10441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DB41D-D5A8-4BF9-908D-6AFEBD50D13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 userDrawn="1"/>
        </p:nvSpPr>
        <p:spPr>
          <a:xfrm>
            <a:off x="142140" y="5305772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74B230"/>
                </a:solidFill>
                <a:latin typeface="Monotype Corsiva" pitchFamily="66" charset="0"/>
              </a:rPr>
              <a:t>Никифорова Н.В.</a:t>
            </a:r>
          </a:p>
        </p:txBody>
      </p:sp>
      <p:pic>
        <p:nvPicPr>
          <p:cNvPr id="19" name="Picture 2" descr="http://k.foto.radikal.ru/0701/ad2d67637c35.jpg"/>
          <p:cNvPicPr>
            <a:picLocks noChangeAspect="1" noChangeArrowheads="1"/>
          </p:cNvPicPr>
          <p:nvPr userDrawn="1"/>
        </p:nvPicPr>
        <p:blipFill rotWithShape="1"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98E161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75" t="1476" r="1343" b="1592"/>
          <a:stretch/>
        </p:blipFill>
        <p:spPr bwMode="auto">
          <a:xfrm>
            <a:off x="0" y="-22820"/>
            <a:ext cx="9217025" cy="5715000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5304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кумент 5">
            <a:hlinkClick r:id="" action="ppaction://noaction" highlightClick="1"/>
          </p:cNvPr>
          <p:cNvSpPr/>
          <p:nvPr/>
        </p:nvSpPr>
        <p:spPr>
          <a:xfrm>
            <a:off x="657108" y="553244"/>
            <a:ext cx="360040" cy="490804"/>
          </a:xfrm>
          <a:prstGeom prst="actionButtonDocument">
            <a:avLst/>
          </a:prstGeom>
          <a:solidFill>
            <a:schemeClr val="bg1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92D050"/>
                </a:solidFill>
                <a:latin typeface="Comic Sans MS" pitchFamily="66" charset="0"/>
              </a:rPr>
              <a:t>и</a:t>
            </a:r>
            <a:endParaRPr lang="ru-RU" sz="2000" b="1" dirty="0">
              <a:solidFill>
                <a:srgbClr val="92D050"/>
              </a:solidFill>
              <a:latin typeface="Comic Sans MS" pitchFamily="66" charset="0"/>
            </a:endParaRPr>
          </a:p>
        </p:txBody>
      </p:sp>
      <p:sp>
        <p:nvSpPr>
          <p:cNvPr id="7" name="Стрелка вправо с вырезом 6">
            <a:hlinkClick r:id="" action="ppaction://hlinkshowjump?jump=nextslide"/>
          </p:cNvPr>
          <p:cNvSpPr/>
          <p:nvPr/>
        </p:nvSpPr>
        <p:spPr>
          <a:xfrm>
            <a:off x="8297648" y="5149731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img-fotki.yandex.ru/get/29408/128617080.d98/0_15b091_48fb46ee_XL.png">
            <a:extLst>
              <a:ext uri="{FF2B5EF4-FFF2-40B4-BE49-F238E27FC236}">
                <a16:creationId xmlns="" xmlns:a16="http://schemas.microsoft.com/office/drawing/2014/main" id="{B5F92553-6336-45DD-9550-17CE915FC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521016" y="72927"/>
            <a:ext cx="1520680" cy="1134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43608" y="481236"/>
            <a:ext cx="73582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Презентация к уроку окружающего мира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             </a:t>
            </a:r>
            <a:r>
              <a:rPr lang="ru-RU" sz="4000" dirty="0" smtClean="0">
                <a:solidFill>
                  <a:srgbClr val="FF0000"/>
                </a:solidFill>
              </a:rPr>
              <a:t>«В гости к весне»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1720" y="4657700"/>
            <a:ext cx="57603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Подготовила:  Силаева Светлана Вячеславовна, </a:t>
            </a:r>
          </a:p>
          <a:p>
            <a:r>
              <a:rPr lang="ru-RU" dirty="0" smtClean="0"/>
              <a:t>учитель начальных классов БОУ г. Омска «Лицей № 143»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936280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265212"/>
            <a:ext cx="8660599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93204"/>
            <a:ext cx="3384377" cy="253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21196"/>
            <a:ext cx="3621996" cy="258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13485"/>
            <a:ext cx="3572818" cy="224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0" y="4945732"/>
            <a:ext cx="1192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кулик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7092280" y="2713484"/>
            <a:ext cx="1619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кукушка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2785492"/>
            <a:ext cx="16149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соловей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Урок на конкурс окр мира Вгости к весне\соро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73324"/>
            <a:ext cx="4392488" cy="33136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4657700"/>
            <a:ext cx="1538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сорока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337220"/>
            <a:ext cx="44308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Зимующие птицы</a:t>
            </a:r>
            <a:endParaRPr lang="ru-RU" sz="4400" dirty="0">
              <a:solidFill>
                <a:srgbClr val="7030A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6801" y="1273323"/>
            <a:ext cx="4431263" cy="331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940152" y="4657700"/>
            <a:ext cx="16507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глухарь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489348"/>
            <a:ext cx="3960440" cy="396044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409228"/>
            <a:ext cx="64268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</a:rPr>
              <a:t>Как поступать, </a:t>
            </a:r>
            <a:r>
              <a:rPr lang="ru-RU" sz="5400" dirty="0" smtClean="0">
                <a:solidFill>
                  <a:srgbClr val="7030A0"/>
                </a:solidFill>
              </a:rPr>
              <a:t>если…</a:t>
            </a:r>
            <a:endParaRPr lang="ru-RU" sz="5400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489348"/>
            <a:ext cx="4598921" cy="400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5212"/>
            <a:ext cx="864096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420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3204"/>
            <a:ext cx="291623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animals_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93204"/>
            <a:ext cx="3240360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МЕДВЕД~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093010"/>
            <a:ext cx="4283968" cy="362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Заяц-руса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193204"/>
            <a:ext cx="2997055" cy="284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695354"/>
            <a:ext cx="4824536" cy="283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3204"/>
            <a:ext cx="4464496" cy="252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1\Desktop\Урок на конкурс окр мира Вгости к весне\рыс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3204"/>
            <a:ext cx="4499992" cy="2539281"/>
          </a:xfrm>
          <a:prstGeom prst="rect">
            <a:avLst/>
          </a:prstGeom>
          <a:noFill/>
        </p:spPr>
      </p:pic>
      <p:pic>
        <p:nvPicPr>
          <p:cNvPr id="6148" name="Picture 4" descr="C:\Users\1\Desktop\Урок на конкурс окр мира Вгости к весне\собо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41476"/>
            <a:ext cx="4464496" cy="2919536"/>
          </a:xfrm>
          <a:prstGeom prst="rect">
            <a:avLst/>
          </a:prstGeom>
          <a:noFill/>
        </p:spPr>
      </p:pic>
      <p:pic>
        <p:nvPicPr>
          <p:cNvPr id="6149" name="Picture 5" descr="C:\Users\1\Desktop\Урок на конкурс окр мира Вгости к весне\боб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641476"/>
            <a:ext cx="4427984" cy="3073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00192" y="409228"/>
            <a:ext cx="1999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rgbClr val="009900"/>
                </a:solidFill>
                <a:latin typeface="Century Gothic" pitchFamily="34" charset="0"/>
              </a:rPr>
              <a:t>живая природа</a:t>
            </a:r>
            <a:endParaRPr lang="ru-RU" b="1" u="sng" dirty="0">
              <a:solidFill>
                <a:srgbClr val="009900"/>
              </a:solidFill>
              <a:latin typeface="Century Gothic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81236"/>
            <a:ext cx="2284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rgbClr val="0066FF"/>
                </a:solidFill>
                <a:latin typeface="Century Gothic" pitchFamily="34" charset="0"/>
              </a:rPr>
              <a:t>неживая природа</a:t>
            </a:r>
            <a:endParaRPr lang="ru-RU" b="1" u="sng" dirty="0">
              <a:solidFill>
                <a:srgbClr val="0066FF"/>
              </a:solidFill>
              <a:latin typeface="Century Gothic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779912" y="985292"/>
            <a:ext cx="15841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Стало теплее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2353444"/>
            <a:ext cx="12094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Стало </a:t>
            </a:r>
            <a:endParaRPr lang="ru-RU" sz="2400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больше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70C0"/>
                </a:solidFill>
              </a:rPr>
              <a:t>корма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3937620"/>
            <a:ext cx="11623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Тает снег</a:t>
            </a:r>
            <a:endParaRPr lang="ru-RU" sz="2000" dirty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467544" y="4081636"/>
            <a:ext cx="19603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Небо стало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голубое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высокое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3937620"/>
            <a:ext cx="17459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Оттаяла почва</a:t>
            </a:r>
            <a:endParaRPr lang="ru-RU" sz="2000" dirty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131840" y="4513684"/>
            <a:ext cx="26165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Водоемы освобождаются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ото льда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4657700"/>
            <a:ext cx="21069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Чаще идут дожди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5089748"/>
            <a:ext cx="2505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Гремят первые грозы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56176" y="3505572"/>
            <a:ext cx="27633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Появляются насекомые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3577580"/>
            <a:ext cx="21182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Прилетают птицы</a:t>
            </a:r>
            <a:endParaRPr lang="ru-RU" sz="2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56176" y="3937620"/>
            <a:ext cx="28251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Просыпаются животные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4369668"/>
            <a:ext cx="22969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Происходит линька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444208" y="4801716"/>
            <a:ext cx="23448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Некоторые меняют 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 smtClean="0"/>
              <a:t>           </a:t>
            </a:r>
            <a:r>
              <a:rPr lang="ru-RU" sz="2000" dirty="0" smtClean="0"/>
              <a:t>окраску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419872" y="5089748"/>
            <a:ext cx="25677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Появление потомства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2699792" y="0"/>
            <a:ext cx="35595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Составь схему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053FCE4-AAA9-46F0-A323-807CB39ED4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2251"/>
            <a:ext cx="3664342" cy="4888666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E84B4635-8D6D-4170-BD34-2793FFD777D7}"/>
              </a:ext>
            </a:extLst>
          </p:cNvPr>
          <p:cNvSpPr/>
          <p:nvPr/>
        </p:nvSpPr>
        <p:spPr>
          <a:xfrm>
            <a:off x="4164247" y="841563"/>
            <a:ext cx="497975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Многие собирают весной букеты </a:t>
            </a:r>
          </a:p>
          <a:p>
            <a:pPr algn="ctr">
              <a:buFontTx/>
              <a:buNone/>
            </a:pP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весенних растений. Хорошо ли это? </a:t>
            </a:r>
          </a:p>
          <a:p>
            <a:pPr algn="ctr">
              <a:buFontTx/>
              <a:buNone/>
            </a:pP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Что мы с вами можем сделать, чтобы сохранить растения?</a:t>
            </a:r>
          </a:p>
        </p:txBody>
      </p:sp>
      <p:sp>
        <p:nvSpPr>
          <p:cNvPr id="10" name="Стрелка вправо с вырезом 8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77B9A08-70A8-4BF2-975D-7BB2D70317A5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1202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411760" y="553244"/>
            <a:ext cx="47453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endParaRPr lang="ru-RU" sz="48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73324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483768" y="1489348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 - очень старались, работа выполнена </a:t>
            </a:r>
          </a:p>
          <a:p>
            <a:r>
              <a:rPr lang="ru-RU" sz="2000" dirty="0" smtClean="0"/>
              <a:t>правильно, очень довольны результатом;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49746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2483768" y="278549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старались,</a:t>
            </a:r>
            <a:r>
              <a:rPr lang="ru-RU" sz="2000" dirty="0" smtClean="0"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но есть еще над чем работать,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не совсем довольны результатом;</a:t>
            </a:r>
            <a:endParaRPr lang="ru-RU" sz="2000" dirty="0" smtClean="0">
              <a:latin typeface="Arial" pitchFamily="34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721596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2555776" y="415364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-</a:t>
            </a:r>
            <a:r>
              <a:rPr lang="ru-RU" sz="2000" b="1" dirty="0" smtClean="0"/>
              <a:t>  </a:t>
            </a:r>
            <a:r>
              <a:rPr lang="ru-RU" sz="2000" dirty="0" smtClean="0"/>
              <a:t>не</a:t>
            </a:r>
            <a:r>
              <a:rPr lang="ru-RU" sz="2000" b="1" dirty="0" smtClean="0"/>
              <a:t> </a:t>
            </a:r>
            <a:r>
              <a:rPr lang="ru-RU" sz="2000" dirty="0" smtClean="0"/>
              <a:t>очень старались, не очень  довольны результатом.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4090047D-270B-4062-A2E9-762579027CD6}"/>
              </a:ext>
            </a:extLst>
          </p:cNvPr>
          <p:cNvGrpSpPr/>
          <p:nvPr/>
        </p:nvGrpSpPr>
        <p:grpSpPr>
          <a:xfrm>
            <a:off x="731226" y="769268"/>
            <a:ext cx="2232248" cy="2316088"/>
            <a:chOff x="1907704" y="1333500"/>
            <a:chExt cx="2232248" cy="2316088"/>
          </a:xfrm>
        </p:grpSpPr>
        <p:grpSp>
          <p:nvGrpSpPr>
            <p:cNvPr id="6" name="Группа 5">
              <a:extLst>
                <a:ext uri="{FF2B5EF4-FFF2-40B4-BE49-F238E27FC236}">
                  <a16:creationId xmlns="" xmlns:a16="http://schemas.microsoft.com/office/drawing/2014/main" id="{AF5F822E-3C39-4C8D-BB8D-521471D6E693}"/>
                </a:ext>
              </a:extLst>
            </p:cNvPr>
            <p:cNvGrpSpPr/>
            <p:nvPr/>
          </p:nvGrpSpPr>
          <p:grpSpPr>
            <a:xfrm>
              <a:off x="1907704" y="1333500"/>
              <a:ext cx="2232248" cy="2316088"/>
              <a:chOff x="1907704" y="1333500"/>
              <a:chExt cx="2232248" cy="2316088"/>
            </a:xfrm>
          </p:grpSpPr>
          <p:grpSp>
            <p:nvGrpSpPr>
              <p:cNvPr id="5" name="Группа 4">
                <a:extLst>
                  <a:ext uri="{FF2B5EF4-FFF2-40B4-BE49-F238E27FC236}">
                    <a16:creationId xmlns="" xmlns:a16="http://schemas.microsoft.com/office/drawing/2014/main" id="{82BA00E3-BA67-447D-87E1-26FA3AC14DC3}"/>
                  </a:ext>
                </a:extLst>
              </p:cNvPr>
              <p:cNvGrpSpPr/>
              <p:nvPr/>
            </p:nvGrpSpPr>
            <p:grpSpPr>
              <a:xfrm>
                <a:off x="1907704" y="1333500"/>
                <a:ext cx="2232248" cy="2316088"/>
                <a:chOff x="1907704" y="1333500"/>
                <a:chExt cx="2232248" cy="2316088"/>
              </a:xfrm>
            </p:grpSpPr>
            <p:sp>
              <p:nvSpPr>
                <p:cNvPr id="4" name="Овал 3">
                  <a:extLst>
                    <a:ext uri="{FF2B5EF4-FFF2-40B4-BE49-F238E27FC236}">
                      <a16:creationId xmlns="" xmlns:a16="http://schemas.microsoft.com/office/drawing/2014/main" id="{FCF00CE6-03DE-44E4-81BA-3AEC1AEA1863}"/>
                    </a:ext>
                  </a:extLst>
                </p:cNvPr>
                <p:cNvSpPr/>
                <p:nvPr/>
              </p:nvSpPr>
              <p:spPr>
                <a:xfrm>
                  <a:off x="1907704" y="1333500"/>
                  <a:ext cx="2232248" cy="2316088"/>
                </a:xfrm>
                <a:prstGeom prst="ellipse">
                  <a:avLst/>
                </a:prstGeom>
                <a:solidFill>
                  <a:srgbClr val="FFFF00"/>
                </a:solidFill>
                <a:ln w="28575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026" name="Picture 2" descr="http://gifok.net/images/2015/10/11/Snowdrop_67.png">
                  <a:extLst>
                    <a:ext uri="{FF2B5EF4-FFF2-40B4-BE49-F238E27FC236}">
                      <a16:creationId xmlns="" xmlns:a16="http://schemas.microsoft.com/office/drawing/2014/main" id="{CF72D5FC-6A35-4B50-9802-FCF4591956F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=""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56840" y="1600462"/>
                  <a:ext cx="1733975" cy="161885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028" name="Picture 4" descr="http://data6.i.gallery.ru/albums/gallery/2581-591c2-13686213-m750x740.jpg">
                <a:extLst>
                  <a:ext uri="{FF2B5EF4-FFF2-40B4-BE49-F238E27FC236}">
                    <a16:creationId xmlns="" xmlns:a16="http://schemas.microsoft.com/office/drawing/2014/main" id="{E5FD9E55-46ED-4389-BC61-283F7F0BC7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411537">
                <a:off x="3252334" y="2111193"/>
                <a:ext cx="606778" cy="883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8" name="Прямая соединительная линия 7">
              <a:extLst>
                <a:ext uri="{FF2B5EF4-FFF2-40B4-BE49-F238E27FC236}">
                  <a16:creationId xmlns="" xmlns:a16="http://schemas.microsoft.com/office/drawing/2014/main" id="{EF3A1A9F-2524-4475-BF8C-2E9F0A31487C}"/>
                </a:ext>
              </a:extLst>
            </p:cNvPr>
            <p:cNvCxnSpPr>
              <a:cxnSpLocks/>
              <a:endCxn id="4" idx="3"/>
            </p:cNvCxnSpPr>
            <p:nvPr/>
          </p:nvCxnSpPr>
          <p:spPr>
            <a:xfrm flipH="1">
              <a:off x="2234609" y="1600462"/>
              <a:ext cx="1473295" cy="1709943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="" xmlns:a16="http://schemas.microsoft.com/office/drawing/2014/main" id="{3EE07324-E6F7-40A3-A30E-D460410ED909}"/>
                </a:ext>
              </a:extLst>
            </p:cNvPr>
            <p:cNvCxnSpPr>
              <a:cxnSpLocks/>
              <a:endCxn id="4" idx="5"/>
            </p:cNvCxnSpPr>
            <p:nvPr/>
          </p:nvCxnSpPr>
          <p:spPr>
            <a:xfrm>
              <a:off x="2234609" y="1693540"/>
              <a:ext cx="1578438" cy="1616865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>
            <a:extLst>
              <a:ext uri="{FF2B5EF4-FFF2-40B4-BE49-F238E27FC236}">
                <a16:creationId xmlns="" xmlns:a16="http://schemas.microsoft.com/office/drawing/2014/main" id="{9CF5A66E-38D1-4611-B3FF-285DDC7D1EC2}"/>
              </a:ext>
            </a:extLst>
          </p:cNvPr>
          <p:cNvGrpSpPr/>
          <p:nvPr/>
        </p:nvGrpSpPr>
        <p:grpSpPr>
          <a:xfrm>
            <a:off x="3544576" y="769268"/>
            <a:ext cx="2232248" cy="2316088"/>
            <a:chOff x="1907704" y="1333500"/>
            <a:chExt cx="2232248" cy="2316088"/>
          </a:xfrm>
        </p:grpSpPr>
        <p:grpSp>
          <p:nvGrpSpPr>
            <p:cNvPr id="20" name="Группа 19">
              <a:extLst>
                <a:ext uri="{FF2B5EF4-FFF2-40B4-BE49-F238E27FC236}">
                  <a16:creationId xmlns="" xmlns:a16="http://schemas.microsoft.com/office/drawing/2014/main" id="{9BA4870D-FCCB-4A91-B95F-5BCBA3B7236D}"/>
                </a:ext>
              </a:extLst>
            </p:cNvPr>
            <p:cNvGrpSpPr/>
            <p:nvPr/>
          </p:nvGrpSpPr>
          <p:grpSpPr>
            <a:xfrm>
              <a:off x="1907704" y="1333500"/>
              <a:ext cx="2232248" cy="2316088"/>
              <a:chOff x="1907704" y="1333500"/>
              <a:chExt cx="2232248" cy="2316088"/>
            </a:xfrm>
          </p:grpSpPr>
          <p:sp>
            <p:nvSpPr>
              <p:cNvPr id="22" name="Овал 21">
                <a:extLst>
                  <a:ext uri="{FF2B5EF4-FFF2-40B4-BE49-F238E27FC236}">
                    <a16:creationId xmlns="" xmlns:a16="http://schemas.microsoft.com/office/drawing/2014/main" id="{0FD2CFBB-C483-413F-9282-B3E1399FEC1F}"/>
                  </a:ext>
                </a:extLst>
              </p:cNvPr>
              <p:cNvSpPr/>
              <p:nvPr/>
            </p:nvSpPr>
            <p:spPr>
              <a:xfrm>
                <a:off x="1907704" y="1333500"/>
                <a:ext cx="2232248" cy="2316088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3" name="Picture 2">
                <a:extLst>
                  <a:ext uri="{FF2B5EF4-FFF2-40B4-BE49-F238E27FC236}">
                    <a16:creationId xmlns="" xmlns:a16="http://schemas.microsoft.com/office/drawing/2014/main" id="{0D8B0208-B87E-42C9-91DB-B398DAA2721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180171" y="1600461"/>
                <a:ext cx="1762159" cy="18030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18" name="Прямая соединительная линия 17">
              <a:extLst>
                <a:ext uri="{FF2B5EF4-FFF2-40B4-BE49-F238E27FC236}">
                  <a16:creationId xmlns="" xmlns:a16="http://schemas.microsoft.com/office/drawing/2014/main" id="{A2485C47-1033-4FC5-9EC2-CFF3A7A4A35B}"/>
                </a:ext>
              </a:extLst>
            </p:cNvPr>
            <p:cNvCxnSpPr>
              <a:cxnSpLocks/>
              <a:endCxn id="22" idx="3"/>
            </p:cNvCxnSpPr>
            <p:nvPr/>
          </p:nvCxnSpPr>
          <p:spPr>
            <a:xfrm flipH="1">
              <a:off x="2234609" y="1600462"/>
              <a:ext cx="1473295" cy="1709943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="" xmlns:a16="http://schemas.microsoft.com/office/drawing/2014/main" id="{24E91F12-CB11-4682-B7D4-AE2A16CEACFD}"/>
                </a:ext>
              </a:extLst>
            </p:cNvPr>
            <p:cNvCxnSpPr>
              <a:cxnSpLocks/>
              <a:endCxn id="22" idx="5"/>
            </p:cNvCxnSpPr>
            <p:nvPr/>
          </p:nvCxnSpPr>
          <p:spPr>
            <a:xfrm>
              <a:off x="2234609" y="1693540"/>
              <a:ext cx="1578438" cy="1616865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Группа 26">
            <a:extLst>
              <a:ext uri="{FF2B5EF4-FFF2-40B4-BE49-F238E27FC236}">
                <a16:creationId xmlns="" xmlns:a16="http://schemas.microsoft.com/office/drawing/2014/main" id="{E6B1D855-86CD-4691-8B5C-E8E45F2BF1B6}"/>
              </a:ext>
            </a:extLst>
          </p:cNvPr>
          <p:cNvGrpSpPr/>
          <p:nvPr/>
        </p:nvGrpSpPr>
        <p:grpSpPr>
          <a:xfrm>
            <a:off x="6447125" y="769268"/>
            <a:ext cx="2239675" cy="2316088"/>
            <a:chOff x="1907704" y="1333500"/>
            <a:chExt cx="2239675" cy="2316088"/>
          </a:xfrm>
        </p:grpSpPr>
        <p:sp>
          <p:nvSpPr>
            <p:cNvPr id="30" name="Овал 29">
              <a:extLst>
                <a:ext uri="{FF2B5EF4-FFF2-40B4-BE49-F238E27FC236}">
                  <a16:creationId xmlns="" xmlns:a16="http://schemas.microsoft.com/office/drawing/2014/main" id="{CA7E729E-B550-4865-8635-46F54F76A119}"/>
                </a:ext>
              </a:extLst>
            </p:cNvPr>
            <p:cNvSpPr/>
            <p:nvPr/>
          </p:nvSpPr>
          <p:spPr>
            <a:xfrm>
              <a:off x="1907704" y="1333500"/>
              <a:ext cx="2232248" cy="2316088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2">
              <a:extLst>
                <a:ext uri="{FF2B5EF4-FFF2-40B4-BE49-F238E27FC236}">
                  <a16:creationId xmlns="" xmlns:a16="http://schemas.microsoft.com/office/drawing/2014/main" id="{1986E393-2B7F-4766-911F-0F9E754376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47315" y="1333500"/>
              <a:ext cx="2100064" cy="22546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Rectangle 2">
            <a:extLst>
              <a:ext uri="{FF2B5EF4-FFF2-40B4-BE49-F238E27FC236}">
                <a16:creationId xmlns="" xmlns:a16="http://schemas.microsoft.com/office/drawing/2014/main" id="{1CDCE94C-FA89-4EBF-8244-991C1933B5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01876" y="171103"/>
            <a:ext cx="7178833" cy="47625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Запомни !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13AE86F9-BE4F-45ED-ACF5-A3167383D735}"/>
              </a:ext>
            </a:extLst>
          </p:cNvPr>
          <p:cNvSpPr/>
          <p:nvPr/>
        </p:nvSpPr>
        <p:spPr>
          <a:xfrm>
            <a:off x="2509256" y="3145532"/>
            <a:ext cx="3816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latin typeface="Comic Sans MS" panose="030F0702030302020204" pitchFamily="66" charset="0"/>
              </a:rPr>
              <a:t>В лесу передвигайтесь по тропинкам (гибель травянистых</a:t>
            </a:r>
          </a:p>
          <a:p>
            <a:pPr algn="ctr">
              <a:buFontTx/>
              <a:buNone/>
            </a:pPr>
            <a:r>
              <a:rPr lang="ru-RU" altLang="ru-RU" sz="2000" b="1" dirty="0">
                <a:latin typeface="Comic Sans MS" panose="030F0702030302020204" pitchFamily="66" charset="0"/>
              </a:rPr>
              <a:t> растений губительно</a:t>
            </a:r>
          </a:p>
          <a:p>
            <a:pPr algn="ctr">
              <a:buFontTx/>
              <a:buNone/>
            </a:pPr>
            <a:r>
              <a:rPr lang="ru-RU" altLang="ru-RU" sz="2000" b="1" dirty="0">
                <a:latin typeface="Comic Sans MS" panose="030F0702030302020204" pitchFamily="66" charset="0"/>
              </a:rPr>
              <a:t> сказывается на состоянии</a:t>
            </a:r>
          </a:p>
          <a:p>
            <a:pPr algn="ctr">
              <a:buFontTx/>
              <a:buNone/>
            </a:pPr>
            <a:r>
              <a:rPr lang="ru-RU" altLang="ru-RU" sz="2000" b="1" dirty="0">
                <a:latin typeface="Comic Sans MS" panose="030F0702030302020204" pitchFamily="66" charset="0"/>
              </a:rPr>
              <a:t>всего леса)! 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FF86166F-4A2B-4847-AFCE-0205A337BD8D}"/>
              </a:ext>
            </a:extLst>
          </p:cNvPr>
          <p:cNvSpPr/>
          <p:nvPr/>
        </p:nvSpPr>
        <p:spPr>
          <a:xfrm>
            <a:off x="6300192" y="3145532"/>
            <a:ext cx="2736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latin typeface="Comic Sans MS" panose="030F0702030302020204" pitchFamily="66" charset="0"/>
              </a:rPr>
              <a:t>Букеты составляйте</a:t>
            </a:r>
          </a:p>
          <a:p>
            <a:pPr algn="ctr">
              <a:buFontTx/>
              <a:buNone/>
            </a:pPr>
            <a:r>
              <a:rPr lang="ru-RU" altLang="ru-RU" sz="2000" b="1" dirty="0">
                <a:latin typeface="Comic Sans MS" panose="030F0702030302020204" pitchFamily="66" charset="0"/>
              </a:rPr>
              <a:t> из цветов, которые </a:t>
            </a:r>
          </a:p>
          <a:p>
            <a:pPr algn="ctr">
              <a:buFontTx/>
              <a:buNone/>
            </a:pPr>
            <a:r>
              <a:rPr lang="ru-RU" altLang="ru-RU" sz="2000" b="1" dirty="0">
                <a:latin typeface="Comic Sans MS" panose="030F0702030302020204" pitchFamily="66" charset="0"/>
              </a:rPr>
              <a:t>человек вырастил сам у себя на садовом участке!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CE841F30-E1FF-4F2F-8FE0-8286119AE371}"/>
              </a:ext>
            </a:extLst>
          </p:cNvPr>
          <p:cNvSpPr/>
          <p:nvPr/>
        </p:nvSpPr>
        <p:spPr>
          <a:xfrm>
            <a:off x="378751" y="3145532"/>
            <a:ext cx="21526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latin typeface="Comic Sans MS" panose="030F0702030302020204" pitchFamily="66" charset="0"/>
              </a:rPr>
              <a:t>Не рвите раннецветущих растений!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720A599A-2A78-4772-839A-2A9A013490AC}"/>
              </a:ext>
            </a:extLst>
          </p:cNvPr>
          <p:cNvSpPr txBox="1"/>
          <p:nvPr/>
        </p:nvSpPr>
        <p:spPr>
          <a:xfrm>
            <a:off x="221379" y="166384"/>
            <a:ext cx="1441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latin typeface="Comic Sans MS" pitchFamily="66" charset="0"/>
              </a:rPr>
              <a:t>Клик мышкой </a:t>
            </a:r>
          </a:p>
          <a:p>
            <a:pPr algn="ctr"/>
            <a:r>
              <a:rPr lang="ru-RU" sz="1400" dirty="0">
                <a:latin typeface="Comic Sans MS" pitchFamily="66" charset="0"/>
              </a:rPr>
              <a:t>на рисунок</a:t>
            </a:r>
          </a:p>
        </p:txBody>
      </p:sp>
      <p:sp>
        <p:nvSpPr>
          <p:cNvPr id="24" name="Стрелка вправо с вырезом 8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E91ED61-BC41-467D-8F41-3DC2CD88B557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43411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7" grpId="0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9632" y="-94828"/>
            <a:ext cx="6624638" cy="89958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Домашнее задание</a:t>
            </a:r>
            <a:endParaRPr lang="ru-RU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29363" y="985292"/>
            <a:ext cx="5976664" cy="1504455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1.Откройте учебник на стр.88-89.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2.П</a:t>
            </a:r>
            <a:r>
              <a:rPr lang="ru-RU" dirty="0" smtClean="0">
                <a:solidFill>
                  <a:schemeClr val="tx1"/>
                </a:solidFill>
              </a:rPr>
              <a:t>одготовить </a:t>
            </a:r>
            <a:r>
              <a:rPr lang="ru-RU" dirty="0" smtClean="0">
                <a:solidFill>
                  <a:schemeClr val="tx1"/>
                </a:solidFill>
              </a:rPr>
              <a:t>сообщение о весенних растениях Омской области</a:t>
            </a:r>
            <a:r>
              <a:rPr lang="ru-RU" dirty="0" smtClean="0"/>
              <a:t>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marL="609600" indent="-609600" algn="l"/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  <p:pic>
        <p:nvPicPr>
          <p:cNvPr id="5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2" cstate="email"/>
          <a:srcRect l="17043" r="15966"/>
          <a:stretch/>
        </p:blipFill>
        <p:spPr bwMode="auto">
          <a:xfrm>
            <a:off x="442134" y="3361556"/>
            <a:ext cx="1013013" cy="2012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3" cstate="email"/>
          <a:srcRect t="15638" r="3602" b="7920"/>
          <a:stretch/>
        </p:blipFill>
        <p:spPr bwMode="auto">
          <a:xfrm rot="441831">
            <a:off x="7269951" y="3675500"/>
            <a:ext cx="1640865" cy="1754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http://www.booksiti.net.ru/books/492756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88" y="868694"/>
            <a:ext cx="1874196" cy="2492862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с вырезом 8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FCC5DE6-3E49-40C0-9711-7D03F943F9EC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30651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321544" y="337220"/>
            <a:ext cx="576064" cy="576064"/>
          </a:xfrm>
          <a:prstGeom prst="mathMultiply">
            <a:avLst/>
          </a:prstGeom>
          <a:solidFill>
            <a:schemeClr val="bg1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2" cstate="email"/>
          <a:srcRect t="15638" r="3602" b="7920"/>
          <a:stretch/>
        </p:blipFill>
        <p:spPr bwMode="auto">
          <a:xfrm rot="20674798" flipH="1">
            <a:off x="2452983" y="2760335"/>
            <a:ext cx="1991748" cy="2129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3" cstate="email"/>
          <a:srcRect l="17043" r="15966"/>
          <a:stretch/>
        </p:blipFill>
        <p:spPr bwMode="auto">
          <a:xfrm flipH="1">
            <a:off x="5757328" y="2727534"/>
            <a:ext cx="1241070" cy="2300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8ED38DBB-41FB-4578-8AD5-1A082B17A94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683" y="625252"/>
            <a:ext cx="7815749" cy="14448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1856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39952" y="337220"/>
            <a:ext cx="2385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Карта Омской области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3204"/>
            <a:ext cx="867747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987824" y="193204"/>
            <a:ext cx="26262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Карта Омской области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3204"/>
            <a:ext cx="8784976" cy="5308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65212"/>
            <a:ext cx="8856984" cy="516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193204"/>
            <a:ext cx="239379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Тема: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2065412"/>
            <a:ext cx="3449983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«В гости</a:t>
            </a:r>
          </a:p>
          <a:p>
            <a:r>
              <a:rPr lang="ru-RU" sz="6600" dirty="0" smtClean="0">
                <a:solidFill>
                  <a:srgbClr val="00B050"/>
                </a:solidFill>
              </a:rPr>
              <a:t> к весне»</a:t>
            </a:r>
            <a:endParaRPr lang="ru-RU" sz="6600" dirty="0">
              <a:solidFill>
                <a:srgbClr val="00B05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73324"/>
            <a:ext cx="4032130" cy="4112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209428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Выявить  признаки </a:t>
            </a:r>
            <a:r>
              <a:rPr lang="ru-RU" sz="2800" dirty="0" smtClean="0"/>
              <a:t>наступления весны в неживой и живой </a:t>
            </a:r>
            <a:endParaRPr lang="ru-RU" sz="2800" dirty="0" smtClean="0"/>
          </a:p>
          <a:p>
            <a:r>
              <a:rPr lang="ru-RU" sz="2800" dirty="0" smtClean="0"/>
              <a:t>природе</a:t>
            </a:r>
            <a:r>
              <a:rPr lang="ru-RU" sz="2800" dirty="0" smtClean="0"/>
              <a:t>;  </a:t>
            </a:r>
            <a:r>
              <a:rPr lang="ru-RU" sz="2800" dirty="0" smtClean="0"/>
              <a:t>установить </a:t>
            </a:r>
          </a:p>
          <a:p>
            <a:r>
              <a:rPr lang="ru-RU" sz="2800" dirty="0" smtClean="0"/>
              <a:t> </a:t>
            </a:r>
            <a:r>
              <a:rPr lang="ru-RU" sz="2800" dirty="0" smtClean="0"/>
              <a:t>их </a:t>
            </a:r>
            <a:r>
              <a:rPr lang="ru-RU" sz="2800" dirty="0" smtClean="0"/>
              <a:t>взаимосвязь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769268"/>
            <a:ext cx="1944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Цель: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2503" y="265212"/>
            <a:ext cx="5161667" cy="526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44017"/>
            <a:ext cx="8712968" cy="4456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79712" y="265212"/>
            <a:ext cx="5495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rgbClr val="7030A0"/>
                </a:solidFill>
              </a:rPr>
              <a:t>Седельниковский</a:t>
            </a:r>
            <a:r>
              <a:rPr lang="ru-RU" sz="4000" dirty="0" smtClean="0">
                <a:solidFill>
                  <a:srgbClr val="7030A0"/>
                </a:solidFill>
              </a:rPr>
              <a:t> район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3716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9632" y="-94828"/>
            <a:ext cx="6624638" cy="89958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Работа по учебнику.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3808" y="1057300"/>
            <a:ext cx="5976664" cy="1504455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1.Откройте учебник на стр.86-87.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2.Прочитайте текст «Неживая природа весной».</a:t>
            </a:r>
          </a:p>
          <a:p>
            <a:pPr marL="609600" indent="-609600" algn="l"/>
            <a:r>
              <a:rPr lang="ru-RU" sz="2800" dirty="0">
                <a:latin typeface="Comic Sans MS" pitchFamily="66" charset="0"/>
              </a:rPr>
              <a:t> </a:t>
            </a:r>
          </a:p>
        </p:txBody>
      </p:sp>
      <p:pic>
        <p:nvPicPr>
          <p:cNvPr id="5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2" cstate="email"/>
          <a:srcRect l="17043" r="15966"/>
          <a:stretch/>
        </p:blipFill>
        <p:spPr bwMode="auto">
          <a:xfrm>
            <a:off x="442134" y="3361556"/>
            <a:ext cx="1013013" cy="2012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3" cstate="email"/>
          <a:srcRect t="15638" r="3602" b="7920"/>
          <a:stretch/>
        </p:blipFill>
        <p:spPr bwMode="auto">
          <a:xfrm rot="441831">
            <a:off x="7269951" y="3675500"/>
            <a:ext cx="1640865" cy="1754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http://www.booksiti.net.ru/books/492756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88" y="868694"/>
            <a:ext cx="1874196" cy="2492862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с вырезом 8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FCC5DE6-3E49-40C0-9711-7D03F943F9EC}"/>
              </a:ext>
            </a:extLst>
          </p:cNvPr>
          <p:cNvSpPr/>
          <p:nvPr/>
        </p:nvSpPr>
        <p:spPr>
          <a:xfrm>
            <a:off x="8244830" y="247684"/>
            <a:ext cx="575642" cy="288032"/>
          </a:xfrm>
          <a:prstGeom prst="notchedRightArrow">
            <a:avLst/>
          </a:prstGeom>
          <a:solidFill>
            <a:schemeClr val="bg1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70953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</TotalTime>
  <Words>262</Words>
  <Application>Microsoft Office PowerPoint</Application>
  <PresentationFormat>Экран (16:10)</PresentationFormat>
  <Paragraphs>71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Работа по учебнику.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Запомни !</vt:lpstr>
      <vt:lpstr>Домашнее задание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гости к весне.Никифорова Н.В.</dc:title>
  <dc:creator>Наталья Никифорова</dc:creator>
  <cp:lastModifiedBy>1</cp:lastModifiedBy>
  <cp:revision>155</cp:revision>
  <dcterms:created xsi:type="dcterms:W3CDTF">2017-12-24T16:16:52Z</dcterms:created>
  <dcterms:modified xsi:type="dcterms:W3CDTF">2021-10-27T18:30:08Z</dcterms:modified>
</cp:coreProperties>
</file>