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723" r:id="rId2"/>
    <p:sldId id="773" r:id="rId3"/>
    <p:sldId id="775" r:id="rId4"/>
    <p:sldId id="859" r:id="rId5"/>
    <p:sldId id="782" r:id="rId6"/>
    <p:sldId id="860" r:id="rId7"/>
    <p:sldId id="802" r:id="rId8"/>
    <p:sldId id="861" r:id="rId9"/>
    <p:sldId id="836" r:id="rId10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4108"/>
    <a:srgbClr val="9B5E05"/>
    <a:srgbClr val="DC3906"/>
    <a:srgbClr val="C63406"/>
    <a:srgbClr val="00A249"/>
    <a:srgbClr val="FFE79B"/>
    <a:srgbClr val="FFD85B"/>
    <a:srgbClr val="19888B"/>
    <a:srgbClr val="0C8669"/>
    <a:srgbClr val="8E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16" autoAdjust="0"/>
    <p:restoredTop sz="95652" autoAdjust="0"/>
  </p:normalViewPr>
  <p:slideViewPr>
    <p:cSldViewPr>
      <p:cViewPr varScale="1">
        <p:scale>
          <a:sx n="106" d="100"/>
          <a:sy n="106" d="100"/>
        </p:scale>
        <p:origin x="-202" y="-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4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E7550C-1FA3-435B-9E86-BB5BA6516846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3633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3034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5F305-D788-40F6-AC2F-F850490CB4B1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949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9CB88-5E1A-4FAC-892A-60949ACB1F6F}" type="datetimeFigureOut">
              <a:rPr lang="en-US" smtClean="0"/>
              <a:pPr/>
              <a:t>11/30/2024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52400" y="133350"/>
            <a:ext cx="8839200" cy="487680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3400" y="895350"/>
            <a:ext cx="80772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Рамка 50"/>
          <p:cNvSpPr/>
          <p:nvPr/>
        </p:nvSpPr>
        <p:spPr>
          <a:xfrm>
            <a:off x="457200" y="819150"/>
            <a:ext cx="8229600" cy="3581400"/>
          </a:xfrm>
          <a:prstGeom prst="frame">
            <a:avLst>
              <a:gd name="adj1" fmla="val 226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6355" y="1352550"/>
            <a:ext cx="7391400" cy="2792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ln w="0"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Наибольшее и наименьшее значения числового набора. Размах</a:t>
            </a:r>
          </a:p>
          <a:p>
            <a:endParaRPr lang="ru-RU" sz="4000" dirty="0">
              <a:ln w="0">
                <a:solidFill>
                  <a:sysClr val="windowText" lastClr="000000"/>
                </a:solidFill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53000" endA="300" endPos="355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19570" y="3305538"/>
            <a:ext cx="42702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Штабрат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52400" y="133350"/>
            <a:ext cx="8839200" cy="487680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3400" y="895350"/>
            <a:ext cx="80772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Рамка 50"/>
          <p:cNvSpPr/>
          <p:nvPr/>
        </p:nvSpPr>
        <p:spPr>
          <a:xfrm>
            <a:off x="457200" y="819150"/>
            <a:ext cx="8229600" cy="3581400"/>
          </a:xfrm>
          <a:prstGeom prst="frame">
            <a:avLst>
              <a:gd name="adj1" fmla="val 226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0600" y="1276350"/>
            <a:ext cx="7086600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all" dirty="0" smtClean="0">
                <a:ln w="0"/>
                <a:solidFill>
                  <a:srgbClr val="F8410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800" b="1" cap="all" dirty="0" smtClean="0">
                <a:ln w="0"/>
                <a:solidFill>
                  <a:srgbClr val="F8410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адачи</a:t>
            </a:r>
            <a:endParaRPr lang="ru-RU" sz="4800" b="1" cap="all" dirty="0">
              <a:ln w="0"/>
              <a:solidFill>
                <a:srgbClr val="F84108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228600" y="2495550"/>
            <a:ext cx="8686800" cy="2362200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361950"/>
            <a:ext cx="85344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№1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девочки собирали клубнику. Первая собрала 6 кг, вторая 10 кг,  третья 16 кг и четвёртая 20 кг. Всю клубнику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поделили поровну. Сколько килограммов  клубники получила каждая девочка? </a:t>
            </a:r>
          </a:p>
        </p:txBody>
      </p:sp>
      <p:sp>
        <p:nvSpPr>
          <p:cNvPr id="11" name="Рамка 10"/>
          <p:cNvSpPr/>
          <p:nvPr/>
        </p:nvSpPr>
        <p:spPr>
          <a:xfrm>
            <a:off x="228600" y="209550"/>
            <a:ext cx="8686800" cy="2209800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285750"/>
            <a:ext cx="85344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№1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наибольшее и наименьшее значения, размах, среднее арифметическое и медиану набора чисел.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12, 7, 25, 3, 19, 15.          б) 17, 19, 5, 41, 47, 13, 19.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362200" y="4476750"/>
            <a:ext cx="6858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11188" y="2492375"/>
            <a:ext cx="77771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93518" y="285750"/>
            <a:ext cx="8915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sz="2000" b="1" dirty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 </a:t>
            </a:r>
            <a:r>
              <a:rPr lang="ru-RU" sz="20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>
              <a:spcBef>
                <a:spcPts val="0"/>
              </a:spcBef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 п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риведены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 производстве зерновых в России в 2000-2006 гг.</a:t>
            </a:r>
          </a:p>
          <a:p>
            <a:pPr eaLnBrk="1" hangingPunct="1">
              <a:spcBef>
                <a:spcPct val="50000"/>
              </a:spcBef>
            </a:pP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74167"/>
              </p:ext>
            </p:extLst>
          </p:nvPr>
        </p:nvGraphicFramePr>
        <p:xfrm>
          <a:off x="342900" y="1301679"/>
          <a:ext cx="8496300" cy="2519364"/>
        </p:xfrm>
        <a:graphic>
          <a:graphicData uri="http://schemas.openxmlformats.org/drawingml/2006/table">
            <a:tbl>
              <a:tblPr/>
              <a:tblGrid>
                <a:gridCol w="2087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50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Производство зерновых, млн.т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Урожайность, ц/га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Производство пшеницы, млн. 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 Box 74"/>
          <p:cNvSpPr txBox="1">
            <a:spLocks noChangeArrowheads="1"/>
          </p:cNvSpPr>
          <p:nvPr/>
        </p:nvSpPr>
        <p:spPr bwMode="auto">
          <a:xfrm>
            <a:off x="0" y="3813583"/>
            <a:ext cx="8353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таблице найдите наименьшее, наибольшее значение и размах:</a:t>
            </a:r>
          </a:p>
          <a:p>
            <a:pPr eaLnBrk="1" hangingPunct="1"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производства зерновых в 2000-2006 гг.;</a:t>
            </a:r>
          </a:p>
          <a:p>
            <a:pPr eaLnBrk="1" hangingPunct="1"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производства пшеницы в 2000-2006 гг.;</a:t>
            </a:r>
          </a:p>
          <a:p>
            <a:pPr eaLnBrk="1" hangingPunct="1"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урожайности зерновых в 2000-2006 гг.</a:t>
            </a:r>
          </a:p>
        </p:txBody>
      </p:sp>
      <p:sp>
        <p:nvSpPr>
          <p:cNvPr id="10" name="Рамка 9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285750"/>
            <a:ext cx="8534400" cy="1981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600" b="1" dirty="0" smtClean="0">
              <a:solidFill>
                <a:srgbClr val="F841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76200" y="209550"/>
            <a:ext cx="8915400" cy="913536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22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2571750"/>
            <a:ext cx="85344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2600" b="1" cap="all" dirty="0" smtClean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304800" y="103408"/>
            <a:ext cx="8686800" cy="1264741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0154" y="481419"/>
            <a:ext cx="8374410" cy="8867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№3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Пользуясь таблицей, укажите: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самый большой по числу жителей в 2021 г. Город России;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второй по населению город России в 2021 г.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6358016"/>
              </p:ext>
            </p:extLst>
          </p:nvPr>
        </p:nvGraphicFramePr>
        <p:xfrm>
          <a:off x="309790" y="1683446"/>
          <a:ext cx="8640959" cy="32029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399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2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74169"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тыс.чел.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тыс.чел.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тыс.чел.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7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Волгоград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Москва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12655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Ростов –на −Дону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1137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7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Воронеж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1050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Нижний Новгород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1244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Самара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1144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7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Екатеринбург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1495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Новосибирск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1620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Санкт-Петербург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5384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7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Казань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1257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Омск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1139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Уфа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1125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007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Красноярск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1092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Пермь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1049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Челябинск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1187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" name="Заголовок 5"/>
          <p:cNvSpPr txBox="1">
            <a:spLocks/>
          </p:cNvSpPr>
          <p:nvPr/>
        </p:nvSpPr>
        <p:spPr>
          <a:xfrm>
            <a:off x="1790037" y="1381725"/>
            <a:ext cx="7430163" cy="2881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normalizeH="0" baseline="0" noProof="0" dirty="0" smtClean="0"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Население городов − миллионеров в 2021 году</a:t>
            </a:r>
            <a:endParaRPr kumimoji="0" lang="ru-RU" sz="2000" i="0" u="none" strike="noStrike" kern="1200" normalizeH="0" baseline="0" noProof="0" dirty="0">
              <a:solidFill>
                <a:srgbClr val="C0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" name="Рисунок 18" descr="1614571227_36-p-gorod-na-belom-fone-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254" y="2357780"/>
            <a:ext cx="1440160" cy="587685"/>
          </a:xfrm>
          <a:prstGeom prst="rect">
            <a:avLst/>
          </a:prstGeom>
        </p:spPr>
      </p:pic>
      <p:pic>
        <p:nvPicPr>
          <p:cNvPr id="20" name="Рисунок 19" descr="1614571227_36-p-gorod-na-belom-fone-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390685"/>
            <a:ext cx="1440160" cy="587685"/>
          </a:xfrm>
          <a:prstGeom prst="rect">
            <a:avLst/>
          </a:prstGeom>
        </p:spPr>
      </p:pic>
      <p:pic>
        <p:nvPicPr>
          <p:cNvPr id="21" name="Рисунок 20" descr="1614571227_36-p-gorod-na-belom-fone-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9665" y="2357780"/>
            <a:ext cx="1440160" cy="58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228600" y="2495550"/>
            <a:ext cx="8686800" cy="2362200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361950"/>
            <a:ext cx="85344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№1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девочки собирали клубнику. Первая собрала 6 кг, вторая 10 кг,  третья 16 кг и четвёртая 20 кг. Всю клубнику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поделили поровну. Сколько килограммов  клубники получила каждая девочка? </a:t>
            </a:r>
          </a:p>
        </p:txBody>
      </p:sp>
      <p:sp>
        <p:nvSpPr>
          <p:cNvPr id="11" name="Рамка 10"/>
          <p:cNvSpPr/>
          <p:nvPr/>
        </p:nvSpPr>
        <p:spPr>
          <a:xfrm>
            <a:off x="228600" y="209550"/>
            <a:ext cx="8686800" cy="2209800"/>
          </a:xfrm>
          <a:prstGeom prst="frame">
            <a:avLst>
              <a:gd name="adj1" fmla="val 37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285750"/>
            <a:ext cx="85344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rgbClr val="F84108"/>
                </a:solidFill>
                <a:latin typeface="Times New Roman" pitchFamily="18" charset="0"/>
                <a:cs typeface="Times New Roman" pitchFamily="18" charset="0"/>
              </a:rPr>
              <a:t>Задача №4</a:t>
            </a:r>
          </a:p>
          <a:p>
            <a:pPr algn="l" eaLnBrk="1" hangingPunct="1"/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Пусть, проведя учет деталей, изготовленных за смену рабочими одной бригады, получили такой ряд данных: 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35, 35, 36, 37, 37, 36, 37, 38, 36, 36, 36, 39, 39, 37, 39, 38, 38, 36, 39, 36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 eaLnBrk="1" hangingPunct="1"/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для 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 среднее арифметическое, 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размах.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/>
              <p:cNvSpPr/>
              <p:nvPr/>
            </p:nvSpPr>
            <p:spPr>
              <a:xfrm>
                <a:off x="228600" y="3105150"/>
                <a:ext cx="8534400" cy="16192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ru-RU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Наибольшее – 39</a:t>
                </a:r>
              </a:p>
              <a:p>
                <a:pPr algn="l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Наименьшее – 35</a:t>
                </a:r>
              </a:p>
              <a:p>
                <a:pPr algn="l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Размах 39 – 35 = 4</a:t>
                </a:r>
              </a:p>
              <a:p>
                <a:pPr algn="l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(35 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2 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+ 36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8 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+ 37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+ 38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+ 39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: 21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37, среднее арифметическое</a:t>
                </a:r>
              </a:p>
              <a:p>
                <a:pPr algn="ctr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endPara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3105150"/>
                <a:ext cx="8534400" cy="1619250"/>
              </a:xfrm>
              <a:prstGeom prst="rect">
                <a:avLst/>
              </a:prstGeom>
              <a:blipFill>
                <a:blip r:embed="rId3"/>
                <a:stretch>
                  <a:fillRect l="-1143" t="-23308" b="-67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566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95745" y="936914"/>
            <a:ext cx="80772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2200" y="177245"/>
            <a:ext cx="4038600" cy="483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</a:rPr>
              <a:t>Физминутка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500" y="1428750"/>
            <a:ext cx="3086100" cy="783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57650" y="1608873"/>
            <a:ext cx="1856509" cy="366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43000" y="1608873"/>
            <a:ext cx="1856509" cy="366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745" y="1428750"/>
            <a:ext cx="2376055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5\Downloads\1690840_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-1500216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95745" y="936914"/>
            <a:ext cx="80772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500" y="1428750"/>
            <a:ext cx="3086100" cy="783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57650" y="1608873"/>
            <a:ext cx="1856509" cy="366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43000" y="1608873"/>
            <a:ext cx="1856509" cy="366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745" y="1428750"/>
            <a:ext cx="2376055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7550090"/>
              </p:ext>
            </p:extLst>
          </p:nvPr>
        </p:nvGraphicFramePr>
        <p:xfrm>
          <a:off x="1219200" y="813522"/>
          <a:ext cx="7124748" cy="3394075"/>
        </p:xfrm>
        <a:graphic>
          <a:graphicData uri="http://schemas.openxmlformats.org/drawingml/2006/table">
            <a:tbl>
              <a:tblPr/>
              <a:tblGrid>
                <a:gridCol w="3562374">
                  <a:extLst>
                    <a:ext uri="{9D8B030D-6E8A-4147-A177-3AD203B41FA5}">
                      <a16:colId xmlns:a16="http://schemas.microsoft.com/office/drawing/2014/main" xmlns="" val="1577408786"/>
                    </a:ext>
                  </a:extLst>
                </a:gridCol>
                <a:gridCol w="3562374">
                  <a:extLst>
                    <a:ext uri="{9D8B030D-6E8A-4147-A177-3AD203B41FA5}">
                      <a16:colId xmlns:a16="http://schemas.microsoft.com/office/drawing/2014/main" xmlns="" val="2199503080"/>
                    </a:ext>
                  </a:extLst>
                </a:gridCol>
              </a:tblGrid>
              <a:tr h="3394075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effectLst/>
                        </a:rPr>
                        <a:t>1 вариант: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1)Найти </a:t>
                      </a:r>
                      <a:r>
                        <a:rPr lang="ru-RU" sz="1600" dirty="0" smtClean="0">
                          <a:effectLst/>
                        </a:rPr>
                        <a:t>размах, медиану и </a:t>
                      </a:r>
                      <a:r>
                        <a:rPr lang="ru-RU" sz="1600" dirty="0">
                          <a:effectLst/>
                        </a:rPr>
                        <a:t>среднее значение ряда чисел: 1, 1, 3, 3, 3, 2, 5, 5, 6, 6, 6, 9;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2). Педагогический стаж восьми учителей математики одной школы следующий: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6 лет, 9 лет, 16 лет, 13 лет, 18 лет, 15 лет, 19 лет, 10 лет. Найти среднее арифметическое, размах и </a:t>
                      </a:r>
                      <a:r>
                        <a:rPr lang="ru-RU" sz="1600" dirty="0" smtClean="0">
                          <a:effectLst/>
                        </a:rPr>
                        <a:t>медиану </a:t>
                      </a:r>
                      <a:r>
                        <a:rPr lang="ru-RU" sz="1600" dirty="0">
                          <a:effectLst/>
                        </a:rPr>
                        <a:t>этого ряда 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3). Найти </a:t>
                      </a:r>
                      <a:r>
                        <a:rPr lang="ru-RU" sz="1600" dirty="0" smtClean="0">
                          <a:effectLst/>
                        </a:rPr>
                        <a:t>размах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и </a:t>
                      </a:r>
                      <a:r>
                        <a:rPr lang="ru-RU" sz="1600" dirty="0">
                          <a:effectLst/>
                        </a:rPr>
                        <a:t>медиану числового ряда: 1, 1, 2, 2, 2, 3, 5, 5, 6, 6, 6, 9.</a:t>
                      </a:r>
                    </a:p>
                  </a:txBody>
                  <a:tcPr marL="82141" marR="82141" marT="41071" marB="4107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A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effectLst/>
                        </a:rPr>
                        <a:t>2 вариант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1). Найти размах, моду и среднее значение ряда чисел: 5, 3, -3, -1, 0, 3, 3, 3, 3, 4, 6;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2). Педагогический стаж восьми учителей математики одной школы следующий: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4 лет, 6 лет, 15 лет, 12 лет, 16 лет, 20 лет, 24 года, 10 лет. Найти среднее арифметическое, размах </a:t>
                      </a:r>
                      <a:r>
                        <a:rPr lang="ru-RU" sz="1600">
                          <a:effectLst/>
                        </a:rPr>
                        <a:t>и </a:t>
                      </a:r>
                      <a:r>
                        <a:rPr lang="ru-RU" sz="1600" smtClean="0">
                          <a:effectLst/>
                        </a:rPr>
                        <a:t>медиану </a:t>
                      </a:r>
                      <a:r>
                        <a:rPr lang="ru-RU" sz="1600" dirty="0">
                          <a:effectLst/>
                        </a:rPr>
                        <a:t>этого ряда </a:t>
                      </a:r>
                    </a:p>
                    <a:p>
                      <a:pPr fontAlgn="t"/>
                      <a:r>
                        <a:rPr lang="ru-RU" sz="1600" dirty="0">
                          <a:effectLst/>
                        </a:rPr>
                        <a:t>3). Найти </a:t>
                      </a:r>
                      <a:r>
                        <a:rPr lang="ru-RU" sz="1600" dirty="0" smtClean="0">
                          <a:effectLst/>
                        </a:rPr>
                        <a:t>размах </a:t>
                      </a:r>
                      <a:r>
                        <a:rPr lang="ru-RU" sz="1600" dirty="0">
                          <a:effectLst/>
                        </a:rPr>
                        <a:t>и медиану числового ряда: 4, 2, 2, 1, 0, 2, 2, 2, 2, 5, 7, 8.</a:t>
                      </a:r>
                    </a:p>
                  </a:txBody>
                  <a:tcPr marL="82141" marR="82141" marT="41071" marB="4107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6330906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76400" y="159328"/>
            <a:ext cx="43011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rPr>
              <a:t>Самостоятельная работа: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2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52400" y="133350"/>
            <a:ext cx="8839200" cy="487680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6" name="Рамка 4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75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3400" y="895350"/>
            <a:ext cx="80772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Рамка 50"/>
          <p:cNvSpPr/>
          <p:nvPr/>
        </p:nvSpPr>
        <p:spPr>
          <a:xfrm>
            <a:off x="457200" y="819150"/>
            <a:ext cx="8229600" cy="3581400"/>
          </a:xfrm>
          <a:prstGeom prst="frame">
            <a:avLst>
              <a:gd name="adj1" fmla="val 2268"/>
            </a:avLst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0600" y="1276350"/>
            <a:ext cx="7086600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all" dirty="0" smtClean="0">
                <a:ln w="0"/>
                <a:solidFill>
                  <a:srgbClr val="F8410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cap="all" dirty="0" smtClean="0">
                <a:ln w="0"/>
                <a:solidFill>
                  <a:srgbClr val="F8410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пасибо за внимание!</a:t>
            </a:r>
            <a:endParaRPr lang="ru-RU" sz="4000" b="1" cap="all" dirty="0">
              <a:ln w="0"/>
              <a:solidFill>
                <a:srgbClr val="F84108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55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8836</TotalTime>
  <Words>579</Words>
  <Application>Microsoft Office PowerPoint</Application>
  <PresentationFormat>Экран (16:9)</PresentationFormat>
  <Paragraphs>127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Пользователь Windows</cp:lastModifiedBy>
  <cp:revision>1033</cp:revision>
  <dcterms:created xsi:type="dcterms:W3CDTF">2007-04-02T02:11:51Z</dcterms:created>
  <dcterms:modified xsi:type="dcterms:W3CDTF">2024-11-29T19:23:31Z</dcterms:modified>
</cp:coreProperties>
</file>