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-174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8464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1303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9097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236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1115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8752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6290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1005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7275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174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2106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E98A4-9484-4506-837F-318F73A82DBA}" type="datetimeFigureOut">
              <a:rPr lang="ru-RU" smtClean="0"/>
              <a:pPr/>
              <a:t>03.04.2025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DA767-41BF-47B0-A381-C3DAE9832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440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515475" y="4395787"/>
            <a:ext cx="307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 </a:t>
            </a:r>
          </a:p>
          <a:p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78604" y="2549308"/>
            <a:ext cx="80105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«История развития ПК. Состав персонального компьютера »</a:t>
            </a:r>
            <a:endParaRPr lang="ru-RU" sz="36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7186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05537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Появление первых персональных компьютеров (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Altair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8800, 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Apple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I/II):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99" y="2276534"/>
            <a:ext cx="60674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err="1">
                <a:solidFill>
                  <a:schemeClr val="bg1"/>
                </a:solidFill>
              </a:rPr>
              <a:t>Apple</a:t>
            </a:r>
            <a:r>
              <a:rPr lang="ru-RU" b="1" dirty="0">
                <a:solidFill>
                  <a:schemeClr val="bg1"/>
                </a:solidFill>
              </a:rPr>
              <a:t> II (1977):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Считается первым по-настоящему массовым персональным компьютером.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Был выпущен уже в полностью собранном виде, готовом к использованию.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Имел цветную графику, клавиатуру и возможность подключать монитор.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Пользовался огромным успехом, особенно среди образовательных учреждений и бизнеса.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Способствовал популяризации персональных компьютеров и заложил основы для их дальнейшего развития.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416" y="3124200"/>
            <a:ext cx="5277583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19644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Развитие ПК в 1990-е годы: Появление 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Windows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и распространение интернета: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6223" y="2533709"/>
            <a:ext cx="646747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/>
              </a:rPr>
              <a:t>В 1990-е годы персональные компьютеры из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нишевого</a:t>
            </a:r>
            <a:r>
              <a:rPr lang="ru-RU" dirty="0" smtClean="0">
                <a:solidFill>
                  <a:schemeClr val="bg1"/>
                </a:solidFill>
                <a:effectLst/>
              </a:rPr>
              <a:t> продукта превратились в массовый товар. Выпуск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Windows</a:t>
            </a:r>
            <a:r>
              <a:rPr lang="ru-RU" dirty="0" smtClean="0">
                <a:solidFill>
                  <a:schemeClr val="bg1"/>
                </a:solidFill>
                <a:effectLst/>
              </a:rPr>
              <a:t> 3.0 и особенно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Windows</a:t>
            </a:r>
            <a:r>
              <a:rPr lang="ru-RU" dirty="0" smtClean="0">
                <a:solidFill>
                  <a:schemeClr val="bg1"/>
                </a:solidFill>
                <a:effectLst/>
              </a:rPr>
              <a:t> 95 революционизировал использование ПК, представив интуитивно понятный графический интерфейс, доступный широкой аудитории.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Windows</a:t>
            </a:r>
            <a:r>
              <a:rPr lang="ru-RU" dirty="0" smtClean="0">
                <a:solidFill>
                  <a:schemeClr val="bg1"/>
                </a:solidFill>
                <a:effectLst/>
              </a:rPr>
              <a:t> стала доминирующей ОС, задав стандарты для ПО и железа. Коммерциализация интернета и появление простых браузеров (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Netscape</a:t>
            </a:r>
            <a:r>
              <a:rPr lang="ru-RU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Navigator</a:t>
            </a:r>
            <a:r>
              <a:rPr lang="ru-RU" dirty="0" smtClean="0">
                <a:solidFill>
                  <a:schemeClr val="bg1"/>
                </a:solidFill>
                <a:effectLst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Internet</a:t>
            </a:r>
            <a:r>
              <a:rPr lang="ru-RU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Explorer</a:t>
            </a:r>
            <a:r>
              <a:rPr lang="ru-RU" dirty="0" smtClean="0">
                <a:solidFill>
                  <a:schemeClr val="bg1"/>
                </a:solidFill>
                <a:effectLst/>
              </a:rPr>
              <a:t>) сделали его доступным для всех, а распространение электронной почты и веб-сайтов изменило коммуникации и открыло новые возможности в бизнесе и личной жизни.</a:t>
            </a:r>
          </a:p>
          <a:p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844" y="2738044"/>
            <a:ext cx="5155156" cy="4119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1421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Развитие ПК в 1990-е годы: Появление 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Windows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и распространение интернета: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1474" y="2886134"/>
            <a:ext cx="521970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/>
              </a:rPr>
              <a:t>Улучшение характеристик процессоров, оперативной памяти и видеокарт, а также снижение цен сделали ПК доступными и мощными. Они стали незаменимыми в образовании и бизнесе, революционизировав коммуникации, доступ к информации и развлечения.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Windows</a:t>
            </a:r>
            <a:r>
              <a:rPr lang="ru-RU" dirty="0" smtClean="0">
                <a:solidFill>
                  <a:schemeClr val="bg1"/>
                </a:solidFill>
                <a:effectLst/>
              </a:rPr>
              <a:t> и интернет стали катализаторами этих изменений, интегрировав ПК в современную жизнь и стимулировав развитие информационных технологий.</a:t>
            </a:r>
          </a:p>
          <a:p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205" y="3157500"/>
            <a:ext cx="4386794" cy="37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4855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Современные тенденции в развитии ПК: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48450" y="2162234"/>
            <a:ext cx="45624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Миниатюризация и мобильность становятся ключевыми факторами. Ноутбуки, ультрабуки, </a:t>
            </a:r>
            <a:r>
              <a:rPr lang="ru-RU" dirty="0" smtClean="0">
                <a:solidFill>
                  <a:schemeClr val="bg1"/>
                </a:solidFill>
              </a:rPr>
              <a:t> трансформеры</a:t>
            </a:r>
            <a:r>
              <a:rPr lang="ru-RU" dirty="0">
                <a:solidFill>
                  <a:schemeClr val="bg1"/>
                </a:solidFill>
              </a:rPr>
              <a:t>, и другие портативные устройства продолжают развиваться, предлагая высокую производительность в компактном форм-факторе.</a:t>
            </a:r>
          </a:p>
          <a:p>
            <a:r>
              <a:rPr lang="ru-RU" dirty="0">
                <a:solidFill>
                  <a:schemeClr val="bg1"/>
                </a:solidFill>
              </a:rPr>
              <a:t>Производительность остается в приоритете. Многоядерные процессоры, высокоскоростная оперативная память, и быстрые твердотельные накопители (SSD) обеспечивают плавную работу самых требовательных приложений и игр.</a:t>
            </a:r>
          </a:p>
          <a:p>
            <a:r>
              <a:rPr lang="ru-RU" dirty="0" smtClean="0">
                <a:solidFill>
                  <a:schemeClr val="bg1"/>
                </a:solidFill>
                <a:effectLst/>
              </a:rPr>
              <a:t/>
            </a:r>
            <a:br>
              <a:rPr lang="ru-RU" dirty="0" smtClean="0">
                <a:solidFill>
                  <a:schemeClr val="bg1"/>
                </a:solidFill>
                <a:effectLst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5074"/>
            <a:ext cx="4799576" cy="3686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4072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Современные тенденции в развитии ПК: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91300" y="1970961"/>
            <a:ext cx="53149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Искусственный интеллект и машинное обучение все больше интегрируются в ПК. Появляются процессоры и видеокарты со специальными блоками для ускорения задач, связанных с ИИ, например, обработка изображений, распознавание речи, и машинный перевод.</a:t>
            </a:r>
          </a:p>
          <a:p>
            <a:r>
              <a:rPr lang="ru-RU" dirty="0">
                <a:solidFill>
                  <a:schemeClr val="bg1"/>
                </a:solidFill>
              </a:rPr>
              <a:t>Упор на графику и мультимедиа заметен в развитии видеокарт, мониторов и технологий отображения. Разрешение 4K и 8K, высокие частоты обновления, и поддержка HDR становятся все более распространенными.</a:t>
            </a:r>
          </a:p>
          <a:p>
            <a:r>
              <a:rPr lang="ru-RU" dirty="0">
                <a:solidFill>
                  <a:schemeClr val="bg1"/>
                </a:solidFill>
              </a:rPr>
              <a:t>Облачные технологии влияют на развитие ПК. Происходит интеграция с облачными сервисами, приложениями, и хранилищами данных.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3434"/>
            <a:ext cx="5217465" cy="29245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180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Современные тенденции в развитии ПК: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72250" y="2113836"/>
            <a:ext cx="53149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Энергоэффективность</a:t>
            </a:r>
            <a:r>
              <a:rPr lang="ru-RU" dirty="0">
                <a:solidFill>
                  <a:schemeClr val="bg1"/>
                </a:solidFill>
              </a:rPr>
              <a:t> становится важным аспектом. Появляются более экономичные процессоры и комплектующие, снижая энергопотребление и тепловыделение.</a:t>
            </a:r>
          </a:p>
          <a:p>
            <a:r>
              <a:rPr lang="ru-RU" dirty="0">
                <a:solidFill>
                  <a:schemeClr val="bg1"/>
                </a:solidFill>
              </a:rPr>
              <a:t>Беспроводные технологии получают все более широкое распространение. </a:t>
            </a:r>
            <a:r>
              <a:rPr lang="ru-RU" dirty="0" err="1">
                <a:solidFill>
                  <a:schemeClr val="bg1"/>
                </a:solidFill>
              </a:rPr>
              <a:t>Wi-Fi</a:t>
            </a:r>
            <a:r>
              <a:rPr lang="ru-RU" dirty="0">
                <a:solidFill>
                  <a:schemeClr val="bg1"/>
                </a:solidFill>
              </a:rPr>
              <a:t> 6/6E, </a:t>
            </a:r>
            <a:r>
              <a:rPr lang="ru-RU" dirty="0" err="1">
                <a:solidFill>
                  <a:schemeClr val="bg1"/>
                </a:solidFill>
              </a:rPr>
              <a:t>Bluetooth</a:t>
            </a:r>
            <a:r>
              <a:rPr lang="ru-RU" dirty="0">
                <a:solidFill>
                  <a:schemeClr val="bg1"/>
                </a:solidFill>
              </a:rPr>
              <a:t> 5.x, и другие беспроводные стандарты обеспечивают высокую скорость и стабильность соединения.</a:t>
            </a:r>
          </a:p>
          <a:p>
            <a:r>
              <a:rPr lang="ru-RU" dirty="0" err="1">
                <a:solidFill>
                  <a:schemeClr val="bg1"/>
                </a:solidFill>
              </a:rPr>
              <a:t>Кастомизация</a:t>
            </a:r>
            <a:r>
              <a:rPr lang="ru-RU" dirty="0">
                <a:solidFill>
                  <a:schemeClr val="bg1"/>
                </a:solidFill>
              </a:rPr>
              <a:t> и персонализация становятся все более популярными. Возможность самостоятельной сборки ПК, выбора компонентов, и настройки программного обеспечения позволяет пользователям создавать компьютеры, отвечающие их индивидуальным потребностям.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" y="2493229"/>
            <a:ext cx="6151411" cy="3590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574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Современные тенденции в развитии ПК: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53073" y="2523411"/>
            <a:ext cx="55816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Развитие VR (виртуальной реальности) и AR (дополненной реальности) технологий влияет на требования к ПК. Нужна высокая производительность и мощная графика для работы с VR/AR-приложениями и играми.</a:t>
            </a:r>
          </a:p>
          <a:p>
            <a:r>
              <a:rPr lang="ru-RU" dirty="0">
                <a:solidFill>
                  <a:schemeClr val="bg1"/>
                </a:solidFill>
              </a:rPr>
              <a:t>Интерфейсы становятся более быстрыми и удобными. Развиваются USB 4, </a:t>
            </a:r>
            <a:r>
              <a:rPr lang="ru-RU" dirty="0" err="1">
                <a:solidFill>
                  <a:schemeClr val="bg1"/>
                </a:solidFill>
              </a:rPr>
              <a:t>Thunderbolt</a:t>
            </a:r>
            <a:r>
              <a:rPr lang="ru-RU" dirty="0">
                <a:solidFill>
                  <a:schemeClr val="bg1"/>
                </a:solidFill>
              </a:rPr>
              <a:t> 4/5, и другие интерфейсы, обеспечивающие высокую скорость передачи данных и гибкость подключения периферии.</a:t>
            </a:r>
          </a:p>
          <a:p>
            <a:r>
              <a:rPr lang="ru-RU" dirty="0">
                <a:solidFill>
                  <a:schemeClr val="bg1"/>
                </a:solidFill>
              </a:rPr>
              <a:t>В заключение, современные тенденции в развитии ПК направлены на повышение производительности, мобильности, </a:t>
            </a:r>
            <a:r>
              <a:rPr lang="ru-RU" dirty="0" err="1">
                <a:solidFill>
                  <a:schemeClr val="bg1"/>
                </a:solidFill>
              </a:rPr>
              <a:t>энергоэффективности</a:t>
            </a:r>
            <a:r>
              <a:rPr lang="ru-RU" dirty="0">
                <a:solidFill>
                  <a:schemeClr val="bg1"/>
                </a:solidFill>
              </a:rPr>
              <a:t>, а также интеграцию новых технологий, таких как ИИ и облачные сервисы, чтобы соответствовать растущим потребностям пользователей.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136079"/>
            <a:ext cx="4981575" cy="37219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064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ПЕРСОНАЛЬНЫЙ КОМПЬЮТЕР СОСТОИТ ИЗ СЛЕДУЮЩИХ КОМПОНЕНТОВ: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38523" y="5507348"/>
            <a:ext cx="55816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Системный блок</a:t>
            </a:r>
            <a:r>
              <a:rPr lang="ru-RU" dirty="0">
                <a:solidFill>
                  <a:schemeClr val="bg1"/>
                </a:solidFill>
              </a:rPr>
              <a:t>— это основная часть компьютера, включающая в себя материнскую плату, процессор, видеокарту, оперативную память и другие компоненты, необходимые для работы системы</a:t>
            </a:r>
            <a:r>
              <a:rPr lang="ru-RU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125" y="1357617"/>
            <a:ext cx="5181348" cy="41533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5006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ПЕРСОНАЛЬНЫЙ КОМПЬЮТЕР СОСТОИТ ИЗ СЛЕДУЮЩИХ КОМПОНЕНТОВ: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38523" y="5905327"/>
            <a:ext cx="5581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Монитор — </a:t>
            </a:r>
            <a:r>
              <a:rPr lang="ru-RU" dirty="0">
                <a:solidFill>
                  <a:schemeClr val="bg1"/>
                </a:solidFill>
              </a:rPr>
              <a:t>отображает информацию, получаемую от системного блока</a:t>
            </a:r>
            <a:r>
              <a:rPr lang="ru-RU" b="1" dirty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539" y="1916026"/>
            <a:ext cx="4800419" cy="39056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403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ПЕРСОНАЛЬНЫЙ КОМПЬЮТЕР СОСТОИТ ИЗ СЛЕДУЮЩИХ КОМПОНЕНТОВ: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23" y="5471774"/>
            <a:ext cx="5581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Клавиатура</a:t>
            </a:r>
            <a:r>
              <a:rPr lang="ru-RU" dirty="0">
                <a:solidFill>
                  <a:schemeClr val="bg1"/>
                </a:solidFill>
              </a:rPr>
              <a:t> — используется для ввода текста и команд.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53149" y="5379441"/>
            <a:ext cx="55816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Мышь — помогает управлять функциями компьютера.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Кроме того, существуют дополнительные компоненты, такие как микрофоны, веб-камеры, графические планшеты, сканеры, принтеры, проекторы и колонки.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477" y="1469683"/>
            <a:ext cx="5682245" cy="38376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367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34045" y="461630"/>
            <a:ext cx="5124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Введение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76462" y="1743075"/>
            <a:ext cx="7534275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Персональный компьютер (ПК) стал неотъемлемой частью нашей жизни, обеспечивая работу, развлечения и общение. В современном мире ПК используются повсеместно, поэтому важно понимать, как они устроены и какие компоненты необходимы для их эффективной работы.</a:t>
            </a:r>
          </a:p>
          <a:p>
            <a:r>
              <a:rPr lang="ru-RU" sz="2000" dirty="0">
                <a:solidFill>
                  <a:schemeClr val="bg1"/>
                </a:solidFill>
              </a:rPr>
              <a:t>В </a:t>
            </a:r>
            <a:r>
              <a:rPr lang="ru-RU" sz="2000" dirty="0" smtClean="0">
                <a:solidFill>
                  <a:schemeClr val="bg1"/>
                </a:solidFill>
              </a:rPr>
              <a:t>данной презентации </a:t>
            </a:r>
            <a:r>
              <a:rPr lang="ru-RU" sz="2000" dirty="0">
                <a:solidFill>
                  <a:schemeClr val="bg1"/>
                </a:solidFill>
              </a:rPr>
              <a:t>мы рассмотрим состав персонального компьютера и его основные компоненты. Мы изучим историю развития ПК, принципы работы и основные характеристики компонентов, а также их влияние на производительность и функциональность системы.</a:t>
            </a:r>
          </a:p>
          <a:p>
            <a:r>
              <a:rPr lang="ru-RU" sz="2000" dirty="0">
                <a:solidFill>
                  <a:schemeClr val="bg1"/>
                </a:solidFill>
              </a:rPr>
              <a:t>Цель </a:t>
            </a:r>
            <a:r>
              <a:rPr lang="ru-RU" sz="2000" dirty="0" smtClean="0">
                <a:solidFill>
                  <a:schemeClr val="bg1"/>
                </a:solidFill>
              </a:rPr>
              <a:t> презентации— </a:t>
            </a:r>
            <a:r>
              <a:rPr lang="ru-RU" sz="2000" dirty="0">
                <a:solidFill>
                  <a:schemeClr val="bg1"/>
                </a:solidFill>
              </a:rPr>
              <a:t>ознакомиться с основами устройства ПК, научиться выбирать подходящие компоненты для разных задач и сформировать представление о принципах работы компьютерной техники.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16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ОСНОВНЫЕ КОМПЛЕКТУЮЩИЕ СИСТЕМНОГО БЛОКА: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98" y="2776199"/>
            <a:ext cx="55816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Процессор (CPU)</a:t>
            </a:r>
            <a:r>
              <a:rPr lang="ru-RU" dirty="0">
                <a:solidFill>
                  <a:schemeClr val="bg1"/>
                </a:solidFill>
              </a:rPr>
              <a:t> — мозг компьютера, отвечает за вычисления и работу приложений. Процессор, также известный как центральный процессор (ЦП), является главной частью аппаратного обеспечения компьютера или программируемого логического контроллера. Он исполняет машинные инструкции (код программ) и отвечает за обработку данных.</a:t>
            </a:r>
          </a:p>
          <a:p>
            <a:r>
              <a:rPr lang="ru-RU" dirty="0">
                <a:solidFill>
                  <a:schemeClr val="bg1"/>
                </a:solidFill>
              </a:rPr>
              <a:t>Характеристики процессора включают тактовую частоту, производительность, энергопотребление и архитектуру. Ранние процессоры создавались для уникальных компьютерных систем, но со временем стали производиться типовые классы многоцелевых процессорных устройств.</a:t>
            </a:r>
          </a:p>
          <a:p>
            <a:r>
              <a:rPr lang="ru-RU" dirty="0"/>
              <a:t>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361" y="2171410"/>
            <a:ext cx="5296639" cy="4153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9210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ОСНОВНЫЕ КОМПЛЕКТУЮЩИЕ СИСТЕМНОГО БЛОКА: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98" y="2776199"/>
            <a:ext cx="55816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Кулер для процессора</a:t>
            </a:r>
            <a:r>
              <a:rPr lang="ru-RU" dirty="0">
                <a:solidFill>
                  <a:schemeClr val="bg1"/>
                </a:solidFill>
              </a:rPr>
              <a:t> — это устройство, предназначенное для охлаждения центрального процессора компьютера. Он состоит из радиатора и вентилятора, которые вместе обеспечивают эффективное охлаждение процессора, предотвращая его перегрев и выход из строя.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381" y="1861798"/>
            <a:ext cx="3692419" cy="40818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091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ОСНОВНЫЕ КОМПЛЕКТУЮЩИЕ СИСТЕМНОГО БЛОКА: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01" y="3500099"/>
            <a:ext cx="55816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Видеокарта (GPU)</a:t>
            </a:r>
            <a:r>
              <a:rPr lang="ru-RU" dirty="0">
                <a:solidFill>
                  <a:schemeClr val="bg1"/>
                </a:solidFill>
              </a:rPr>
              <a:t> — это устройство, которое обрабатывает и выводит изображение на экран компьютера. Она состоит из графического процессора, видеопамяти и других компонентов, которые работают вместе для обеспечения высокого качества и скорости обработки графики.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53" y="2925563"/>
            <a:ext cx="5726547" cy="32099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375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ОСНОВНЫЕ КОМПЛЕКТУЮЩИЕ СИСТЕМНОГО БЛОКА: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01" y="3500099"/>
            <a:ext cx="55816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Материнская плата (системная плата)</a:t>
            </a:r>
            <a:r>
              <a:rPr lang="ru-RU" dirty="0">
                <a:solidFill>
                  <a:schemeClr val="bg1"/>
                </a:solidFill>
              </a:rPr>
              <a:t> — это основа любого компьютера, она соединяет и организует работу всех его компонентов. На ней расположены разъёмы для процессора, оперативной памяти, видеокарты и других устройств.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475" y="2302611"/>
            <a:ext cx="5343524" cy="38723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97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ОСНОВНЫЕ КОМПЛЕКТУЮЩИЕ СИСТЕМНОГО БЛОКА: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98" y="3127849"/>
            <a:ext cx="558165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Оперативная память (ОЗУ)</a:t>
            </a:r>
            <a:r>
              <a:rPr lang="ru-RU" dirty="0">
                <a:solidFill>
                  <a:schemeClr val="bg1"/>
                </a:solidFill>
              </a:rPr>
              <a:t> — это временное хранилище данных и программ, используемых процессором для выполнения текущих задач. Она работает быстро и позволяет процессору получать доступ к данным и коду без задержек, связанных с чтением и записью на более медленные носители информации, такие как жёсткий диск.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135" y="2617805"/>
            <a:ext cx="5306865" cy="28261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5024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ОСНОВНЫЕ КОМПЛЕКТУЮЩИЕ СИСТЕМНОГО БЛОКА: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2613" y="2746849"/>
            <a:ext cx="55816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Постоянная память (ПЗУ)</a:t>
            </a:r>
            <a:r>
              <a:rPr lang="ru-RU" dirty="0">
                <a:solidFill>
                  <a:schemeClr val="bg1"/>
                </a:solidFill>
              </a:rPr>
              <a:t> — это память, которая сохраняет данные независимо от состояния питания компьютера. Примеры устройств постоянной памяти включают жёсткие диски (HDD), твердотельные накопители (SSD) и флэш-память. Постоянная память используется для хранения файлов, операционных систем, приложений и другой информации, необходимой для функционирования компьютера. Блок питания (БП) — обеспечивает электроэнергией все компоненты компьютера.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0834"/>
          <a:stretch/>
        </p:blipFill>
        <p:spPr>
          <a:xfrm>
            <a:off x="7977185" y="1802932"/>
            <a:ext cx="2681894" cy="20783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544"/>
          <a:stretch/>
        </p:blipFill>
        <p:spPr>
          <a:xfrm>
            <a:off x="7977185" y="3829684"/>
            <a:ext cx="2652715" cy="29339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234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ОСНОВНЫЕ КОМПЛЕКТУЮЩИЕ СИСТЕМНОГО БЛОКА: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2613" y="2746849"/>
            <a:ext cx="55816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Корпус</a:t>
            </a:r>
            <a:r>
              <a:rPr lang="ru-RU" dirty="0">
                <a:solidFill>
                  <a:schemeClr val="bg1"/>
                </a:solidFill>
              </a:rPr>
              <a:t> — это внешняя оболочка компьютера, которая защищает внутренние компоненты от повреждений и поддерживает их охлаждение. Он имеет различные отсеки для установки материнской платы, блока питания, накопителей и других устройств. Корпуса различаются по размерам, материалам, дизайну и наличию дополнительных функций, таких как окно или подсветка.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217" y="1885950"/>
            <a:ext cx="3781550" cy="38865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1206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ВОТ СПИСОК ПОПУЛЯРНЫХ КОМПАНИЙ ПРОИЗВОДИТЕЛЕЙ, РАЗРАБАТЫВАЮЩИХ КОМПОНЕНТЫ ДЛЯ ПК: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2613" y="2746849"/>
            <a:ext cx="55816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1. Apple.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2. Lenovo.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3. MSI.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4. ASUS.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5. DELL.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6. Gigabyte.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7. Intel.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8. NVIDIA.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9. AMD.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10. Seagate.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11. </a:t>
            </a:r>
            <a:r>
              <a:rPr lang="en-US" dirty="0">
                <a:solidFill>
                  <a:schemeClr val="bg1"/>
                </a:solidFill>
              </a:rPr>
              <a:t>Kingston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r>
              <a:rPr lang="ru-RU" dirty="0">
                <a:solidFill>
                  <a:schemeClr val="bg1"/>
                </a:solidFill>
              </a:rPr>
              <a:t>12. </a:t>
            </a:r>
            <a:r>
              <a:rPr lang="en-US" dirty="0">
                <a:solidFill>
                  <a:schemeClr val="bg1"/>
                </a:solidFill>
              </a:rPr>
              <a:t>Samsung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883" y="2467728"/>
            <a:ext cx="1045562" cy="10939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68" y="2695114"/>
            <a:ext cx="1663937" cy="7338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500" y="2554194"/>
            <a:ext cx="823994" cy="10455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907" y="2681845"/>
            <a:ext cx="1416824" cy="8798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177" y="2405305"/>
            <a:ext cx="1345027" cy="13135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883" y="3996832"/>
            <a:ext cx="2306117" cy="9163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019" y="3996832"/>
            <a:ext cx="1302475" cy="102699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275" y="3996832"/>
            <a:ext cx="2619725" cy="10072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210" y="5344176"/>
            <a:ext cx="1392054" cy="12885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878" y="5527033"/>
            <a:ext cx="2754299" cy="8365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817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ВОТ СПИСОК ПОПУЛЯРНЫХ КОМПАНИЙ ПРОИЗВОДИТЕЛЕЙ, РАЗРАБАТЫВАЮЩИХ КОМПОНЕНТЫ ДЛЯ ПК: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9" y="2640886"/>
            <a:ext cx="89036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Здесь можно выделить несколько главных компаний таких как: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NVIDEA</a:t>
            </a:r>
            <a:r>
              <a:rPr lang="ru-RU" dirty="0">
                <a:solidFill>
                  <a:schemeClr val="bg1"/>
                </a:solidFill>
              </a:rPr>
              <a:t> — один из двух крупнейших разработчиков и производителей графических процессоров.</a:t>
            </a:r>
          </a:p>
          <a:p>
            <a:r>
              <a:rPr lang="ru-RU" dirty="0">
                <a:solidFill>
                  <a:schemeClr val="bg1"/>
                </a:solidFill>
              </a:rPr>
              <a:t> 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INTEL</a:t>
            </a:r>
            <a:r>
              <a:rPr lang="ru-RU" dirty="0">
                <a:solidFill>
                  <a:schemeClr val="bg1"/>
                </a:solidFill>
              </a:rPr>
              <a:t>— один из крупнейших производителей микропроцессоров и наборов системной логики для клиентских вычислительных систем и дата-центров.</a:t>
            </a:r>
          </a:p>
          <a:p>
            <a:r>
              <a:rPr lang="ru-RU" dirty="0">
                <a:solidFill>
                  <a:schemeClr val="bg1"/>
                </a:solidFill>
              </a:rPr>
              <a:t> 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AMD</a:t>
            </a:r>
            <a:r>
              <a:rPr lang="ru-RU" dirty="0">
                <a:solidFill>
                  <a:schemeClr val="bg1"/>
                </a:solidFill>
              </a:rPr>
              <a:t> (</a:t>
            </a:r>
            <a:r>
              <a:rPr lang="ru-RU" dirty="0" err="1">
                <a:solidFill>
                  <a:schemeClr val="bg1"/>
                </a:solidFill>
              </a:rPr>
              <a:t>Advanced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Micro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Devices</a:t>
            </a:r>
            <a:r>
              <a:rPr lang="ru-RU" dirty="0">
                <a:solidFill>
                  <a:schemeClr val="bg1"/>
                </a:solidFill>
              </a:rPr>
              <a:t>) — американский производитель интегральных микросхем и электроники, один из крупнейших производителей центральных процессоров, графических процессоров и адаптеров.</a:t>
            </a:r>
          </a:p>
          <a:p>
            <a:r>
              <a:rPr lang="ru-RU" dirty="0">
                <a:solidFill>
                  <a:schemeClr val="bg1"/>
                </a:solidFill>
              </a:rPr>
              <a:t> 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SAMSUNG </a:t>
            </a:r>
            <a:r>
              <a:rPr lang="ru-RU" dirty="0">
                <a:solidFill>
                  <a:schemeClr val="bg1"/>
                </a:solidFill>
              </a:rPr>
              <a:t>— компания основанная на производстве мониторов, памяти и др.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439" y="3531294"/>
            <a:ext cx="997728" cy="78670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507" y="2518274"/>
            <a:ext cx="2203593" cy="847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8080" y="4483794"/>
            <a:ext cx="954446" cy="88350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507" y="5533095"/>
            <a:ext cx="2376360" cy="7218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040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2077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Заключение</a:t>
            </a:r>
            <a:endParaRPr lang="ru-RU" sz="3200" b="1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0949" y="2196386"/>
            <a:ext cx="96901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 </a:t>
            </a:r>
            <a:r>
              <a:rPr lang="ru-RU" sz="2400" dirty="0">
                <a:solidFill>
                  <a:schemeClr val="bg1"/>
                </a:solidFill>
              </a:rPr>
              <a:t>ходе работы над проектом мы подробно изучили состав персонального компьютера, рассмотрев его структуру, ключевые компоненты и их функции. Мы проследили исторический путь развития ПК, начиная с эпохи </a:t>
            </a:r>
            <a:r>
              <a:rPr lang="ru-RU" sz="2400" dirty="0" err="1">
                <a:solidFill>
                  <a:schemeClr val="bg1"/>
                </a:solidFill>
              </a:rPr>
              <a:t>мейнфреймов</a:t>
            </a:r>
            <a:r>
              <a:rPr lang="ru-RU" sz="2400" dirty="0">
                <a:solidFill>
                  <a:schemeClr val="bg1"/>
                </a:solidFill>
              </a:rPr>
              <a:t> и миникомпьютеров, через появление первых персональных компьютеров, и до современных устройств. Особое внимание было уделено ключевым моментам, таким как появление </a:t>
            </a:r>
            <a:r>
              <a:rPr lang="ru-RU" sz="2400" dirty="0" err="1">
                <a:solidFill>
                  <a:schemeClr val="bg1"/>
                </a:solidFill>
              </a:rPr>
              <a:t>Windows</a:t>
            </a:r>
            <a:r>
              <a:rPr lang="ru-RU" sz="2400" dirty="0">
                <a:solidFill>
                  <a:schemeClr val="bg1"/>
                </a:solidFill>
              </a:rPr>
              <a:t>, распространение интернета, и их влияние на развитие ПК и общества в целом. Мы также обсудили современные тенденции, определяющие будущее персональных компьютеров.</a:t>
            </a:r>
          </a:p>
        </p:txBody>
      </p:sp>
    </p:spTree>
    <p:extLst>
      <p:ext uri="{BB962C8B-B14F-4D97-AF65-F5344CB8AC3E}">
        <p14:creationId xmlns="" xmlns:p14="http://schemas.microsoft.com/office/powerpoint/2010/main" val="179177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3375" y="419100"/>
            <a:ext cx="5124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Цель презентации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5843" y="2121663"/>
            <a:ext cx="386000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a typeface="Adobe Fan Heiti Std B" panose="020B0700000000000000" pitchFamily="34" charset="-128"/>
              </a:rPr>
              <a:t>Узнать из чего состоит компьютер, для чего служат различные компоненты, изучить основные компоненты ПК и их взаимодействие, а также научиться собирать и настраивать компьютерную систему для выполнения различных задач (работа, учёба, развлечения, коммуникации).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607" y="0"/>
            <a:ext cx="5093394" cy="346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17383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49499" y="2844225"/>
            <a:ext cx="12077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СПАСИБО ЗА ВНИМАНИЕ</a:t>
            </a:r>
            <a:endParaRPr lang="ru-RU" sz="3200" b="1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026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3375" y="419100"/>
            <a:ext cx="51244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История создания </a:t>
            </a:r>
            <a:r>
              <a:rPr lang="ru-RU" sz="3200" dirty="0" err="1" smtClean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пк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79269" y="2839343"/>
            <a:ext cx="65174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В 1671 году немецкий математик Густав Лейбниц усовершенствовал изобретение Паскаля, создав арифмометр, способный выполнять четыре арифметических действия.</a:t>
            </a:r>
          </a:p>
          <a:p>
            <a:r>
              <a:rPr lang="ru-RU" sz="2000" dirty="0">
                <a:solidFill>
                  <a:schemeClr val="bg1"/>
                </a:solidFill>
              </a:rPr>
              <a:t>Первое поколение ЭВМ появилось в 30-х годах XX века на основе электронных ламп и реле. В 1941 году американский инженер Джон </a:t>
            </a:r>
            <a:r>
              <a:rPr lang="ru-RU" sz="2000" dirty="0" err="1">
                <a:solidFill>
                  <a:schemeClr val="bg1"/>
                </a:solidFill>
              </a:rPr>
              <a:t>Атанасофф</a:t>
            </a:r>
            <a:r>
              <a:rPr lang="ru-RU" sz="2000" dirty="0">
                <a:solidFill>
                  <a:schemeClr val="bg1"/>
                </a:solidFill>
              </a:rPr>
              <a:t> и его ассистент Клиффорд Берри создали первый электронный цифровой компьютер, названный </a:t>
            </a:r>
            <a:r>
              <a:rPr lang="ru-RU" sz="2000" dirty="0" err="1">
                <a:solidFill>
                  <a:schemeClr val="bg1"/>
                </a:solidFill>
              </a:rPr>
              <a:t>Atanasoff</a:t>
            </a:r>
            <a:r>
              <a:rPr lang="ru-RU" sz="2000" dirty="0">
                <a:solidFill>
                  <a:schemeClr val="bg1"/>
                </a:solidFill>
              </a:rPr>
              <a:t>–</a:t>
            </a:r>
            <a:r>
              <a:rPr lang="ru-RU" sz="2000" dirty="0" err="1">
                <a:solidFill>
                  <a:schemeClr val="bg1"/>
                </a:solidFill>
              </a:rPr>
              <a:t>Berry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Computer</a:t>
            </a:r>
            <a:r>
              <a:rPr lang="ru-RU" sz="2000" dirty="0">
                <a:solidFill>
                  <a:schemeClr val="bg1"/>
                </a:solidFill>
              </a:rPr>
              <a:t> (ABC).</a:t>
            </a:r>
          </a:p>
          <a:p>
            <a:r>
              <a:rPr lang="ru-RU" sz="2000" dirty="0">
                <a:solidFill>
                  <a:schemeClr val="bg1"/>
                </a:solidFill>
              </a:rPr>
              <a:t>В 1946 году учёные Джон </a:t>
            </a:r>
            <a:r>
              <a:rPr lang="ru-RU" sz="2000" dirty="0" err="1">
                <a:solidFill>
                  <a:schemeClr val="bg1"/>
                </a:solidFill>
              </a:rPr>
              <a:t>Моучли</a:t>
            </a:r>
            <a:r>
              <a:rPr lang="ru-RU" sz="2000" dirty="0">
                <a:solidFill>
                  <a:schemeClr val="bg1"/>
                </a:solidFill>
              </a:rPr>
              <a:t> и </a:t>
            </a:r>
            <a:r>
              <a:rPr lang="ru-RU" sz="2000" dirty="0" err="1">
                <a:solidFill>
                  <a:schemeClr val="bg1"/>
                </a:solidFill>
              </a:rPr>
              <a:t>Преспер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Эккерт</a:t>
            </a:r>
            <a:r>
              <a:rPr lang="ru-RU" sz="2000" dirty="0">
                <a:solidFill>
                  <a:schemeClr val="bg1"/>
                </a:solidFill>
              </a:rPr>
              <a:t> создали компьютер ENIAC, который использовался для расчётов при создании водородной бомбы.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5651"/>
            <a:ext cx="5105864" cy="3562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98556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3374" y="419100"/>
            <a:ext cx="76485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Эпоха 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мейнфреймов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и миникомпьютеров: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822668"/>
            <a:ext cx="693412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Эпоха </a:t>
            </a:r>
            <a:r>
              <a:rPr lang="ru-RU" sz="2000" b="1" dirty="0" err="1">
                <a:solidFill>
                  <a:schemeClr val="bg1"/>
                </a:solidFill>
              </a:rPr>
              <a:t>мейнфреймов</a:t>
            </a:r>
            <a:r>
              <a:rPr lang="ru-RU" sz="2000" b="1" dirty="0">
                <a:solidFill>
                  <a:schemeClr val="bg1"/>
                </a:solidFill>
              </a:rPr>
              <a:t> (примерно 1950-е – 1970-е годы):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 err="1">
                <a:solidFill>
                  <a:schemeClr val="bg1"/>
                </a:solidFill>
              </a:rPr>
              <a:t>Мейнфреймы</a:t>
            </a:r>
            <a:r>
              <a:rPr lang="ru-RU" sz="2000" dirty="0">
                <a:solidFill>
                  <a:schemeClr val="bg1"/>
                </a:solidFill>
              </a:rPr>
              <a:t> были огромными, мощными и очень дорогими компьютерами, предназначенными для крупных организаций и правительственных учреждений. Они занимали целые комнаты, требовали специального охлаждения и обслуживания. Обладали высокой (на тот момент) вычислительной мощностью, но были очень медленными по современным меркам. Их назначение было обработка больших объемов данных, сложные научные вычисления, управление крупными системами, банковские операции. Работа с </a:t>
            </a:r>
            <a:r>
              <a:rPr lang="ru-RU" sz="2000" dirty="0" err="1">
                <a:solidFill>
                  <a:schemeClr val="bg1"/>
                </a:solidFill>
              </a:rPr>
              <a:t>мейнфреймами</a:t>
            </a:r>
            <a:r>
              <a:rPr lang="ru-RU" sz="2000" dirty="0">
                <a:solidFill>
                  <a:schemeClr val="bg1"/>
                </a:solidFill>
              </a:rPr>
              <a:t> требовала специально обученного персонала (программистов, операторов). Пользователи, как правило, не взаимодействовали напрямую с </a:t>
            </a:r>
            <a:r>
              <a:rPr lang="ru-RU" sz="2000" dirty="0" err="1">
                <a:solidFill>
                  <a:schemeClr val="bg1"/>
                </a:solidFill>
              </a:rPr>
              <a:t>мейнфреймом</a:t>
            </a:r>
            <a:r>
              <a:rPr lang="ru-RU" sz="2000" dirty="0">
                <a:solidFill>
                  <a:schemeClr val="bg1"/>
                </a:solidFill>
              </a:rPr>
              <a:t>, а работали через терминалы. Примеры: IBM </a:t>
            </a:r>
            <a:r>
              <a:rPr lang="ru-RU" sz="2000" dirty="0" err="1">
                <a:solidFill>
                  <a:schemeClr val="bg1"/>
                </a:solidFill>
              </a:rPr>
              <a:t>System</a:t>
            </a:r>
            <a:r>
              <a:rPr lang="ru-RU" sz="2000" dirty="0">
                <a:solidFill>
                  <a:schemeClr val="bg1"/>
                </a:solidFill>
              </a:rPr>
              <a:t>/360, UNIVAC 1100, CDC 6600.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418" y="3066655"/>
            <a:ext cx="4812582" cy="3791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0358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3374" y="419100"/>
            <a:ext cx="76485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Эпоха 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мейнфреймов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и миникомпьютеров: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822668"/>
            <a:ext cx="693412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Эпоха миникомпьютеров (примерно 1960-е – 1980-е годы):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>
                <a:solidFill>
                  <a:schemeClr val="bg1"/>
                </a:solidFill>
              </a:rPr>
              <a:t>Миникомпьютеры были меньше, дешевле и менее мощными, чем </a:t>
            </a:r>
            <a:r>
              <a:rPr lang="ru-RU" sz="2000" dirty="0" err="1">
                <a:solidFill>
                  <a:schemeClr val="bg1"/>
                </a:solidFill>
              </a:rPr>
              <a:t>мейнфреймы</a:t>
            </a:r>
            <a:r>
              <a:rPr lang="ru-RU" sz="2000" dirty="0">
                <a:solidFill>
                  <a:schemeClr val="bg1"/>
                </a:solidFill>
              </a:rPr>
              <a:t>, но все же значительно превосходили по размерам и мощности персональные компьютеры. Они занимали шкафы или небольшие комнаты. Обеспечивали достаточную вычислительную мощность для нужд среднего бизнеса и научных лабораторий. Автоматизация производственных процессов, научные исследования, работа в учебных заведениях, обработка данных среднего размера было их назначением. Обслуживание миникомпьютеров также требовало технических специалистов, но взаимодействие с ними могло быть более интерактивным, чем с </a:t>
            </a:r>
            <a:r>
              <a:rPr lang="ru-RU" sz="2000" dirty="0" err="1">
                <a:solidFill>
                  <a:schemeClr val="bg1"/>
                </a:solidFill>
              </a:rPr>
              <a:t>мейнфреймами</a:t>
            </a:r>
            <a:r>
              <a:rPr lang="ru-RU" sz="2000" dirty="0">
                <a:solidFill>
                  <a:schemeClr val="bg1"/>
                </a:solidFill>
              </a:rPr>
              <a:t>. Они могли использоваться через терминалы или непосредственно, используя встроенную консоль. Примеры: DEC PDP-8, PDP-11, VAX, HP 3000.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1" y="3325372"/>
            <a:ext cx="4800600" cy="3532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7292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05537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Появление первых персональных компьютеров (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Altair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8800, 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Apple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I/II):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2449" y="2613243"/>
            <a:ext cx="69341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</a:rPr>
              <a:t>Новый этап:</a:t>
            </a:r>
            <a:r>
              <a:rPr lang="ru-RU" sz="2000" dirty="0">
                <a:solidFill>
                  <a:schemeClr val="bg1"/>
                </a:solidFill>
              </a:rPr>
              <a:t> 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Середина </a:t>
            </a:r>
            <a:r>
              <a:rPr lang="ru-RU" sz="2000" dirty="0">
                <a:solidFill>
                  <a:schemeClr val="bg1"/>
                </a:solidFill>
              </a:rPr>
              <a:t>1970-х ознаменовала появление компьютеров, которые были достаточно малы и доступны для индивидуального использования, в отличие от </a:t>
            </a:r>
            <a:r>
              <a:rPr lang="ru-RU" sz="2000" dirty="0" err="1">
                <a:solidFill>
                  <a:schemeClr val="bg1"/>
                </a:solidFill>
              </a:rPr>
              <a:t>мейнфреймов</a:t>
            </a:r>
            <a:r>
              <a:rPr lang="ru-RU" sz="2000" dirty="0">
                <a:solidFill>
                  <a:schemeClr val="bg1"/>
                </a:solidFill>
              </a:rPr>
              <a:t> и миникомпьютеров. Это был прорыв, открывший новую эру в развитии вычислительной </a:t>
            </a:r>
            <a:r>
              <a:rPr lang="ru-RU" sz="2000" dirty="0" smtClean="0">
                <a:solidFill>
                  <a:schemeClr val="bg1"/>
                </a:solidFill>
              </a:rPr>
              <a:t>техники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84581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05537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Появление первых персональных компьютеров (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Altair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8800, 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Apple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I/II):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99" y="2276534"/>
            <a:ext cx="606742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err="1">
                <a:solidFill>
                  <a:schemeClr val="bg1"/>
                </a:solidFill>
              </a:rPr>
              <a:t>Altair</a:t>
            </a:r>
            <a:r>
              <a:rPr lang="ru-RU" b="1" dirty="0">
                <a:solidFill>
                  <a:schemeClr val="bg1"/>
                </a:solidFill>
              </a:rPr>
              <a:t> 8800 (1975):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Считается одним из первых коммерчески успешных персональных компьютеров.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Был выпущен в виде набора для самостоятельной сборки (кит).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Основан на процессоре </a:t>
            </a:r>
            <a:r>
              <a:rPr lang="ru-RU" dirty="0" err="1">
                <a:solidFill>
                  <a:schemeClr val="bg1"/>
                </a:solidFill>
              </a:rPr>
              <a:t>Intel</a:t>
            </a:r>
            <a:r>
              <a:rPr lang="ru-RU" dirty="0">
                <a:solidFill>
                  <a:schemeClr val="bg1"/>
                </a:solidFill>
              </a:rPr>
              <a:t> 8080.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Не имел монитора, клавиатуры и других привычных нам устройств ввода-вывода.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Программировался с помощью переключателей и светодиодов на передней панели.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Имел большой успех среди энтузиастов, но был сложен в использовании для обычных людей.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Послужил толчком для развития индустрии ПК и породил множество других подобных проектов.</a:t>
            </a:r>
            <a:endParaRPr lang="ru-RU" sz="1400" dirty="0">
              <a:solidFill>
                <a:schemeClr val="bg1"/>
              </a:solidFill>
            </a:endParaRPr>
          </a:p>
          <a:p>
            <a:pPr lvl="0"/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514771"/>
            <a:ext cx="5105400" cy="3343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8881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8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9" y="126504"/>
            <a:ext cx="105537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Появление первых персональных компьютеров (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Altair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8800, </a:t>
            </a:r>
            <a:r>
              <a:rPr lang="ru-RU" sz="3200" b="1" dirty="0" err="1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Apple</a:t>
            </a:r>
            <a:r>
              <a:rPr lang="ru-RU" sz="3200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 I/II):</a:t>
            </a:r>
            <a:endParaRPr lang="ru-RU" sz="3200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99" y="2276534"/>
            <a:ext cx="60674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err="1">
                <a:solidFill>
                  <a:schemeClr val="bg1"/>
                </a:solidFill>
              </a:rPr>
              <a:t>Apple</a:t>
            </a:r>
            <a:r>
              <a:rPr lang="ru-RU" b="1" dirty="0">
                <a:solidFill>
                  <a:schemeClr val="bg1"/>
                </a:solidFill>
              </a:rPr>
              <a:t> I (1976):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Разработан Стивом Возняком и Стивом Джобсом.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Тоже поставлялся как набор для сборки, но был более простым и удобным в использовании, чем </a:t>
            </a:r>
            <a:r>
              <a:rPr lang="ru-RU" dirty="0" err="1">
                <a:solidFill>
                  <a:schemeClr val="bg1"/>
                </a:solidFill>
              </a:rPr>
              <a:t>Altair</a:t>
            </a:r>
            <a:r>
              <a:rPr lang="ru-RU" dirty="0">
                <a:solidFill>
                  <a:schemeClr val="bg1"/>
                </a:solidFill>
              </a:rPr>
              <a:t>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Был основан на процессоре MOS </a:t>
            </a:r>
            <a:r>
              <a:rPr lang="ru-RU" dirty="0" err="1">
                <a:solidFill>
                  <a:schemeClr val="bg1"/>
                </a:solidFill>
              </a:rPr>
              <a:t>Technology</a:t>
            </a:r>
            <a:r>
              <a:rPr lang="ru-RU" dirty="0">
                <a:solidFill>
                  <a:schemeClr val="bg1"/>
                </a:solidFill>
              </a:rPr>
              <a:t> 6502.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Имел более компактную конструкцию, чем </a:t>
            </a:r>
            <a:r>
              <a:rPr lang="ru-RU" dirty="0" err="1">
                <a:solidFill>
                  <a:schemeClr val="bg1"/>
                </a:solidFill>
              </a:rPr>
              <a:t>Altair</a:t>
            </a:r>
            <a:r>
              <a:rPr lang="ru-RU" dirty="0">
                <a:solidFill>
                  <a:schemeClr val="bg1"/>
                </a:solidFill>
              </a:rPr>
              <a:t>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Не имел корпуса, но поставлялся со схемами и инструкциями.</a:t>
            </a:r>
            <a:endParaRPr lang="ru-RU" sz="1400" dirty="0">
              <a:solidFill>
                <a:schemeClr val="bg1"/>
              </a:solidFill>
            </a:endParaRPr>
          </a:p>
          <a:p>
            <a:pPr lvl="1"/>
            <a:r>
              <a:rPr lang="ru-RU" dirty="0">
                <a:solidFill>
                  <a:schemeClr val="bg1"/>
                </a:solidFill>
              </a:rPr>
              <a:t>Стал первым шагом компании </a:t>
            </a:r>
            <a:r>
              <a:rPr lang="ru-RU" dirty="0" err="1">
                <a:solidFill>
                  <a:schemeClr val="bg1"/>
                </a:solidFill>
              </a:rPr>
              <a:t>Apple</a:t>
            </a:r>
            <a:r>
              <a:rPr lang="ru-RU" dirty="0">
                <a:solidFill>
                  <a:schemeClr val="bg1"/>
                </a:solidFill>
              </a:rPr>
              <a:t> к созданию массовых персональных компьютеров.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475" y="2210435"/>
            <a:ext cx="4581525" cy="4647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6519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1902</Words>
  <Application>Microsoft Office PowerPoint</Application>
  <PresentationFormat>Произвольный</PresentationFormat>
  <Paragraphs>116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рс</dc:creator>
  <cp:lastModifiedBy>alexxx1130</cp:lastModifiedBy>
  <cp:revision>12</cp:revision>
  <dcterms:created xsi:type="dcterms:W3CDTF">2025-02-19T14:30:01Z</dcterms:created>
  <dcterms:modified xsi:type="dcterms:W3CDTF">2025-04-03T09:25:30Z</dcterms:modified>
</cp:coreProperties>
</file>