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59" r:id="rId4"/>
    <p:sldId id="263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640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984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203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0483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583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68874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18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54677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369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783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952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149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083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86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889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7876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302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340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urok.1sept.ru/" TargetMode="External"/><Relationship Id="rId2" Type="http://schemas.openxmlformats.org/officeDocument/2006/relationships/hyperlink" Target="https://veselokloun.ru/viktorina-Petr1.ph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sportal.ru/" TargetMode="External"/><Relationship Id="rId5" Type="http://schemas.openxmlformats.org/officeDocument/2006/relationships/hyperlink" Target="https://&#1091;&#1088;&#1086;&#1082;.&#1088;&#1092;/library/viktorina_pyotr_i_i_petrovskie_vremena_100122.html" TargetMode="External"/><Relationship Id="rId4" Type="http://schemas.openxmlformats.org/officeDocument/2006/relationships/hyperlink" Target="https://multiurok.ru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8.xml"/><Relationship Id="rId18" Type="http://schemas.openxmlformats.org/officeDocument/2006/relationships/slide" Target="slide38.xml"/><Relationship Id="rId3" Type="http://schemas.openxmlformats.org/officeDocument/2006/relationships/slide" Target="slide8.xml"/><Relationship Id="rId21" Type="http://schemas.openxmlformats.org/officeDocument/2006/relationships/slide" Target="slide44.xml"/><Relationship Id="rId7" Type="http://schemas.openxmlformats.org/officeDocument/2006/relationships/slide" Target="slide16.xml"/><Relationship Id="rId12" Type="http://schemas.openxmlformats.org/officeDocument/2006/relationships/slide" Target="slide26.xml"/><Relationship Id="rId17" Type="http://schemas.openxmlformats.org/officeDocument/2006/relationships/slide" Target="slide36.xml"/><Relationship Id="rId2" Type="http://schemas.openxmlformats.org/officeDocument/2006/relationships/slide" Target="slide6.xml"/><Relationship Id="rId16" Type="http://schemas.openxmlformats.org/officeDocument/2006/relationships/slide" Target="slide34.xml"/><Relationship Id="rId20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24.xml"/><Relationship Id="rId5" Type="http://schemas.openxmlformats.org/officeDocument/2006/relationships/slide" Target="slide12.xml"/><Relationship Id="rId15" Type="http://schemas.openxmlformats.org/officeDocument/2006/relationships/slide" Target="slide32.xml"/><Relationship Id="rId10" Type="http://schemas.openxmlformats.org/officeDocument/2006/relationships/slide" Target="slide22.xml"/><Relationship Id="rId19" Type="http://schemas.openxmlformats.org/officeDocument/2006/relationships/slide" Target="slide40.xml"/><Relationship Id="rId4" Type="http://schemas.openxmlformats.org/officeDocument/2006/relationships/slide" Target="slide10.xml"/><Relationship Id="rId9" Type="http://schemas.openxmlformats.org/officeDocument/2006/relationships/slide" Target="slide20.xml"/><Relationship Id="rId14" Type="http://schemas.openxmlformats.org/officeDocument/2006/relationships/slide" Target="slide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 350-летию со дня рождения Петра </a:t>
            </a:r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872" y="3657596"/>
            <a:ext cx="11987784" cy="3200403"/>
          </a:xfrm>
        </p:spPr>
        <p:txBody>
          <a:bodyPr>
            <a:normAutofit/>
          </a:bodyPr>
          <a:lstStyle/>
          <a:p>
            <a:r>
              <a:rPr lang="ru-RU" dirty="0" smtClean="0"/>
              <a:t>В рамках предметной недели духовно-нравственной культуры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31352" y="5678424"/>
            <a:ext cx="334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Разработал(а): учитель истории/обществознания </a:t>
            </a:r>
          </a:p>
          <a:p>
            <a:r>
              <a:rPr lang="ru-RU" b="1" dirty="0" err="1" smtClean="0"/>
              <a:t>Паздерина</a:t>
            </a:r>
            <a:r>
              <a:rPr lang="ru-RU" b="1" dirty="0" smtClean="0"/>
              <a:t> Карина Сергеевна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1293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1554" y="1457620"/>
            <a:ext cx="7235950" cy="3845900"/>
          </a:xfrm>
        </p:spPr>
        <p:txBody>
          <a:bodyPr>
            <a:noAutofit/>
          </a:bodyPr>
          <a:lstStyle/>
          <a:p>
            <a:r>
              <a:rPr lang="ru-RU" sz="6000" dirty="0" smtClean="0"/>
              <a:t>Как звали вторую жену Петра </a:t>
            </a:r>
            <a:r>
              <a:rPr lang="en-US" sz="6000" dirty="0" smtClean="0"/>
              <a:t>I</a:t>
            </a:r>
            <a:r>
              <a:rPr lang="ru-RU" sz="6000" dirty="0"/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70848" y="5303520"/>
            <a:ext cx="2029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2212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5794" y="2191850"/>
            <a:ext cx="3998974" cy="2401148"/>
          </a:xfrm>
        </p:spPr>
        <p:txBody>
          <a:bodyPr>
            <a:normAutofit/>
          </a:bodyPr>
          <a:lstStyle/>
          <a:p>
            <a:r>
              <a:rPr lang="ru-RU" dirty="0" smtClean="0"/>
              <a:t>Екатерина </a:t>
            </a:r>
            <a:r>
              <a:rPr lang="en-US" dirty="0" smtClean="0"/>
              <a:t>I</a:t>
            </a:r>
            <a:r>
              <a:rPr lang="ru-RU" dirty="0" smtClean="0"/>
              <a:t> (Марта </a:t>
            </a:r>
            <a:r>
              <a:rPr lang="ru-RU" dirty="0" err="1" smtClean="0"/>
              <a:t>Скавронская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816" y="736613"/>
            <a:ext cx="4246152" cy="5311622"/>
          </a:xfrm>
        </p:spPr>
      </p:pic>
      <p:sp>
        <p:nvSpPr>
          <p:cNvPr id="5" name="Прямоугольник 4"/>
          <p:cNvSpPr/>
          <p:nvPr/>
        </p:nvSpPr>
        <p:spPr>
          <a:xfrm>
            <a:off x="1021768" y="5576054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012328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2098" y="1567348"/>
            <a:ext cx="7748014" cy="3397844"/>
          </a:xfrm>
        </p:spPr>
        <p:txBody>
          <a:bodyPr>
            <a:normAutofit/>
          </a:bodyPr>
          <a:lstStyle/>
          <a:p>
            <a:r>
              <a:rPr lang="ru-RU" dirty="0"/>
              <a:t>Какой псевдоним взял государь для путешествия заграницей?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42248" y="5221224"/>
            <a:ext cx="2048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4550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4053838" cy="1303867"/>
          </a:xfrm>
        </p:spPr>
        <p:txBody>
          <a:bodyPr/>
          <a:lstStyle/>
          <a:p>
            <a:r>
              <a:rPr lang="ru-RU" dirty="0" smtClean="0"/>
              <a:t>Михайлов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936" y="885802"/>
            <a:ext cx="6051500" cy="4893206"/>
          </a:xfrm>
        </p:spPr>
      </p:pic>
      <p:sp>
        <p:nvSpPr>
          <p:cNvPr id="5" name="Прямоугольник 4"/>
          <p:cNvSpPr/>
          <p:nvPr/>
        </p:nvSpPr>
        <p:spPr>
          <a:xfrm>
            <a:off x="733389" y="5594342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82214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0698" y="1091860"/>
            <a:ext cx="7299958" cy="3827612"/>
          </a:xfrm>
        </p:spPr>
        <p:txBody>
          <a:bodyPr>
            <a:normAutofit/>
          </a:bodyPr>
          <a:lstStyle/>
          <a:p>
            <a:r>
              <a:rPr lang="ru-RU" dirty="0"/>
              <a:t>Как прозвали Петра после того, как он приказал переплавить церковные колокола на пушки?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787384" y="4992624"/>
            <a:ext cx="2295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25418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578" y="1265596"/>
            <a:ext cx="3349750" cy="1303867"/>
          </a:xfrm>
        </p:spPr>
        <p:txBody>
          <a:bodyPr/>
          <a:lstStyle/>
          <a:p>
            <a:r>
              <a:rPr lang="ru-RU" dirty="0" smtClean="0"/>
              <a:t>Антихрист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264" y="1481328"/>
            <a:ext cx="7684066" cy="4021328"/>
          </a:xfrm>
        </p:spPr>
      </p:pic>
      <p:sp>
        <p:nvSpPr>
          <p:cNvPr id="5" name="Прямоугольник 4"/>
          <p:cNvSpPr/>
          <p:nvPr/>
        </p:nvSpPr>
        <p:spPr>
          <a:xfrm>
            <a:off x="968427" y="5594342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1732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3432" y="2115988"/>
            <a:ext cx="7565134" cy="1303867"/>
          </a:xfrm>
        </p:spPr>
        <p:txBody>
          <a:bodyPr>
            <a:noAutofit/>
          </a:bodyPr>
          <a:lstStyle/>
          <a:p>
            <a:r>
              <a:rPr lang="ru-RU" sz="6000" dirty="0" smtClean="0"/>
              <a:t>Назовите год рождения Петра Великого</a:t>
            </a:r>
            <a:endParaRPr lang="ru-RU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9372600" y="5193792"/>
            <a:ext cx="1719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2787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2636518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9 июня 1672г.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508" y="692569"/>
            <a:ext cx="3638284" cy="5521097"/>
          </a:xfrm>
        </p:spPr>
      </p:pic>
      <p:sp>
        <p:nvSpPr>
          <p:cNvPr id="5" name="Прямоугольник 4"/>
          <p:cNvSpPr/>
          <p:nvPr/>
        </p:nvSpPr>
        <p:spPr>
          <a:xfrm>
            <a:off x="1295402" y="5548622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5774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7938" y="2189140"/>
            <a:ext cx="5379718" cy="1303867"/>
          </a:xfrm>
        </p:spPr>
        <p:txBody>
          <a:bodyPr>
            <a:noAutofit/>
          </a:bodyPr>
          <a:lstStyle/>
          <a:p>
            <a:r>
              <a:rPr lang="ru-RU" sz="6000" dirty="0"/>
              <a:t>Год основания Санкт-Петербурга?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77656" y="4992624"/>
            <a:ext cx="219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4876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2599942" cy="1303867"/>
          </a:xfrm>
        </p:spPr>
        <p:txBody>
          <a:bodyPr/>
          <a:lstStyle/>
          <a:p>
            <a:r>
              <a:rPr lang="ru-RU" dirty="0" smtClean="0"/>
              <a:t>1703г.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166" y="746169"/>
            <a:ext cx="6663105" cy="5293761"/>
          </a:xfrm>
        </p:spPr>
      </p:pic>
      <p:sp>
        <p:nvSpPr>
          <p:cNvPr id="5" name="Прямоугольник 4"/>
          <p:cNvSpPr/>
          <p:nvPr/>
        </p:nvSpPr>
        <p:spPr>
          <a:xfrm>
            <a:off x="1295402" y="5588927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1161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Викторина для 5-8 классов на тему: «Петр Великий в русской истории»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Цели урока:</a:t>
            </a:r>
            <a:r>
              <a:rPr lang="ru-RU" dirty="0"/>
              <a:t> </a:t>
            </a:r>
          </a:p>
          <a:p>
            <a:r>
              <a:rPr lang="ru-RU" u="sng" dirty="0"/>
              <a:t>Образовательная цель</a:t>
            </a:r>
            <a:r>
              <a:rPr lang="ru-RU" dirty="0"/>
              <a:t>: дать учащимся сведения о деятельности Петра I; показать прогрессивную роль в развитии России</a:t>
            </a:r>
            <a:r>
              <a:rPr lang="ru-RU" dirty="0" smtClean="0"/>
              <a:t>.</a:t>
            </a:r>
          </a:p>
          <a:p>
            <a:r>
              <a:rPr lang="ru-RU" u="sng" dirty="0" smtClean="0"/>
              <a:t>Развивающая цель</a:t>
            </a:r>
            <a:r>
              <a:rPr lang="ru-RU" dirty="0" smtClean="0"/>
              <a:t>: содействовать формированию у учащихся умения анализировать документы, делать выводы, ставить цели, выделять главное из материала урока. </a:t>
            </a:r>
          </a:p>
          <a:p>
            <a:r>
              <a:rPr lang="ru-RU" u="sng" dirty="0" smtClean="0"/>
              <a:t>Воспитательная </a:t>
            </a:r>
            <a:r>
              <a:rPr lang="ru-RU" u="sng" dirty="0"/>
              <a:t>цель</a:t>
            </a:r>
            <a:r>
              <a:rPr lang="ru-RU" dirty="0"/>
              <a:t>: способствовать воспитанию в учениках чувства патриотизма, уважительного отношения к прошлому своей страны. </a:t>
            </a:r>
            <a:br>
              <a:rPr lang="ru-RU" dirty="0"/>
            </a:br>
            <a:r>
              <a:rPr lang="ru-RU" b="1" dirty="0"/>
              <a:t>Форма организации деятельности учащихся</a:t>
            </a:r>
            <a:r>
              <a:rPr lang="ru-RU" dirty="0"/>
              <a:t>: Г</a:t>
            </a:r>
            <a:r>
              <a:rPr lang="ru-RU" dirty="0" smtClean="0"/>
              <a:t>рупповая </a:t>
            </a:r>
            <a:r>
              <a:rPr lang="ru-RU" dirty="0"/>
              <a:t>и коллективная.</a:t>
            </a:r>
          </a:p>
          <a:p>
            <a:r>
              <a:rPr lang="ru-RU" dirty="0"/>
              <a:t>Оборудование урока: мультимедийный проектор, </a:t>
            </a:r>
            <a:r>
              <a:rPr lang="ru-RU" dirty="0" smtClean="0"/>
              <a:t>презентация </a:t>
            </a:r>
            <a:r>
              <a:rPr lang="ru-RU" dirty="0"/>
              <a:t>к уроку </a:t>
            </a:r>
            <a:r>
              <a:rPr lang="ru-RU" dirty="0" smtClean="0"/>
              <a:t>«Петр Великий в русской истории», карточки с баллами для каждой команды.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990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8986" y="2234860"/>
            <a:ext cx="7062214" cy="1303867"/>
          </a:xfrm>
        </p:spPr>
        <p:txBody>
          <a:bodyPr>
            <a:noAutofit/>
          </a:bodyPr>
          <a:lstStyle/>
          <a:p>
            <a:r>
              <a:rPr lang="ru-RU" sz="6000" dirty="0"/>
              <a:t>Даты начала и окончания Северной войны?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86216" y="5129784"/>
            <a:ext cx="1975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7894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850" y="1201588"/>
            <a:ext cx="3605782" cy="1303867"/>
          </a:xfrm>
        </p:spPr>
        <p:txBody>
          <a:bodyPr/>
          <a:lstStyle/>
          <a:p>
            <a:r>
              <a:rPr lang="ru-RU" dirty="0" smtClean="0"/>
              <a:t>1700-1721гг.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079" y="1344169"/>
            <a:ext cx="7645335" cy="4183698"/>
          </a:xfrm>
        </p:spPr>
      </p:pic>
      <p:sp>
        <p:nvSpPr>
          <p:cNvPr id="5" name="Прямоугольник 4"/>
          <p:cNvSpPr/>
          <p:nvPr/>
        </p:nvSpPr>
        <p:spPr>
          <a:xfrm>
            <a:off x="986715" y="5527867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12128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8210" y="2692060"/>
            <a:ext cx="5288278" cy="1303867"/>
          </a:xfrm>
        </p:spPr>
        <p:txBody>
          <a:bodyPr>
            <a:noAutofit/>
          </a:bodyPr>
          <a:lstStyle/>
          <a:p>
            <a:r>
              <a:rPr lang="ru-RU" sz="6000" dirty="0" smtClean="0"/>
              <a:t>Назовите годы Великого Посольства Петра </a:t>
            </a:r>
            <a:r>
              <a:rPr lang="en-US" sz="6000" dirty="0" smtClean="0"/>
              <a:t>I</a:t>
            </a:r>
            <a:r>
              <a:rPr lang="ru-RU" sz="6000" dirty="0" smtClean="0"/>
              <a:t>?</a:t>
            </a:r>
            <a:endParaRPr lang="ru-RU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9162288" y="5010912"/>
            <a:ext cx="1563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422497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717" y="1031576"/>
            <a:ext cx="3148582" cy="1303867"/>
          </a:xfrm>
        </p:spPr>
        <p:txBody>
          <a:bodyPr/>
          <a:lstStyle/>
          <a:p>
            <a:r>
              <a:rPr lang="ru-RU" dirty="0" smtClean="0"/>
              <a:t>1697-1698гг.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299" y="982132"/>
            <a:ext cx="7718045" cy="4823778"/>
          </a:xfrm>
        </p:spPr>
      </p:pic>
      <p:sp>
        <p:nvSpPr>
          <p:cNvPr id="5" name="Прямоугольник 4"/>
          <p:cNvSpPr/>
          <p:nvPr/>
        </p:nvSpPr>
        <p:spPr>
          <a:xfrm>
            <a:off x="897979" y="5436578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47495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3034" y="2527468"/>
            <a:ext cx="6367270" cy="1303867"/>
          </a:xfrm>
        </p:spPr>
        <p:txBody>
          <a:bodyPr>
            <a:noAutofit/>
          </a:bodyPr>
          <a:lstStyle/>
          <a:p>
            <a:r>
              <a:rPr lang="ru-RU" sz="4800" dirty="0"/>
              <a:t>Сколько лет Санкт-Петербург был столицей Российской империи?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0928" y="5239512"/>
            <a:ext cx="1609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03760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714" y="1216152"/>
            <a:ext cx="4163566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>206 </a:t>
            </a:r>
            <a:r>
              <a:rPr lang="ru-RU" dirty="0" smtClean="0"/>
              <a:t>лет- с </a:t>
            </a:r>
            <a:r>
              <a:rPr lang="ru-RU" dirty="0"/>
              <a:t>1712 г. по 1918 г.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008" y="1216152"/>
            <a:ext cx="6922548" cy="4242308"/>
          </a:xfrm>
        </p:spPr>
      </p:pic>
      <p:sp>
        <p:nvSpPr>
          <p:cNvPr id="5" name="Прямоугольник 4"/>
          <p:cNvSpPr/>
          <p:nvPr/>
        </p:nvSpPr>
        <p:spPr>
          <a:xfrm>
            <a:off x="980275" y="5393174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6701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4978" y="2143420"/>
            <a:ext cx="7409686" cy="1303867"/>
          </a:xfrm>
        </p:spPr>
        <p:txBody>
          <a:bodyPr>
            <a:noAutofit/>
          </a:bodyPr>
          <a:lstStyle/>
          <a:p>
            <a:r>
              <a:rPr lang="ru-RU" sz="6000" dirty="0"/>
              <a:t>Куда выводит «окно», прорубленное Петром?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06256" y="5358384"/>
            <a:ext cx="1993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6476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058" y="963844"/>
            <a:ext cx="2737102" cy="1303867"/>
          </a:xfrm>
        </p:spPr>
        <p:txBody>
          <a:bodyPr/>
          <a:lstStyle/>
          <a:p>
            <a:r>
              <a:rPr lang="ru-RU" dirty="0" smtClean="0"/>
              <a:t>В Европу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792" y="1170433"/>
            <a:ext cx="7592310" cy="4622610"/>
          </a:xfrm>
        </p:spPr>
      </p:pic>
      <p:sp>
        <p:nvSpPr>
          <p:cNvPr id="5" name="Прямоугольник 4"/>
          <p:cNvSpPr/>
          <p:nvPr/>
        </p:nvSpPr>
        <p:spPr>
          <a:xfrm>
            <a:off x="952843" y="5338310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5765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3074" y="2556932"/>
            <a:ext cx="5416294" cy="1303867"/>
          </a:xfrm>
        </p:spPr>
        <p:txBody>
          <a:bodyPr>
            <a:noAutofit/>
          </a:bodyPr>
          <a:lstStyle/>
          <a:p>
            <a:r>
              <a:rPr lang="ru-RU" sz="5400" dirty="0"/>
              <a:t>Против какой страны был создан "Северный союз"?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73768" y="5266944"/>
            <a:ext cx="1618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25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050" y="1119292"/>
            <a:ext cx="2599942" cy="1303867"/>
          </a:xfrm>
        </p:spPr>
        <p:txBody>
          <a:bodyPr/>
          <a:lstStyle/>
          <a:p>
            <a:r>
              <a:rPr lang="ru-RU" dirty="0" smtClean="0"/>
              <a:t>Швеция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199" y="1095495"/>
            <a:ext cx="7876356" cy="4458018"/>
          </a:xfrm>
        </p:spPr>
      </p:pic>
      <p:sp>
        <p:nvSpPr>
          <p:cNvPr id="5" name="Прямоугольник 4"/>
          <p:cNvSpPr/>
          <p:nvPr/>
        </p:nvSpPr>
        <p:spPr>
          <a:xfrm>
            <a:off x="1051560" y="5368847"/>
            <a:ext cx="11167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64766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План внеклассного мероприятия: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Приветствие </a:t>
            </a:r>
            <a:r>
              <a:rPr lang="ru-RU" dirty="0"/>
              <a:t>участников</a:t>
            </a:r>
          </a:p>
          <a:p>
            <a:r>
              <a:rPr lang="ru-RU" dirty="0" smtClean="0"/>
              <a:t>Правила </a:t>
            </a:r>
            <a:r>
              <a:rPr lang="ru-RU" dirty="0"/>
              <a:t>игры</a:t>
            </a:r>
          </a:p>
          <a:p>
            <a:r>
              <a:rPr lang="ru-RU" dirty="0" smtClean="0"/>
              <a:t>Проведение </a:t>
            </a:r>
            <a:r>
              <a:rPr lang="ru-RU" dirty="0"/>
              <a:t>игры</a:t>
            </a:r>
          </a:p>
          <a:p>
            <a:r>
              <a:rPr lang="ru-RU" dirty="0" smtClean="0"/>
              <a:t>Подсчет </a:t>
            </a:r>
            <a:r>
              <a:rPr lang="ru-RU" dirty="0"/>
              <a:t>баллов</a:t>
            </a:r>
          </a:p>
          <a:p>
            <a:r>
              <a:rPr lang="ru-RU" dirty="0" smtClean="0"/>
              <a:t>Оглашение </a:t>
            </a:r>
            <a:r>
              <a:rPr lang="ru-RU" dirty="0"/>
              <a:t>результатов и поздравление победителей.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18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9258" y="2207428"/>
            <a:ext cx="6403846" cy="1303867"/>
          </a:xfrm>
        </p:spPr>
        <p:txBody>
          <a:bodyPr>
            <a:noAutofit/>
          </a:bodyPr>
          <a:lstStyle/>
          <a:p>
            <a:r>
              <a:rPr lang="ru-RU" sz="6000" dirty="0"/>
              <a:t>С каким шведским королем воевал Петр Первый?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18320" y="5367528"/>
            <a:ext cx="149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919370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770" y="927268"/>
            <a:ext cx="3450334" cy="1303867"/>
          </a:xfrm>
        </p:spPr>
        <p:txBody>
          <a:bodyPr/>
          <a:lstStyle/>
          <a:p>
            <a:r>
              <a:rPr lang="ru-RU" dirty="0"/>
              <a:t>С Карлом </a:t>
            </a:r>
            <a:r>
              <a:rPr lang="en-US" dirty="0"/>
              <a:t>XII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25" y="638943"/>
            <a:ext cx="6616719" cy="5602155"/>
          </a:xfrm>
        </p:spPr>
      </p:pic>
      <p:sp>
        <p:nvSpPr>
          <p:cNvPr id="5" name="Прямоугольник 4"/>
          <p:cNvSpPr/>
          <p:nvPr/>
        </p:nvSpPr>
        <p:spPr>
          <a:xfrm>
            <a:off x="1053427" y="5292590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560906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884" y="2556932"/>
            <a:ext cx="7336534" cy="1303867"/>
          </a:xfrm>
        </p:spPr>
        <p:txBody>
          <a:bodyPr>
            <a:noAutofit/>
          </a:bodyPr>
          <a:lstStyle/>
          <a:p>
            <a:r>
              <a:rPr lang="ru-RU" sz="5400" dirty="0"/>
              <a:t>Какую турецкую крепость не удалось взять русским войскам с первого раза?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46336" y="5294376"/>
            <a:ext cx="1453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277376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1712974" cy="1303867"/>
          </a:xfrm>
        </p:spPr>
        <p:txBody>
          <a:bodyPr/>
          <a:lstStyle/>
          <a:p>
            <a:r>
              <a:rPr lang="ru-RU" dirty="0" smtClean="0"/>
              <a:t>Азов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546" y="884523"/>
            <a:ext cx="6799436" cy="5088954"/>
          </a:xfrm>
        </p:spPr>
      </p:pic>
      <p:sp>
        <p:nvSpPr>
          <p:cNvPr id="5" name="Прямоугольник 4"/>
          <p:cNvSpPr/>
          <p:nvPr/>
        </p:nvSpPr>
        <p:spPr>
          <a:xfrm>
            <a:off x="1295402" y="5402318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409505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0930" y="2556932"/>
            <a:ext cx="8497822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>В 1702 году русскими войсками была взята крепость </a:t>
            </a:r>
            <a:r>
              <a:rPr lang="ru-RU" dirty="0" err="1"/>
              <a:t>Нотебург</a:t>
            </a:r>
            <a:r>
              <a:rPr lang="ru-RU" dirty="0"/>
              <a:t> (позже переименованной в Шлиссельбург). Какие названия этой крепости вам известны?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18904" y="5413248"/>
            <a:ext cx="1536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707195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2" y="1051561"/>
            <a:ext cx="4227574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Орешек или </a:t>
            </a:r>
            <a:r>
              <a:rPr lang="ru-RU" dirty="0"/>
              <a:t>Петрокрепость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463" y="1051561"/>
            <a:ext cx="7105612" cy="4732338"/>
          </a:xfrm>
        </p:spPr>
      </p:pic>
      <p:sp>
        <p:nvSpPr>
          <p:cNvPr id="5" name="Прямоугольник 4"/>
          <p:cNvSpPr/>
          <p:nvPr/>
        </p:nvSpPr>
        <p:spPr>
          <a:xfrm>
            <a:off x="1143347" y="5274302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8868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418" y="2289724"/>
            <a:ext cx="9601196" cy="1303867"/>
          </a:xfrm>
        </p:spPr>
        <p:txBody>
          <a:bodyPr/>
          <a:lstStyle/>
          <a:p>
            <a:r>
              <a:rPr lang="ru-RU" dirty="0"/>
              <a:t>Назовите первый российский музей?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38360" y="5431536"/>
            <a:ext cx="1527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4623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3185158" cy="1303867"/>
          </a:xfrm>
        </p:spPr>
        <p:txBody>
          <a:bodyPr/>
          <a:lstStyle/>
          <a:p>
            <a:r>
              <a:rPr lang="ru-RU" dirty="0" smtClean="0"/>
              <a:t>Кунсткамера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866" y="1181703"/>
            <a:ext cx="6741890" cy="4494594"/>
          </a:xfrm>
        </p:spPr>
      </p:pic>
      <p:sp>
        <p:nvSpPr>
          <p:cNvPr id="5" name="Прямоугольник 4"/>
          <p:cNvSpPr/>
          <p:nvPr/>
        </p:nvSpPr>
        <p:spPr>
          <a:xfrm>
            <a:off x="1295402" y="5306965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6977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2562" y="2326300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>Петр Алексеевич был инициатором открытия первого учебного заведения для девочек. Какое название присвоено этому заведению?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73184" y="5440680"/>
            <a:ext cx="1362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2761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506" y="1027852"/>
            <a:ext cx="3843526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Институт благородных девиц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700" y="960121"/>
            <a:ext cx="5873026" cy="4750626"/>
          </a:xfrm>
        </p:spPr>
      </p:pic>
      <p:sp>
        <p:nvSpPr>
          <p:cNvPr id="5" name="Прямоугольник 4"/>
          <p:cNvSpPr/>
          <p:nvPr/>
        </p:nvSpPr>
        <p:spPr>
          <a:xfrm>
            <a:off x="1263739" y="5341415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89213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игры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 </a:t>
            </a:r>
            <a:r>
              <a:rPr lang="ru-RU" dirty="0"/>
              <a:t>игре участвуют три команды, которые, пользуясь приведенной схемой, выбирают тему вопроса и его стоимость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За каждый правильный ответ команда получает карточку, на которой указаны баллы. В конце игры капитан команды отдает карточки для подсчета общей суммы баллов.</a:t>
            </a:r>
          </a:p>
          <a:p>
            <a:r>
              <a:rPr lang="ru-RU" dirty="0"/>
              <a:t>Игру начинает команда первой поднявшая табличку со своим названием. В случае правильного ответа команда получает количество баллов, соответствующее стоимости вопроса, и команда получает право выбора следующего вопроса. Если же команда дает неправильный ответ, то та же сумма снимается со счета команды и право ответа на этот вопрос переходит к другим командам.</a:t>
            </a:r>
          </a:p>
        </p:txBody>
      </p:sp>
    </p:spTree>
    <p:extLst>
      <p:ext uri="{BB962C8B-B14F-4D97-AF65-F5344CB8AC3E}">
        <p14:creationId xmlns:p14="http://schemas.microsoft.com/office/powerpoint/2010/main" val="233751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7898" y="2362876"/>
            <a:ext cx="5782054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>В 1717 году вышла в свет книга о правилах хорошего тона. Как она называлась?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64624" y="5385816"/>
            <a:ext cx="1435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634103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2" y="995000"/>
            <a:ext cx="4346446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>“Юности честное зерцало</a:t>
            </a:r>
            <a:r>
              <a:rPr lang="ru-RU" dirty="0" smtClean="0"/>
              <a:t>”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201" y="982132"/>
            <a:ext cx="6620865" cy="4778058"/>
          </a:xfrm>
        </p:spPr>
      </p:pic>
      <p:sp>
        <p:nvSpPr>
          <p:cNvPr id="5" name="Прямоугольник 4"/>
          <p:cNvSpPr/>
          <p:nvPr/>
        </p:nvSpPr>
        <p:spPr>
          <a:xfrm>
            <a:off x="1300315" y="5390858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516810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4626" y="2125132"/>
            <a:ext cx="7958326" cy="1303867"/>
          </a:xfrm>
        </p:spPr>
        <p:txBody>
          <a:bodyPr>
            <a:noAutofit/>
          </a:bodyPr>
          <a:lstStyle/>
          <a:p>
            <a:r>
              <a:rPr lang="ru-RU" sz="5400" dirty="0"/>
              <a:t>С какого сооружения началось строительство Санкт-Петербурга?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28048" y="5367528"/>
            <a:ext cx="1362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483508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2" y="536787"/>
            <a:ext cx="4364734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>Петропавловская крепость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769" y="1188721"/>
            <a:ext cx="7905982" cy="4348290"/>
          </a:xfrm>
        </p:spPr>
      </p:pic>
      <p:sp>
        <p:nvSpPr>
          <p:cNvPr id="5" name="Прямоугольник 4"/>
          <p:cNvSpPr/>
          <p:nvPr/>
        </p:nvSpPr>
        <p:spPr>
          <a:xfrm>
            <a:off x="1208875" y="5167679"/>
            <a:ext cx="11240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873381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5562" y="2198284"/>
            <a:ext cx="6550150" cy="1303867"/>
          </a:xfrm>
        </p:spPr>
        <p:txBody>
          <a:bodyPr>
            <a:noAutofit/>
          </a:bodyPr>
          <a:lstStyle/>
          <a:p>
            <a:r>
              <a:rPr lang="ru-RU" sz="5400" dirty="0"/>
              <a:t>Автор памятника Петру I на Сенатской площади?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811512" y="5449824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Ответ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340800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3148582" cy="1303867"/>
          </a:xfrm>
        </p:spPr>
        <p:txBody>
          <a:bodyPr/>
          <a:lstStyle/>
          <a:p>
            <a:r>
              <a:rPr lang="ru-RU" dirty="0"/>
              <a:t>Э. Фальконе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850" y="982132"/>
            <a:ext cx="6783038" cy="4522026"/>
          </a:xfrm>
        </p:spPr>
      </p:pic>
      <p:sp>
        <p:nvSpPr>
          <p:cNvPr id="5" name="Прямоугольник 4"/>
          <p:cNvSpPr/>
          <p:nvPr/>
        </p:nvSpPr>
        <p:spPr>
          <a:xfrm>
            <a:off x="1295402" y="5134826"/>
            <a:ext cx="1124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hlinkClick r:id="rId3" action="ppaction://hlinksldjump"/>
              </a:rPr>
              <a:t>Вопросы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367630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4"/>
            <a:ext cx="12192000" cy="685204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0810" y="314620"/>
            <a:ext cx="9601196" cy="1303867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Спасибо за участие!</a:t>
            </a:r>
            <a:endParaRPr lang="ru-RU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7085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</a:t>
            </a:r>
            <a:r>
              <a:rPr lang="ru-RU" dirty="0" err="1" smtClean="0"/>
              <a:t>интернет-ресурсов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veselokloun.ru/viktorina-Petr1.php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urok.1sept.ru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multiurok.ru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ru-RU" dirty="0" err="1">
                <a:hlinkClick r:id="rId5"/>
              </a:rPr>
              <a:t>урок.рф</a:t>
            </a:r>
            <a:r>
              <a:rPr lang="ru-RU" dirty="0">
                <a:hlinkClick r:id="rId5"/>
              </a:rPr>
              <a:t>/</a:t>
            </a:r>
            <a:r>
              <a:rPr lang="en-US" dirty="0" smtClean="0">
                <a:hlinkClick r:id="rId5"/>
              </a:rPr>
              <a:t>library/viktorina_pyotr_i_i_petrovskie_vremena_100122.html</a:t>
            </a:r>
            <a:endParaRPr lang="ru-RU" dirty="0" smtClean="0"/>
          </a:p>
          <a:p>
            <a:r>
              <a:rPr lang="en-US" dirty="0">
                <a:hlinkClick r:id="rId6"/>
              </a:rPr>
              <a:t>https</a:t>
            </a:r>
            <a:r>
              <a:rPr lang="en-US">
                <a:hlinkClick r:id="rId6"/>
              </a:rPr>
              <a:t>://</a:t>
            </a:r>
            <a:r>
              <a:rPr lang="en-US" smtClean="0">
                <a:hlinkClick r:id="rId6"/>
              </a:rPr>
              <a:t>nsportal.ru</a:t>
            </a: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540584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4506678"/>
              </p:ext>
            </p:extLst>
          </p:nvPr>
        </p:nvGraphicFramePr>
        <p:xfrm>
          <a:off x="1213106" y="713230"/>
          <a:ext cx="9896856" cy="4533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9476">
                  <a:extLst>
                    <a:ext uri="{9D8B030D-6E8A-4147-A177-3AD203B41FA5}">
                      <a16:colId xmlns:a16="http://schemas.microsoft.com/office/drawing/2014/main" val="1699592379"/>
                    </a:ext>
                  </a:extLst>
                </a:gridCol>
                <a:gridCol w="1649476">
                  <a:extLst>
                    <a:ext uri="{9D8B030D-6E8A-4147-A177-3AD203B41FA5}">
                      <a16:colId xmlns:a16="http://schemas.microsoft.com/office/drawing/2014/main" val="403638252"/>
                    </a:ext>
                  </a:extLst>
                </a:gridCol>
                <a:gridCol w="1649476">
                  <a:extLst>
                    <a:ext uri="{9D8B030D-6E8A-4147-A177-3AD203B41FA5}">
                      <a16:colId xmlns:a16="http://schemas.microsoft.com/office/drawing/2014/main" val="2732168274"/>
                    </a:ext>
                  </a:extLst>
                </a:gridCol>
                <a:gridCol w="1649476">
                  <a:extLst>
                    <a:ext uri="{9D8B030D-6E8A-4147-A177-3AD203B41FA5}">
                      <a16:colId xmlns:a16="http://schemas.microsoft.com/office/drawing/2014/main" val="1201354546"/>
                    </a:ext>
                  </a:extLst>
                </a:gridCol>
                <a:gridCol w="1649476">
                  <a:extLst>
                    <a:ext uri="{9D8B030D-6E8A-4147-A177-3AD203B41FA5}">
                      <a16:colId xmlns:a16="http://schemas.microsoft.com/office/drawing/2014/main" val="3078720888"/>
                    </a:ext>
                  </a:extLst>
                </a:gridCol>
                <a:gridCol w="1649476">
                  <a:extLst>
                    <a:ext uri="{9D8B030D-6E8A-4147-A177-3AD203B41FA5}">
                      <a16:colId xmlns:a16="http://schemas.microsoft.com/office/drawing/2014/main" val="456030222"/>
                    </a:ext>
                  </a:extLst>
                </a:gridCol>
              </a:tblGrid>
              <a:tr h="868058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Тема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151643"/>
                  </a:ext>
                </a:extLst>
              </a:tr>
              <a:tr h="675156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Личность Петра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2" action="ppaction://hlinksldjump"/>
                        </a:rPr>
                        <a:t>10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3" action="ppaction://hlinksldjump"/>
                        </a:rPr>
                        <a:t>20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30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40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6" action="ppaction://hlinksldjump"/>
                        </a:rPr>
                        <a:t>50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195121"/>
                  </a:ext>
                </a:extLst>
              </a:tr>
              <a:tr h="868058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Даты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7" action="ppaction://hlinksldjump"/>
                        </a:rPr>
                        <a:t>10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8" action="ppaction://hlinksldjump"/>
                        </a:rPr>
                        <a:t>20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9" action="ppaction://hlinksldjump"/>
                        </a:rPr>
                        <a:t>30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10" action="ppaction://hlinksldjump"/>
                        </a:rPr>
                        <a:t>40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11" action="ppaction://hlinksldjump"/>
                        </a:rPr>
                        <a:t>50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4932393"/>
                  </a:ext>
                </a:extLst>
              </a:tr>
              <a:tr h="868058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Внешняя политика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12" action="ppaction://hlinksldjump"/>
                        </a:rPr>
                        <a:t>10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13" action="ppaction://hlinksldjump"/>
                        </a:rPr>
                        <a:t>20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14" action="ppaction://hlinksldjump"/>
                        </a:rPr>
                        <a:t>30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15" action="ppaction://hlinksldjump"/>
                        </a:rPr>
                        <a:t>40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16" action="ppaction://hlinksldjump"/>
                        </a:rPr>
                        <a:t>50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8200048"/>
                  </a:ext>
                </a:extLst>
              </a:tr>
              <a:tr h="1253861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Культура первой четверти </a:t>
                      </a:r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XVIII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в.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17" action="ppaction://hlinksldjump"/>
                        </a:rPr>
                        <a:t>10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18" action="ppaction://hlinksldjump"/>
                        </a:rPr>
                        <a:t>20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19" action="ppaction://hlinksldjump"/>
                        </a:rPr>
                        <a:t>30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20" action="ppaction://hlinksldjump"/>
                        </a:rPr>
                        <a:t>40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hlinkClick r:id="rId21" action="ppaction://hlinksldjump"/>
                        </a:rPr>
                        <a:t>50</a:t>
                      </a:r>
                      <a:endParaRPr lang="ru-RU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0881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906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1477940"/>
            <a:ext cx="9601196" cy="33189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 smtClean="0"/>
              <a:t>Как звали брата Петра, который должен был встать на престол после Федора Алексеевича? </a:t>
            </a:r>
            <a:endParaRPr lang="ru-RU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10222992" y="5678424"/>
            <a:ext cx="107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" action="ppaction://hlinksldjump"/>
              </a:rPr>
              <a:t>Ответ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7609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5986" y="2696367"/>
            <a:ext cx="4803646" cy="1303867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>Иван Алексеевич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835" y="744388"/>
            <a:ext cx="4417489" cy="5400380"/>
          </a:xfrm>
        </p:spPr>
      </p:pic>
      <p:sp>
        <p:nvSpPr>
          <p:cNvPr id="5" name="TextBox 4"/>
          <p:cNvSpPr txBox="1"/>
          <p:nvPr/>
        </p:nvSpPr>
        <p:spPr>
          <a:xfrm>
            <a:off x="886968" y="5683103"/>
            <a:ext cx="2404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3" action="ppaction://hlinksldjump"/>
              </a:rPr>
              <a:t>Вопросы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3920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4042" y="616372"/>
            <a:ext cx="8250934" cy="4293956"/>
          </a:xfrm>
        </p:spPr>
        <p:txBody>
          <a:bodyPr>
            <a:noAutofit/>
          </a:bodyPr>
          <a:lstStyle/>
          <a:p>
            <a:r>
              <a:rPr lang="ru-RU" sz="6000" dirty="0"/>
              <a:t>В каком возрасте Петр вступил на русский престол?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61120" y="5230368"/>
            <a:ext cx="2121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hlinkClick r:id="rId2" action="ppaction://hlinksldjump"/>
              </a:rPr>
              <a:t>Ответ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0360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4586" y="982132"/>
            <a:ext cx="4218430" cy="1303867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В 10 лет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938" y="422901"/>
            <a:ext cx="4358325" cy="6211390"/>
          </a:xfrm>
        </p:spPr>
      </p:pic>
      <p:sp>
        <p:nvSpPr>
          <p:cNvPr id="5" name="Прямоугольник 4"/>
          <p:cNvSpPr/>
          <p:nvPr/>
        </p:nvSpPr>
        <p:spPr>
          <a:xfrm>
            <a:off x="925411" y="5740646"/>
            <a:ext cx="1435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hlinkClick r:id="rId3" action="ppaction://hlinksldjump"/>
              </a:rPr>
              <a:t>Вопросы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7900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179</TotalTime>
  <Words>513</Words>
  <Application>Microsoft Office PowerPoint</Application>
  <PresentationFormat>Широкоэкранный</PresentationFormat>
  <Paragraphs>137</Paragraphs>
  <Slides>47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1" baseType="lpstr">
      <vt:lpstr>Arial</vt:lpstr>
      <vt:lpstr>Garamond</vt:lpstr>
      <vt:lpstr>Monotype Corsiva</vt:lpstr>
      <vt:lpstr>Натуральные материалы</vt:lpstr>
      <vt:lpstr>К 350-летию со дня рождения Петра I</vt:lpstr>
      <vt:lpstr>Викторина для 5-8 классов на тему: «Петр Великий в русской истории»</vt:lpstr>
      <vt:lpstr>План внеклассного мероприятия:</vt:lpstr>
      <vt:lpstr>Правила игры</vt:lpstr>
      <vt:lpstr>Презентация PowerPoint</vt:lpstr>
      <vt:lpstr>Презентация PowerPoint</vt:lpstr>
      <vt:lpstr>Иван Алексеевич</vt:lpstr>
      <vt:lpstr>В каком возрасте Петр вступил на русский престол?</vt:lpstr>
      <vt:lpstr>В 10 лет</vt:lpstr>
      <vt:lpstr>Как звали вторую жену Петра I?</vt:lpstr>
      <vt:lpstr>Екатерина I (Марта Скавронская)</vt:lpstr>
      <vt:lpstr>Какой псевдоним взял государь для путешествия заграницей?</vt:lpstr>
      <vt:lpstr>Михайлов</vt:lpstr>
      <vt:lpstr>Как прозвали Петра после того, как он приказал переплавить церковные колокола на пушки?</vt:lpstr>
      <vt:lpstr>Антихрист</vt:lpstr>
      <vt:lpstr>Назовите год рождения Петра Великого</vt:lpstr>
      <vt:lpstr>9 июня 1672г. </vt:lpstr>
      <vt:lpstr>Год основания Санкт-Петербурга?</vt:lpstr>
      <vt:lpstr>1703г.</vt:lpstr>
      <vt:lpstr>Даты начала и окончания Северной войны?</vt:lpstr>
      <vt:lpstr>1700-1721гг.</vt:lpstr>
      <vt:lpstr>Назовите годы Великого Посольства Петра I?</vt:lpstr>
      <vt:lpstr>1697-1698гг.</vt:lpstr>
      <vt:lpstr>Сколько лет Санкт-Петербург был столицей Российской империи?</vt:lpstr>
      <vt:lpstr>206 лет- с 1712 г. по 1918 г.</vt:lpstr>
      <vt:lpstr>Куда выводит «окно», прорубленное Петром?</vt:lpstr>
      <vt:lpstr>В Европу</vt:lpstr>
      <vt:lpstr>Против какой страны был создан "Северный союз"?</vt:lpstr>
      <vt:lpstr>Швеция</vt:lpstr>
      <vt:lpstr>С каким шведским королем воевал Петр Первый?</vt:lpstr>
      <vt:lpstr>С Карлом XII</vt:lpstr>
      <vt:lpstr>Какую турецкую крепость не удалось взять русским войскам с первого раза? </vt:lpstr>
      <vt:lpstr>Азов</vt:lpstr>
      <vt:lpstr>В 1702 году русскими войсками была взята крепость Нотебург (позже переименованной в Шлиссельбург). Какие названия этой крепости вам известны?</vt:lpstr>
      <vt:lpstr>Орешек или Петрокрепость</vt:lpstr>
      <vt:lpstr>Назовите первый российский музей?</vt:lpstr>
      <vt:lpstr>Кунсткамера</vt:lpstr>
      <vt:lpstr>Петр Алексеевич был инициатором открытия первого учебного заведения для девочек. Какое название присвоено этому заведению?</vt:lpstr>
      <vt:lpstr>Институт благородных девиц</vt:lpstr>
      <vt:lpstr>В 1717 году вышла в свет книга о правилах хорошего тона. Как она называлась? </vt:lpstr>
      <vt:lpstr>“Юности честное зерцало”</vt:lpstr>
      <vt:lpstr>С какого сооружения началось строительство Санкт-Петербурга?</vt:lpstr>
      <vt:lpstr>Петропавловская крепость</vt:lpstr>
      <vt:lpstr>Автор памятника Петру I на Сенатской площади?</vt:lpstr>
      <vt:lpstr>Э. Фальконе</vt:lpstr>
      <vt:lpstr>Спасибо за участие!</vt:lpstr>
      <vt:lpstr>Список интернет-ресурсов: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23</cp:revision>
  <dcterms:created xsi:type="dcterms:W3CDTF">2021-10-06T16:25:50Z</dcterms:created>
  <dcterms:modified xsi:type="dcterms:W3CDTF">2021-11-20T19:02:59Z</dcterms:modified>
</cp:coreProperties>
</file>