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73" r:id="rId3"/>
    <p:sldId id="266" r:id="rId4"/>
    <p:sldId id="265" r:id="rId5"/>
    <p:sldId id="260" r:id="rId6"/>
    <p:sldId id="274" r:id="rId7"/>
    <p:sldId id="261" r:id="rId8"/>
    <p:sldId id="271" r:id="rId9"/>
    <p:sldId id="262" r:id="rId10"/>
    <p:sldId id="267" r:id="rId11"/>
    <p:sldId id="270" r:id="rId12"/>
    <p:sldId id="268" r:id="rId13"/>
    <p:sldId id="269" r:id="rId14"/>
    <p:sldId id="26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B7598D-D9AB-4160-923B-67B360848442}" type="doc">
      <dgm:prSet loTypeId="urn:microsoft.com/office/officeart/2005/8/layout/chevron2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9B73BB-9D13-4829-9054-D778B2B00283}">
      <dgm:prSet phldrT="[Текст]" custT="1"/>
      <dgm:spPr/>
      <dgm:t>
        <a:bodyPr/>
        <a:lstStyle/>
        <a:p>
          <a:pPr algn="l"/>
          <a:r>
            <a:rPr lang="ru-RU" sz="3200" dirty="0" smtClean="0">
              <a:latin typeface="Arial" pitchFamily="34" charset="0"/>
              <a:cs typeface="Arial" pitchFamily="34" charset="0"/>
            </a:rPr>
            <a:t>Учить</a:t>
          </a:r>
          <a:r>
            <a:rPr lang="ru-RU" sz="3200" baseline="0" dirty="0" smtClean="0">
              <a:latin typeface="Arial" pitchFamily="34" charset="0"/>
              <a:cs typeface="Arial" pitchFamily="34" charset="0"/>
            </a:rPr>
            <a:t> детей драматизировать отрывки знакомых сказок.</a:t>
          </a:r>
          <a:endParaRPr lang="ru-RU" sz="3200" dirty="0">
            <a:latin typeface="Arial" pitchFamily="34" charset="0"/>
            <a:cs typeface="Arial" pitchFamily="34" charset="0"/>
          </a:endParaRPr>
        </a:p>
      </dgm:t>
    </dgm:pt>
    <dgm:pt modelId="{6E8DAA88-9135-43F3-8276-7AFA2635FF74}" type="parTrans" cxnId="{234651D2-561E-4008-94FC-825DF2D1FBB2}">
      <dgm:prSet/>
      <dgm:spPr/>
      <dgm:t>
        <a:bodyPr/>
        <a:lstStyle/>
        <a:p>
          <a:endParaRPr lang="ru-RU"/>
        </a:p>
      </dgm:t>
    </dgm:pt>
    <dgm:pt modelId="{C92DBEEB-CDC3-4675-A67C-EBACF5211EFB}" type="sibTrans" cxnId="{234651D2-561E-4008-94FC-825DF2D1FBB2}">
      <dgm:prSet/>
      <dgm:spPr/>
      <dgm:t>
        <a:bodyPr/>
        <a:lstStyle/>
        <a:p>
          <a:endParaRPr lang="ru-RU"/>
        </a:p>
      </dgm:t>
    </dgm:pt>
    <dgm:pt modelId="{2F6311DB-C155-4610-9884-92A549A19E65}">
      <dgm:prSet phldrT="[Текст]" custT="1"/>
      <dgm:spPr/>
      <dgm:t>
        <a:bodyPr/>
        <a:lstStyle/>
        <a:p>
          <a:pPr algn="l"/>
          <a:r>
            <a:rPr lang="ru-RU" sz="3200" dirty="0" smtClean="0">
              <a:latin typeface="Arial" pitchFamily="34" charset="0"/>
              <a:cs typeface="Arial" pitchFamily="34" charset="0"/>
            </a:rPr>
            <a:t>Развивать</a:t>
          </a:r>
          <a:r>
            <a: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речевую активность, </a:t>
          </a:r>
          <a:r>
            <a:rPr lang="ru-RU" sz="3200" dirty="0" smtClean="0">
              <a:latin typeface="Arial" pitchFamily="34" charset="0"/>
              <a:cs typeface="Arial" pitchFamily="34" charset="0"/>
            </a:rPr>
            <a:t>обогащать и активизировать словарь</a:t>
          </a:r>
          <a:r>
            <a:rPr lang="ru-RU" sz="3600" dirty="0" smtClean="0"/>
            <a:t>.</a:t>
          </a:r>
          <a:endParaRPr lang="ru-RU" sz="2400" dirty="0"/>
        </a:p>
      </dgm:t>
    </dgm:pt>
    <dgm:pt modelId="{08833496-C1A0-43C7-97DD-AD6B3FFA709B}" type="parTrans" cxnId="{9C2A4DC3-1CEC-472C-A30D-1D519B7C6C92}">
      <dgm:prSet/>
      <dgm:spPr/>
      <dgm:t>
        <a:bodyPr/>
        <a:lstStyle/>
        <a:p>
          <a:endParaRPr lang="ru-RU"/>
        </a:p>
      </dgm:t>
    </dgm:pt>
    <dgm:pt modelId="{FCB3C787-C649-4C61-8D20-5237248E6809}" type="sibTrans" cxnId="{9C2A4DC3-1CEC-472C-A30D-1D519B7C6C92}">
      <dgm:prSet/>
      <dgm:spPr/>
      <dgm:t>
        <a:bodyPr/>
        <a:lstStyle/>
        <a:p>
          <a:endParaRPr lang="ru-RU"/>
        </a:p>
      </dgm:t>
    </dgm:pt>
    <dgm:pt modelId="{CCA497D1-2CB6-49C3-91FA-567264B2F31A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1C07B1C-6236-4441-B60A-D746525E8C96}" type="parTrans" cxnId="{81F75EDC-F6C3-4499-8E05-47B157A562B3}">
      <dgm:prSet/>
      <dgm:spPr/>
      <dgm:t>
        <a:bodyPr/>
        <a:lstStyle/>
        <a:p>
          <a:endParaRPr lang="ru-RU"/>
        </a:p>
      </dgm:t>
    </dgm:pt>
    <dgm:pt modelId="{205B0826-2FC9-4AEE-8101-245980355C9C}" type="sibTrans" cxnId="{81F75EDC-F6C3-4499-8E05-47B157A562B3}">
      <dgm:prSet/>
      <dgm:spPr/>
      <dgm:t>
        <a:bodyPr/>
        <a:lstStyle/>
        <a:p>
          <a:endParaRPr lang="ru-RU"/>
        </a:p>
      </dgm:t>
    </dgm:pt>
    <dgm:pt modelId="{B9008B58-C746-424B-B1B2-53CC83F1CCEA}">
      <dgm:prSet phldrT="[Текст]" custT="1"/>
      <dgm:spPr/>
      <dgm:t>
        <a:bodyPr/>
        <a:lstStyle/>
        <a:p>
          <a:r>
            <a:rPr lang="ru-RU" sz="3200" dirty="0" smtClean="0">
              <a:latin typeface="Arial" pitchFamily="34" charset="0"/>
              <a:cs typeface="Arial" pitchFamily="34" charset="0"/>
            </a:rPr>
            <a:t>Воспитывать доброжелательные взаимоотношения в игре. </a:t>
          </a:r>
          <a:endParaRPr lang="ru-RU" sz="3200" dirty="0">
            <a:latin typeface="Arial" pitchFamily="34" charset="0"/>
            <a:cs typeface="Arial" pitchFamily="34" charset="0"/>
          </a:endParaRPr>
        </a:p>
      </dgm:t>
    </dgm:pt>
    <dgm:pt modelId="{63E534D8-A205-4210-95DF-B26D0D393A4E}" type="parTrans" cxnId="{A05B1FDF-C400-463E-A81A-AB03A00C1EFD}">
      <dgm:prSet/>
      <dgm:spPr/>
      <dgm:t>
        <a:bodyPr/>
        <a:lstStyle/>
        <a:p>
          <a:endParaRPr lang="ru-RU"/>
        </a:p>
      </dgm:t>
    </dgm:pt>
    <dgm:pt modelId="{8D3AEA30-1C91-4391-A84C-5EEE5DC502EB}" type="sibTrans" cxnId="{A05B1FDF-C400-463E-A81A-AB03A00C1EFD}">
      <dgm:prSet/>
      <dgm:spPr/>
      <dgm:t>
        <a:bodyPr/>
        <a:lstStyle/>
        <a:p>
          <a:endParaRPr lang="ru-RU"/>
        </a:p>
      </dgm:t>
    </dgm:pt>
    <dgm:pt modelId="{07036423-E3F2-41C8-93EF-3F7609424FFB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8205023-44DD-44E3-9A92-9303F96EB54D}" type="sibTrans" cxnId="{37352191-2D03-407B-9CF3-CC434D994CE6}">
      <dgm:prSet/>
      <dgm:spPr/>
      <dgm:t>
        <a:bodyPr/>
        <a:lstStyle/>
        <a:p>
          <a:endParaRPr lang="ru-RU"/>
        </a:p>
      </dgm:t>
    </dgm:pt>
    <dgm:pt modelId="{F76947B5-72B8-46A8-A909-9A67C1DFA0E1}" type="parTrans" cxnId="{37352191-2D03-407B-9CF3-CC434D994CE6}">
      <dgm:prSet/>
      <dgm:spPr/>
      <dgm:t>
        <a:bodyPr/>
        <a:lstStyle/>
        <a:p>
          <a:endParaRPr lang="ru-RU"/>
        </a:p>
      </dgm:t>
    </dgm:pt>
    <dgm:pt modelId="{FBFAD042-B3D0-4E5F-9148-56ED2CEA3B14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0AB4C1A6-63F9-4245-9BF1-68979793D4C7}" type="sibTrans" cxnId="{3049162E-09B6-401B-A8C8-55EF5E364DCE}">
      <dgm:prSet/>
      <dgm:spPr/>
      <dgm:t>
        <a:bodyPr/>
        <a:lstStyle/>
        <a:p>
          <a:endParaRPr lang="ru-RU"/>
        </a:p>
      </dgm:t>
    </dgm:pt>
    <dgm:pt modelId="{233C1668-B2A3-41EA-9BB2-1A5862BF2ED6}" type="parTrans" cxnId="{3049162E-09B6-401B-A8C8-55EF5E364DCE}">
      <dgm:prSet/>
      <dgm:spPr/>
      <dgm:t>
        <a:bodyPr/>
        <a:lstStyle/>
        <a:p>
          <a:endParaRPr lang="ru-RU"/>
        </a:p>
      </dgm:t>
    </dgm:pt>
    <dgm:pt modelId="{B1D320B9-3593-4A8D-B3ED-68BDDDCF8582}" type="pres">
      <dgm:prSet presAssocID="{EBB7598D-D9AB-4160-923B-67B3608484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AA4E0A-F40F-4C14-B4CC-29EA21AF272D}" type="pres">
      <dgm:prSet presAssocID="{FBFAD042-B3D0-4E5F-9148-56ED2CEA3B14}" presName="composite" presStyleCnt="0"/>
      <dgm:spPr/>
    </dgm:pt>
    <dgm:pt modelId="{76187FE8-3423-4C05-BEB9-766E5A74A4FA}" type="pres">
      <dgm:prSet presAssocID="{FBFAD042-B3D0-4E5F-9148-56ED2CEA3B1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CBF1CF-0480-4C98-9A44-00E4508488A5}" type="pres">
      <dgm:prSet presAssocID="{FBFAD042-B3D0-4E5F-9148-56ED2CEA3B14}" presName="descendantText" presStyleLbl="alignAcc1" presStyleIdx="0" presStyleCnt="3" custScaleY="112742" custLinFactNeighborX="4129" custLinFactNeighborY="1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FD806-A0C7-4AAB-BF4E-72A6FFF76DC4}" type="pres">
      <dgm:prSet presAssocID="{0AB4C1A6-63F9-4245-9BF1-68979793D4C7}" presName="sp" presStyleCnt="0"/>
      <dgm:spPr/>
    </dgm:pt>
    <dgm:pt modelId="{22D1D6F5-3354-4E75-B724-90B31D63A69B}" type="pres">
      <dgm:prSet presAssocID="{07036423-E3F2-41C8-93EF-3F7609424FFB}" presName="composite" presStyleCnt="0"/>
      <dgm:spPr/>
    </dgm:pt>
    <dgm:pt modelId="{9BFE8ACE-A3EC-442F-AFF2-838E6BE80D40}" type="pres">
      <dgm:prSet presAssocID="{07036423-E3F2-41C8-93EF-3F7609424FF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22EE2-4EFE-45ED-A964-A9070E9F4FE3}" type="pres">
      <dgm:prSet presAssocID="{07036423-E3F2-41C8-93EF-3F7609424FFB}" presName="descendantText" presStyleLbl="alignAcc1" presStyleIdx="1" presStyleCnt="3" custScaleX="99819" custScaleY="147458" custLinFactNeighborY="-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82AE3-1A78-49DB-8B64-B6E66F3A8C52}" type="pres">
      <dgm:prSet presAssocID="{38205023-44DD-44E3-9A92-9303F96EB54D}" presName="sp" presStyleCnt="0"/>
      <dgm:spPr/>
    </dgm:pt>
    <dgm:pt modelId="{C885EF0B-1C54-4B49-80D9-01BB77C1A226}" type="pres">
      <dgm:prSet presAssocID="{CCA497D1-2CB6-49C3-91FA-567264B2F31A}" presName="composite" presStyleCnt="0"/>
      <dgm:spPr/>
    </dgm:pt>
    <dgm:pt modelId="{DA6BC14C-22CA-4491-91A5-3F93352C6936}" type="pres">
      <dgm:prSet presAssocID="{CCA497D1-2CB6-49C3-91FA-567264B2F31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D1DB6-EB88-4ED0-9E22-D6D1D509F2D5}" type="pres">
      <dgm:prSet presAssocID="{CCA497D1-2CB6-49C3-91FA-567264B2F31A}" presName="descendantText" presStyleLbl="alignAcc1" presStyleIdx="2" presStyleCnt="3" custScaleY="124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2A4DC3-1CEC-472C-A30D-1D519B7C6C92}" srcId="{07036423-E3F2-41C8-93EF-3F7609424FFB}" destId="{2F6311DB-C155-4610-9884-92A549A19E65}" srcOrd="0" destOrd="0" parTransId="{08833496-C1A0-43C7-97DD-AD6B3FFA709B}" sibTransId="{FCB3C787-C649-4C61-8D20-5237248E6809}"/>
    <dgm:cxn modelId="{3DBD1B00-6EDE-497C-BF5C-0DC85BF70088}" type="presOf" srcId="{CCA497D1-2CB6-49C3-91FA-567264B2F31A}" destId="{DA6BC14C-22CA-4491-91A5-3F93352C6936}" srcOrd="0" destOrd="0" presId="urn:microsoft.com/office/officeart/2005/8/layout/chevron2"/>
    <dgm:cxn modelId="{234651D2-561E-4008-94FC-825DF2D1FBB2}" srcId="{FBFAD042-B3D0-4E5F-9148-56ED2CEA3B14}" destId="{229B73BB-9D13-4829-9054-D778B2B00283}" srcOrd="0" destOrd="0" parTransId="{6E8DAA88-9135-43F3-8276-7AFA2635FF74}" sibTransId="{C92DBEEB-CDC3-4675-A67C-EBACF5211EFB}"/>
    <dgm:cxn modelId="{96FE7258-B5BC-44F0-B9DF-284818B5CCD2}" type="presOf" srcId="{FBFAD042-B3D0-4E5F-9148-56ED2CEA3B14}" destId="{76187FE8-3423-4C05-BEB9-766E5A74A4FA}" srcOrd="0" destOrd="0" presId="urn:microsoft.com/office/officeart/2005/8/layout/chevron2"/>
    <dgm:cxn modelId="{A05B1FDF-C400-463E-A81A-AB03A00C1EFD}" srcId="{CCA497D1-2CB6-49C3-91FA-567264B2F31A}" destId="{B9008B58-C746-424B-B1B2-53CC83F1CCEA}" srcOrd="0" destOrd="0" parTransId="{63E534D8-A205-4210-95DF-B26D0D393A4E}" sibTransId="{8D3AEA30-1C91-4391-A84C-5EEE5DC502EB}"/>
    <dgm:cxn modelId="{01386671-DAE4-4778-9925-97EE1F49AE06}" type="presOf" srcId="{2F6311DB-C155-4610-9884-92A549A19E65}" destId="{AB322EE2-4EFE-45ED-A964-A9070E9F4FE3}" srcOrd="0" destOrd="0" presId="urn:microsoft.com/office/officeart/2005/8/layout/chevron2"/>
    <dgm:cxn modelId="{81EBE197-A251-4A45-9D93-AAB28DE0B330}" type="presOf" srcId="{B9008B58-C746-424B-B1B2-53CC83F1CCEA}" destId="{ED5D1DB6-EB88-4ED0-9E22-D6D1D509F2D5}" srcOrd="0" destOrd="0" presId="urn:microsoft.com/office/officeart/2005/8/layout/chevron2"/>
    <dgm:cxn modelId="{09B9B3BC-4DAE-41E6-8A8B-1A402808A050}" type="presOf" srcId="{07036423-E3F2-41C8-93EF-3F7609424FFB}" destId="{9BFE8ACE-A3EC-442F-AFF2-838E6BE80D40}" srcOrd="0" destOrd="0" presId="urn:microsoft.com/office/officeart/2005/8/layout/chevron2"/>
    <dgm:cxn modelId="{2934B1A4-995F-4478-A2C5-47FEFA836EA4}" type="presOf" srcId="{EBB7598D-D9AB-4160-923B-67B360848442}" destId="{B1D320B9-3593-4A8D-B3ED-68BDDDCF8582}" srcOrd="0" destOrd="0" presId="urn:microsoft.com/office/officeart/2005/8/layout/chevron2"/>
    <dgm:cxn modelId="{3049162E-09B6-401B-A8C8-55EF5E364DCE}" srcId="{EBB7598D-D9AB-4160-923B-67B360848442}" destId="{FBFAD042-B3D0-4E5F-9148-56ED2CEA3B14}" srcOrd="0" destOrd="0" parTransId="{233C1668-B2A3-41EA-9BB2-1A5862BF2ED6}" sibTransId="{0AB4C1A6-63F9-4245-9BF1-68979793D4C7}"/>
    <dgm:cxn modelId="{105C1DED-81E5-4ABF-9D5E-DE8018FAA7F5}" type="presOf" srcId="{229B73BB-9D13-4829-9054-D778B2B00283}" destId="{69CBF1CF-0480-4C98-9A44-00E4508488A5}" srcOrd="0" destOrd="0" presId="urn:microsoft.com/office/officeart/2005/8/layout/chevron2"/>
    <dgm:cxn modelId="{81F75EDC-F6C3-4499-8E05-47B157A562B3}" srcId="{EBB7598D-D9AB-4160-923B-67B360848442}" destId="{CCA497D1-2CB6-49C3-91FA-567264B2F31A}" srcOrd="2" destOrd="0" parTransId="{91C07B1C-6236-4441-B60A-D746525E8C96}" sibTransId="{205B0826-2FC9-4AEE-8101-245980355C9C}"/>
    <dgm:cxn modelId="{37352191-2D03-407B-9CF3-CC434D994CE6}" srcId="{EBB7598D-D9AB-4160-923B-67B360848442}" destId="{07036423-E3F2-41C8-93EF-3F7609424FFB}" srcOrd="1" destOrd="0" parTransId="{F76947B5-72B8-46A8-A909-9A67C1DFA0E1}" sibTransId="{38205023-44DD-44E3-9A92-9303F96EB54D}"/>
    <dgm:cxn modelId="{32B91B57-31C3-4276-BEDF-C0D159C87CD4}" type="presParOf" srcId="{B1D320B9-3593-4A8D-B3ED-68BDDDCF8582}" destId="{80AA4E0A-F40F-4C14-B4CC-29EA21AF272D}" srcOrd="0" destOrd="0" presId="urn:microsoft.com/office/officeart/2005/8/layout/chevron2"/>
    <dgm:cxn modelId="{624E44F2-62F1-4923-88E3-5EA2E8EE90A7}" type="presParOf" srcId="{80AA4E0A-F40F-4C14-B4CC-29EA21AF272D}" destId="{76187FE8-3423-4C05-BEB9-766E5A74A4FA}" srcOrd="0" destOrd="0" presId="urn:microsoft.com/office/officeart/2005/8/layout/chevron2"/>
    <dgm:cxn modelId="{57E08279-3597-4B97-BEFD-B315ECA0926F}" type="presParOf" srcId="{80AA4E0A-F40F-4C14-B4CC-29EA21AF272D}" destId="{69CBF1CF-0480-4C98-9A44-00E4508488A5}" srcOrd="1" destOrd="0" presId="urn:microsoft.com/office/officeart/2005/8/layout/chevron2"/>
    <dgm:cxn modelId="{2BC37C02-2D1E-4255-A5C6-BAEB84A741B5}" type="presParOf" srcId="{B1D320B9-3593-4A8D-B3ED-68BDDDCF8582}" destId="{C4BFD806-A0C7-4AAB-BF4E-72A6FFF76DC4}" srcOrd="1" destOrd="0" presId="urn:microsoft.com/office/officeart/2005/8/layout/chevron2"/>
    <dgm:cxn modelId="{F6D9FE61-683D-4B3F-BF01-61839503ED5E}" type="presParOf" srcId="{B1D320B9-3593-4A8D-B3ED-68BDDDCF8582}" destId="{22D1D6F5-3354-4E75-B724-90B31D63A69B}" srcOrd="2" destOrd="0" presId="urn:microsoft.com/office/officeart/2005/8/layout/chevron2"/>
    <dgm:cxn modelId="{B46CA72E-42D4-4459-BFED-D70FA4DC3680}" type="presParOf" srcId="{22D1D6F5-3354-4E75-B724-90B31D63A69B}" destId="{9BFE8ACE-A3EC-442F-AFF2-838E6BE80D40}" srcOrd="0" destOrd="0" presId="urn:microsoft.com/office/officeart/2005/8/layout/chevron2"/>
    <dgm:cxn modelId="{7F34BE96-9115-4EDB-ABAC-3BCB5B8826D5}" type="presParOf" srcId="{22D1D6F5-3354-4E75-B724-90B31D63A69B}" destId="{AB322EE2-4EFE-45ED-A964-A9070E9F4FE3}" srcOrd="1" destOrd="0" presId="urn:microsoft.com/office/officeart/2005/8/layout/chevron2"/>
    <dgm:cxn modelId="{A1EA1887-ED39-4EFC-BC9D-6FFB526AC66E}" type="presParOf" srcId="{B1D320B9-3593-4A8D-B3ED-68BDDDCF8582}" destId="{74A82AE3-1A78-49DB-8B64-B6E66F3A8C52}" srcOrd="3" destOrd="0" presId="urn:microsoft.com/office/officeart/2005/8/layout/chevron2"/>
    <dgm:cxn modelId="{7D8830BB-C208-44AC-8FC5-A2148FBF9E54}" type="presParOf" srcId="{B1D320B9-3593-4A8D-B3ED-68BDDDCF8582}" destId="{C885EF0B-1C54-4B49-80D9-01BB77C1A226}" srcOrd="4" destOrd="0" presId="urn:microsoft.com/office/officeart/2005/8/layout/chevron2"/>
    <dgm:cxn modelId="{66E8AE4C-9D72-4136-B5F3-2F64D0E62840}" type="presParOf" srcId="{C885EF0B-1C54-4B49-80D9-01BB77C1A226}" destId="{DA6BC14C-22CA-4491-91A5-3F93352C6936}" srcOrd="0" destOrd="0" presId="urn:microsoft.com/office/officeart/2005/8/layout/chevron2"/>
    <dgm:cxn modelId="{5BD8C1E2-1A6E-4A96-83D6-7FA434C228D7}" type="presParOf" srcId="{C885EF0B-1C54-4B49-80D9-01BB77C1A226}" destId="{ED5D1DB6-EB88-4ED0-9E22-D6D1D509F2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187FE8-3423-4C05-BEB9-766E5A74A4FA}">
      <dsp:nvSpPr>
        <dsp:cNvPr id="0" name=""/>
        <dsp:cNvSpPr/>
      </dsp:nvSpPr>
      <dsp:spPr>
        <a:xfrm rot="5400000">
          <a:off x="-261059" y="343556"/>
          <a:ext cx="1740396" cy="12182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1</a:t>
          </a:r>
          <a:endParaRPr lang="ru-RU" sz="3400" kern="1200" dirty="0"/>
        </a:p>
      </dsp:txBody>
      <dsp:txXfrm rot="5400000">
        <a:off x="-261059" y="343556"/>
        <a:ext cx="1740396" cy="1218277"/>
      </dsp:txXfrm>
    </dsp:sp>
    <dsp:sp modelId="{69CBF1CF-0480-4C98-9A44-00E4508488A5}">
      <dsp:nvSpPr>
        <dsp:cNvPr id="0" name=""/>
        <dsp:cNvSpPr/>
      </dsp:nvSpPr>
      <dsp:spPr>
        <a:xfrm rot="5400000">
          <a:off x="4453681" y="-3207863"/>
          <a:ext cx="1275402" cy="77462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latin typeface="Arial" pitchFamily="34" charset="0"/>
              <a:cs typeface="Arial" pitchFamily="34" charset="0"/>
            </a:rPr>
            <a:t>Учить</a:t>
          </a:r>
          <a:r>
            <a:rPr lang="ru-RU" sz="3200" kern="1200" baseline="0" dirty="0" smtClean="0">
              <a:latin typeface="Arial" pitchFamily="34" charset="0"/>
              <a:cs typeface="Arial" pitchFamily="34" charset="0"/>
            </a:rPr>
            <a:t> детей драматизировать отрывки знакомых сказок.</a:t>
          </a:r>
          <a:endParaRPr lang="ru-RU" sz="3200" kern="1200" dirty="0">
            <a:latin typeface="Arial" pitchFamily="34" charset="0"/>
            <a:cs typeface="Arial" pitchFamily="34" charset="0"/>
          </a:endParaRPr>
        </a:p>
      </dsp:txBody>
      <dsp:txXfrm rot="5400000">
        <a:off x="4453681" y="-3207863"/>
        <a:ext cx="1275402" cy="7746210"/>
      </dsp:txXfrm>
    </dsp:sp>
    <dsp:sp modelId="{9BFE8ACE-A3EC-442F-AFF2-838E6BE80D40}">
      <dsp:nvSpPr>
        <dsp:cNvPr id="0" name=""/>
        <dsp:cNvSpPr/>
      </dsp:nvSpPr>
      <dsp:spPr>
        <a:xfrm rot="5400000">
          <a:off x="-261059" y="2178880"/>
          <a:ext cx="1740396" cy="12182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</a:t>
          </a:r>
          <a:endParaRPr lang="ru-RU" sz="3400" kern="1200" dirty="0"/>
        </a:p>
      </dsp:txBody>
      <dsp:txXfrm rot="5400000">
        <a:off x="-261059" y="2178880"/>
        <a:ext cx="1740396" cy="1218277"/>
      </dsp:txXfrm>
    </dsp:sp>
    <dsp:sp modelId="{AB322EE2-4EFE-45ED-A964-A9070E9F4FE3}">
      <dsp:nvSpPr>
        <dsp:cNvPr id="0" name=""/>
        <dsp:cNvSpPr/>
      </dsp:nvSpPr>
      <dsp:spPr>
        <a:xfrm rot="5400000">
          <a:off x="4257317" y="-1383018"/>
          <a:ext cx="1668129" cy="77321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latin typeface="Arial" pitchFamily="34" charset="0"/>
              <a:cs typeface="Arial" pitchFamily="34" charset="0"/>
            </a:rPr>
            <a:t>Развивать</a:t>
          </a:r>
          <a:r>
            <a:rPr lang="ru-RU" sz="3200" kern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речевую активность, </a:t>
          </a:r>
          <a:r>
            <a:rPr lang="ru-RU" sz="3200" kern="1200" dirty="0" smtClean="0">
              <a:latin typeface="Arial" pitchFamily="34" charset="0"/>
              <a:cs typeface="Arial" pitchFamily="34" charset="0"/>
            </a:rPr>
            <a:t>обогащать и активизировать словарь</a:t>
          </a:r>
          <a:r>
            <a:rPr lang="ru-RU" sz="3600" kern="1200" dirty="0" smtClean="0"/>
            <a:t>.</a:t>
          </a:r>
          <a:endParaRPr lang="ru-RU" sz="2400" kern="1200" dirty="0"/>
        </a:p>
      </dsp:txBody>
      <dsp:txXfrm rot="5400000">
        <a:off x="4257317" y="-1383018"/>
        <a:ext cx="1668129" cy="7732190"/>
      </dsp:txXfrm>
    </dsp:sp>
    <dsp:sp modelId="{DA6BC14C-22CA-4491-91A5-3F93352C6936}">
      <dsp:nvSpPr>
        <dsp:cNvPr id="0" name=""/>
        <dsp:cNvSpPr/>
      </dsp:nvSpPr>
      <dsp:spPr>
        <a:xfrm rot="5400000">
          <a:off x="-261059" y="3883454"/>
          <a:ext cx="1740396" cy="12182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3</a:t>
          </a:r>
          <a:endParaRPr lang="ru-RU" sz="3400" kern="1200" dirty="0"/>
        </a:p>
      </dsp:txBody>
      <dsp:txXfrm rot="5400000">
        <a:off x="-261059" y="3883454"/>
        <a:ext cx="1740396" cy="1218277"/>
      </dsp:txXfrm>
    </dsp:sp>
    <dsp:sp modelId="{ED5D1DB6-EB88-4ED0-9E22-D6D1D509F2D5}">
      <dsp:nvSpPr>
        <dsp:cNvPr id="0" name=""/>
        <dsp:cNvSpPr/>
      </dsp:nvSpPr>
      <dsp:spPr>
        <a:xfrm rot="5400000">
          <a:off x="4388068" y="314918"/>
          <a:ext cx="1406628" cy="77462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latin typeface="Arial" pitchFamily="34" charset="0"/>
              <a:cs typeface="Arial" pitchFamily="34" charset="0"/>
            </a:rPr>
            <a:t>Воспитывать доброжелательные взаимоотношения в игре. </a:t>
          </a:r>
          <a:endParaRPr lang="ru-RU" sz="3200" kern="1200" dirty="0">
            <a:latin typeface="Arial" pitchFamily="34" charset="0"/>
            <a:cs typeface="Arial" pitchFamily="34" charset="0"/>
          </a:endParaRPr>
        </a:p>
      </dsp:txBody>
      <dsp:txXfrm rot="5400000">
        <a:off x="4388068" y="314918"/>
        <a:ext cx="1406628" cy="7746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01.07.2022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640960" cy="352839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проекта:</a:t>
            </a:r>
            <a:r>
              <a:rPr lang="ru-RU" sz="44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«Театрализованная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деятельность, как способ развития речевой активности детей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раннего возраста» 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5085184"/>
            <a:ext cx="6696744" cy="177281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Подготовила: Денисова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Светлана  Константиновна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1 младшей группы «Кнопочка»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МБДОУ Д/с № 73  «Веселые человечки»</a:t>
            </a:r>
          </a:p>
        </p:txBody>
      </p:sp>
      <p:pic>
        <p:nvPicPr>
          <p:cNvPr id="4" name="Picture 2" descr="C:\Users\1\Downloads\эмбле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3136"/>
            <a:ext cx="1589169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04088"/>
            <a:ext cx="6999312" cy="492664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latin typeface="Arial" pitchFamily="34" charset="0"/>
                <a:cs typeface="Arial" pitchFamily="34" charset="0"/>
              </a:rPr>
              <a:t>Театр кукол «</a:t>
            </a:r>
            <a:r>
              <a:rPr lang="ru-RU" sz="4400" i="1" dirty="0" err="1" smtClean="0">
                <a:latin typeface="Arial" pitchFamily="34" charset="0"/>
                <a:cs typeface="Arial" pitchFamily="34" charset="0"/>
              </a:rPr>
              <a:t>би-ба-бо</a:t>
            </a:r>
            <a:r>
              <a:rPr lang="ru-RU" sz="4400" i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4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1\Desktop\ТЕАТРАЛИЗОВАН,ДЕЯТЕЛЬ\мамино\7iMRYeZhZU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268760"/>
            <a:ext cx="3203848" cy="2402886"/>
          </a:xfrm>
          <a:prstGeom prst="rect">
            <a:avLst/>
          </a:prstGeom>
          <a:noFill/>
        </p:spPr>
      </p:pic>
      <p:pic>
        <p:nvPicPr>
          <p:cNvPr id="2051" name="Picture 3" descr="C:\Users\1\Desktop\ТЕАТРАЛИЗОВАН,ДЕЯТЕЛЬ\мамино\moI1ZeDrw3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717032"/>
            <a:ext cx="2355726" cy="3140968"/>
          </a:xfrm>
          <a:prstGeom prst="rect">
            <a:avLst/>
          </a:prstGeom>
          <a:noFill/>
        </p:spPr>
      </p:pic>
      <p:pic>
        <p:nvPicPr>
          <p:cNvPr id="2052" name="Picture 4" descr="C:\Users\1\Desktop\ТЕАТРАЛИЗОВАН,ДЕЯТЕЛЬ\мамино\Hc8yGeqWF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268760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439472" cy="7920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Использование сюжетных картинок по сказкам.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1\Desktop\ТЕАТРАЛИЗОВАН,ДЕЯТЕЛЬ\мамино\H3fiNYKOFH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3168351" cy="2376264"/>
          </a:xfrm>
          <a:prstGeom prst="rect">
            <a:avLst/>
          </a:prstGeom>
          <a:noFill/>
        </p:spPr>
      </p:pic>
      <p:pic>
        <p:nvPicPr>
          <p:cNvPr id="2051" name="Picture 3" descr="C:\Users\1\Desktop\ТЕАТРАЛИЗОВАН,ДЕЯТЕЛЬ\мамино\P0gPiS7b8V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72816"/>
            <a:ext cx="3240360" cy="2430270"/>
          </a:xfrm>
          <a:prstGeom prst="rect">
            <a:avLst/>
          </a:prstGeom>
          <a:noFill/>
        </p:spPr>
      </p:pic>
      <p:pic>
        <p:nvPicPr>
          <p:cNvPr id="2052" name="Picture 4" descr="C:\Users\1\Desktop\ТЕАТРАЛИЗОВАН,ДЕЯТЕЛЬ\мамино\W0_Z0nCNe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194460"/>
            <a:ext cx="3551387" cy="2663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Игра – драматизация по сказке «Репка»</a:t>
            </a:r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1\Desktop\ТЕАТРАЛИЗОВАН,ДЕЯТЕЛЬ\мамино\7xgWxmKaP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5883622" cy="4410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Игра – драматизация по сказке «Колобок»</a:t>
            </a:r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1\Desktop\ТЕАТРАЛИЗОВАН,ДЕЯТЕЛЬ\мамино\7Dxf4OBNyv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34834"/>
            <a:ext cx="3312368" cy="2484276"/>
          </a:xfrm>
          <a:prstGeom prst="rect">
            <a:avLst/>
          </a:prstGeom>
          <a:noFill/>
        </p:spPr>
      </p:pic>
      <p:pic>
        <p:nvPicPr>
          <p:cNvPr id="4098" name="Picture 2" descr="C:\Users\1\Desktop\ТЕАТРАЛИЗОВАН,ДЕЯТЕЛЬ\мамино\gKSP1Fovpx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16832"/>
            <a:ext cx="3312368" cy="2484276"/>
          </a:xfrm>
          <a:prstGeom prst="rect">
            <a:avLst/>
          </a:prstGeom>
          <a:noFill/>
        </p:spPr>
      </p:pic>
      <p:pic>
        <p:nvPicPr>
          <p:cNvPr id="4100" name="Picture 4" descr="C:\Users\1\Desktop\ТЕАТРАЛИЗОВАН,ДЕЯТЕЛЬ\мамино\nugYsmdPi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416679"/>
            <a:ext cx="3255095" cy="2441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48680"/>
            <a:ext cx="6203032" cy="792088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Итоги проекта:</a:t>
            </a:r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Дети познакомились с русскими народными сказками.</a:t>
            </a:r>
          </a:p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Дети научились распознавать сказочных героев по иллюстрациям.</a:t>
            </a:r>
          </a:p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Дети стали чаще прибегать к активной речи как выражению своих чувств и эмоций.</a:t>
            </a:r>
          </a:p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Были изготовлены декорации к театрализованному представлению по сказке «Репка».</a:t>
            </a:r>
          </a:p>
          <a:p>
            <a:pPr lvl="0"/>
            <a:r>
              <a:rPr lang="ru-RU" sz="3100" dirty="0" smtClean="0">
                <a:latin typeface="Arial" pitchFamily="34" charset="0"/>
                <a:cs typeface="Arial" pitchFamily="34" charset="0"/>
              </a:rPr>
              <a:t>Театральный центр был пополнен настольным театром со съемными персонажами народных сказок. </a:t>
            </a:r>
          </a:p>
          <a:p>
            <a:pPr lvl="0"/>
            <a:r>
              <a:rPr lang="ru-RU" sz="3100" dirty="0" smtClean="0">
                <a:latin typeface="Arial" pitchFamily="34" charset="0"/>
                <a:cs typeface="Arial" pitchFamily="34" charset="0"/>
              </a:rPr>
              <a:t>Уголок ряженья был пополнен костюмами и масками различных сказочных персонажей.</a:t>
            </a:r>
          </a:p>
          <a:p>
            <a:pPr lvl="0"/>
            <a:r>
              <a:rPr lang="ru-RU" sz="3100" dirty="0" smtClean="0">
                <a:latin typeface="Arial" pitchFamily="34" charset="0"/>
                <a:cs typeface="Arial" pitchFamily="34" charset="0"/>
              </a:rPr>
              <a:t> Родители помогли в наполнение книжного уголка книгами со сказками. </a:t>
            </a:r>
          </a:p>
          <a:p>
            <a:pPr lvl="0"/>
            <a:r>
              <a:rPr lang="ru-RU" sz="31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Итоговое мероприятие.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Театрализованное представление по сказке «Репка».</a:t>
            </a:r>
          </a:p>
          <a:p>
            <a:endParaRPr lang="ru-RU" sz="3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8475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Театрализованное представление по сказке «Репка»</a:t>
            </a:r>
            <a:endParaRPr lang="ru-RU" sz="4000" i="1" dirty="0"/>
          </a:p>
        </p:txBody>
      </p:sp>
      <p:pic>
        <p:nvPicPr>
          <p:cNvPr id="4098" name="Picture 2" descr="C:\Users\1\Desktop\ТЕАТРАЛИЗОВАН,ДЕЯТЕЛЬ\мамино\Новая папка\0cv47o7kW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800501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305800" cy="42484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Театрализованная деятельность для детей является источником развития чувств, ярких эмоций, незабываемых впечатлений.</a:t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2474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Тип проекта: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Познавательно - речевой.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67544" y="2852936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132856"/>
            <a:ext cx="83529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Сроки реализации: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долгосрочный проект (01.10.2019 г. – 20.03.2020 г.)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3645024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endParaRPr lang="ru-RU" sz="4400" i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72514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условий, для</a:t>
            </a: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развития речи детей раннего возраста через театрализованные игры.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476672"/>
            <a:ext cx="5194920" cy="792088"/>
          </a:xfrm>
        </p:spPr>
        <p:txBody>
          <a:bodyPr>
            <a:normAutofit/>
          </a:bodyPr>
          <a:lstStyle/>
          <a:p>
            <a:r>
              <a:rPr lang="ru-RU" sz="4000" b="0" i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Задачи:</a:t>
            </a:r>
            <a:endParaRPr lang="ru-RU" sz="4000" i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1268760"/>
            <a:ext cx="8291264" cy="50558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340768"/>
            <a:ext cx="8229600" cy="49838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79512" y="1484784"/>
          <a:ext cx="8964488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892480" cy="136815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Организационно – подготовительный этап.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 smtClean="0">
                <a:latin typeface="Arial" pitchFamily="34" charset="0"/>
                <a:cs typeface="Arial" pitchFamily="34" charset="0"/>
              </a:rPr>
            </a:b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5580112" cy="51571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Подготовлено для проекта: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Настольный театр: «Репка», «Курочка Ряба», «Колобок», «Теремок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Театр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би-ба-бо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«Маша и медведь». 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Театр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матрешки: «Репка», «Колобок».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Театр резиновой игрушки: «Колобок», «Курочка Ряба».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Маски и костюмы к сказкам: «Репка», «Курочка Ряба», «Колобок», «Теремок».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105835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C:\Users\1\Desktop\ТЕАТРАЛИЗОВАН,ДЕЯТЕЛЬ\мамино\_sxziF7ca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5" y="5013176"/>
            <a:ext cx="2592288" cy="1844824"/>
          </a:xfrm>
          <a:prstGeom prst="rect">
            <a:avLst/>
          </a:prstGeom>
          <a:noFill/>
        </p:spPr>
      </p:pic>
      <p:pic>
        <p:nvPicPr>
          <p:cNvPr id="1026" name="Picture 2" descr="C:\Users\1\Pictures\--cGV5E18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284984"/>
            <a:ext cx="2592288" cy="1772816"/>
          </a:xfrm>
          <a:prstGeom prst="rect">
            <a:avLst/>
          </a:prstGeom>
          <a:noFill/>
        </p:spPr>
      </p:pic>
      <p:pic>
        <p:nvPicPr>
          <p:cNvPr id="5" name="Picture 3" descr="C:\Users\1\Pictures\TAacHDjeRq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412776"/>
            <a:ext cx="2639120" cy="1979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0928" y="0"/>
            <a:ext cx="6563072" cy="227687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Основной этап.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i="1" dirty="0" smtClean="0">
                <a:latin typeface="Arial" pitchFamily="34" charset="0"/>
                <a:cs typeface="Arial" pitchFamily="34" charset="0"/>
              </a:rPr>
            </a:b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37321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Театрализованная игра с использованием настольного театра  к русской народной сказкам: «Репка», «Колобок», «Теремок», «Курочка Ряба».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Театрализованная игра с использованием театра матрешки по сказкам: «Репка», «Колобок».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Театрализованная игра с использованием театра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mtClean="0">
                <a:latin typeface="Arial" pitchFamily="34" charset="0"/>
                <a:cs typeface="Arial" pitchFamily="34" charset="0"/>
              </a:rPr>
              <a:t>   би-ба-бо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«Маша и медведь». 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Театрализованная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игра с использованием театра резиновой игрушки: «Колобок», «Курочка Ряба».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Игра-драматизация по сказкам: «Репка», «Теремок».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Игра-инсценировка по сказкам: «Курочка Ряба», «Колобок».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283152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i="1" dirty="0" smtClean="0">
                <a:latin typeface="Arial" pitchFamily="34" charset="0"/>
                <a:cs typeface="Arial" pitchFamily="34" charset="0"/>
              </a:rPr>
              <a:t>Настольный театр «Репка» </a:t>
            </a:r>
            <a:br>
              <a:rPr lang="ru-RU" sz="4400" i="1" dirty="0" smtClean="0">
                <a:latin typeface="Arial" pitchFamily="34" charset="0"/>
                <a:cs typeface="Arial" pitchFamily="34" charset="0"/>
              </a:rPr>
            </a:br>
            <a:endParaRPr lang="ru-RU" sz="4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10081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1\Desktop\ТЕАТРАЛИЗОВАН,ДЕЯТЕЛЬ\мамино\ZW6BAN7R1t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109" y="1376772"/>
            <a:ext cx="3408379" cy="2556284"/>
          </a:xfrm>
          <a:prstGeom prst="rect">
            <a:avLst/>
          </a:prstGeom>
          <a:noFill/>
        </p:spPr>
      </p:pic>
      <p:pic>
        <p:nvPicPr>
          <p:cNvPr id="4" name="Picture 2" descr="C:\Users\1\Desktop\ТЕАТРАЛИЗОВАН,ДЕЯТЕЛЬ\мамино\Ru-xEYsNwG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933056"/>
            <a:ext cx="3553863" cy="2664296"/>
          </a:xfrm>
          <a:prstGeom prst="rect">
            <a:avLst/>
          </a:prstGeom>
          <a:noFill/>
        </p:spPr>
      </p:pic>
      <p:pic>
        <p:nvPicPr>
          <p:cNvPr id="1027" name="Picture 3" descr="C:\Users\1\Desktop\ТЕАТРАЛИЗОВАН,ДЕЯТЕЛЬ\мамино\f0AeG4E54y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1412777"/>
            <a:ext cx="3384376" cy="2537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604448" cy="792088"/>
          </a:xfrm>
        </p:spPr>
        <p:txBody>
          <a:bodyPr>
            <a:normAutofit fontScale="90000"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Настольный театр «Колобок»</a:t>
            </a:r>
            <a:endParaRPr lang="ru-RU" sz="4800" dirty="0"/>
          </a:p>
        </p:txBody>
      </p:sp>
      <p:pic>
        <p:nvPicPr>
          <p:cNvPr id="3" name="Picture 3" descr="C:\Users\1\Desktop\ТЕАТРАЛИЗОВАН,ДЕЯТЕЛЬ\мамино\bE6ig4rlr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6768" y="1556792"/>
            <a:ext cx="3265711" cy="2448272"/>
          </a:xfrm>
          <a:prstGeom prst="rect">
            <a:avLst/>
          </a:prstGeom>
          <a:noFill/>
        </p:spPr>
      </p:pic>
      <p:pic>
        <p:nvPicPr>
          <p:cNvPr id="2050" name="Picture 2" descr="C:\Users\1\Pictures\aGFpvvK4sU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952309"/>
            <a:ext cx="2286886" cy="2905691"/>
          </a:xfrm>
          <a:prstGeom prst="rect">
            <a:avLst/>
          </a:prstGeom>
          <a:noFill/>
        </p:spPr>
      </p:pic>
      <p:pic>
        <p:nvPicPr>
          <p:cNvPr id="2051" name="Picture 3" descr="C:\Users\1\Downloads\ef068a22-8422-4d85-8d5d-83edb9ec314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3210296" cy="2480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Театр резиновой игрушки по сказкам «Колобок», «Курочка Ряба»</a:t>
            </a:r>
            <a:endParaRPr lang="ru-RU" dirty="0"/>
          </a:p>
        </p:txBody>
      </p:sp>
      <p:pic>
        <p:nvPicPr>
          <p:cNvPr id="2050" name="Picture 2" descr="C:\Users\1\Desktop\ТЕАТРАЛИЗОВАН,ДЕЯТЕЛЬ\мамино\1Aaq7PuVJ9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312367" cy="2483249"/>
          </a:xfrm>
          <a:prstGeom prst="rect">
            <a:avLst/>
          </a:prstGeom>
          <a:noFill/>
        </p:spPr>
      </p:pic>
      <p:pic>
        <p:nvPicPr>
          <p:cNvPr id="2053" name="Picture 5" descr="C:\Users\1\Desktop\ТЕАТРАЛИЗОВАН,ДЕЯТЕЛЬ\мамино\GNWWLa0b1h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455048"/>
            <a:ext cx="3205260" cy="2402952"/>
          </a:xfrm>
          <a:prstGeom prst="rect">
            <a:avLst/>
          </a:prstGeom>
          <a:noFill/>
        </p:spPr>
      </p:pic>
      <p:pic>
        <p:nvPicPr>
          <p:cNvPr id="3075" name="Picture 3" descr="C:\Users\1\Desktop\ТЕАТРАЛИЗОВАН,ДЕЯТЕЛЬ\мамино\j4V95DA8nW4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916832"/>
            <a:ext cx="3432382" cy="2574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1298</TotalTime>
  <Words>297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Тема проекта:   «Театрализованная деятельность, как способ развития речевой активности детей раннего возраста» </vt:lpstr>
      <vt:lpstr>Театрализованная деятельность для детей является источником развития чувств, ярких эмоций, незабываемых впечатлений.  </vt:lpstr>
      <vt:lpstr>Слайд 3</vt:lpstr>
      <vt:lpstr>Задачи:</vt:lpstr>
      <vt:lpstr>Организационно – подготовительный этап. </vt:lpstr>
      <vt:lpstr>Основной этап. </vt:lpstr>
      <vt:lpstr>    Настольный театр «Репка»  </vt:lpstr>
      <vt:lpstr>Настольный театр «Колобок»</vt:lpstr>
      <vt:lpstr>Театр резиновой игрушки по сказкам «Колобок», «Курочка Ряба»</vt:lpstr>
      <vt:lpstr>Театр кукол «би-ба-бо»</vt:lpstr>
      <vt:lpstr>Использование сюжетных картинок по сказкам.</vt:lpstr>
      <vt:lpstr>Игра – драматизация по сказке «Репка»</vt:lpstr>
      <vt:lpstr>Игра – драматизация по сказке «Колобок»</vt:lpstr>
      <vt:lpstr>Итоги проекта:</vt:lpstr>
      <vt:lpstr>Театрализованное представление по сказке «Репка»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  «Театрализованная деятельность как метод развития речевой активности детей первой младшей группы» </dc:title>
  <dc:creator>1</dc:creator>
  <cp:lastModifiedBy>1</cp:lastModifiedBy>
  <cp:revision>20</cp:revision>
  <dcterms:created xsi:type="dcterms:W3CDTF">2019-12-23T15:18:47Z</dcterms:created>
  <dcterms:modified xsi:type="dcterms:W3CDTF">2022-07-01T20:05:59Z</dcterms:modified>
</cp:coreProperties>
</file>