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89" r:id="rId2"/>
    <p:sldId id="290" r:id="rId3"/>
    <p:sldId id="291" r:id="rId4"/>
    <p:sldId id="292" r:id="rId5"/>
    <p:sldId id="294" r:id="rId6"/>
    <p:sldId id="293" r:id="rId7"/>
    <p:sldId id="295" r:id="rId8"/>
    <p:sldId id="296" r:id="rId9"/>
    <p:sldId id="297" r:id="rId10"/>
    <p:sldId id="298" r:id="rId11"/>
    <p:sldId id="299" r:id="rId12"/>
    <p:sldId id="300" r:id="rId13"/>
    <p:sldId id="301" r:id="rId14"/>
    <p:sldId id="302" r:id="rId15"/>
    <p:sldId id="303" r:id="rId16"/>
    <p:sldId id="325" r:id="rId17"/>
    <p:sldId id="305" r:id="rId18"/>
    <p:sldId id="306" r:id="rId19"/>
    <p:sldId id="307" r:id="rId20"/>
    <p:sldId id="308" r:id="rId21"/>
    <p:sldId id="309" r:id="rId22"/>
    <p:sldId id="310" r:id="rId23"/>
    <p:sldId id="311" r:id="rId24"/>
    <p:sldId id="313" r:id="rId25"/>
    <p:sldId id="314" r:id="rId26"/>
    <p:sldId id="312" r:id="rId27"/>
    <p:sldId id="348" r:id="rId28"/>
    <p:sldId id="326" r:id="rId29"/>
    <p:sldId id="328" r:id="rId30"/>
    <p:sldId id="327" r:id="rId31"/>
    <p:sldId id="329" r:id="rId32"/>
    <p:sldId id="330" r:id="rId33"/>
    <p:sldId id="331" r:id="rId34"/>
    <p:sldId id="345" r:id="rId35"/>
    <p:sldId id="332" r:id="rId36"/>
    <p:sldId id="333" r:id="rId37"/>
    <p:sldId id="334" r:id="rId38"/>
    <p:sldId id="335" r:id="rId39"/>
    <p:sldId id="336" r:id="rId40"/>
    <p:sldId id="337" r:id="rId41"/>
    <p:sldId id="346" r:id="rId42"/>
    <p:sldId id="338" r:id="rId43"/>
    <p:sldId id="339" r:id="rId44"/>
    <p:sldId id="340" r:id="rId45"/>
    <p:sldId id="341" r:id="rId46"/>
    <p:sldId id="342" r:id="rId47"/>
    <p:sldId id="343" r:id="rId48"/>
    <p:sldId id="347" r:id="rId49"/>
    <p:sldId id="344" r:id="rId50"/>
    <p:sldId id="349" r:id="rId51"/>
    <p:sldId id="258" r:id="rId52"/>
    <p:sldId id="259" r:id="rId53"/>
    <p:sldId id="256" r:id="rId54"/>
    <p:sldId id="260" r:id="rId55"/>
    <p:sldId id="261" r:id="rId56"/>
    <p:sldId id="262" r:id="rId57"/>
    <p:sldId id="263" r:id="rId58"/>
    <p:sldId id="264" r:id="rId59"/>
    <p:sldId id="265" r:id="rId60"/>
    <p:sldId id="266" r:id="rId61"/>
    <p:sldId id="269" r:id="rId62"/>
    <p:sldId id="267" r:id="rId63"/>
    <p:sldId id="270" r:id="rId64"/>
    <p:sldId id="272" r:id="rId65"/>
    <p:sldId id="273" r:id="rId66"/>
    <p:sldId id="274" r:id="rId67"/>
    <p:sldId id="275" r:id="rId68"/>
    <p:sldId id="276" r:id="rId69"/>
    <p:sldId id="278" r:id="rId70"/>
    <p:sldId id="279" r:id="rId71"/>
    <p:sldId id="280" r:id="rId72"/>
    <p:sldId id="281" r:id="rId73"/>
    <p:sldId id="282" r:id="rId74"/>
    <p:sldId id="283" r:id="rId75"/>
    <p:sldId id="284" r:id="rId76"/>
    <p:sldId id="285" r:id="rId77"/>
    <p:sldId id="286" r:id="rId78"/>
    <p:sldId id="287" r:id="rId7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6" d="100"/>
          <a:sy n="66" d="100"/>
        </p:scale>
        <p:origin x="-1506" y="1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06225D-AFD1-4DE7-84AC-4991CDE53920}" type="doc">
      <dgm:prSet loTypeId="urn:microsoft.com/office/officeart/2005/8/layout/lProcess3" loCatId="process" qsTypeId="urn:microsoft.com/office/officeart/2005/8/quickstyle/simple3" qsCatId="simple" csTypeId="urn:microsoft.com/office/officeart/2005/8/colors/colorful5" csCatId="colorful" phldr="1"/>
      <dgm:spPr/>
      <dgm:t>
        <a:bodyPr/>
        <a:lstStyle/>
        <a:p>
          <a:endParaRPr lang="ru-RU"/>
        </a:p>
      </dgm:t>
    </dgm:pt>
    <dgm:pt modelId="{E9B1E12D-AB34-4ABA-B290-31F40BA2460F}">
      <dgm:prSet phldrT="[Текст]"/>
      <dgm:spPr/>
      <dgm:t>
        <a:bodyPr/>
        <a:lstStyle/>
        <a:p>
          <a:r>
            <a:rPr lang="ru-RU" dirty="0" smtClean="0"/>
            <a:t>1 тур</a:t>
          </a:r>
        </a:p>
      </dgm:t>
    </dgm:pt>
    <dgm:pt modelId="{A19C8123-C992-47C5-8526-B5071F403451}" type="parTrans" cxnId="{5D0F81C3-D79D-4905-86DD-01CAEB162D0D}">
      <dgm:prSet/>
      <dgm:spPr/>
      <dgm:t>
        <a:bodyPr/>
        <a:lstStyle/>
        <a:p>
          <a:endParaRPr lang="ru-RU"/>
        </a:p>
      </dgm:t>
    </dgm:pt>
    <dgm:pt modelId="{B23F3535-601E-4A5C-89BC-CC4BE4D411FF}" type="sibTrans" cxnId="{5D0F81C3-D79D-4905-86DD-01CAEB162D0D}">
      <dgm:prSet/>
      <dgm:spPr/>
      <dgm:t>
        <a:bodyPr/>
        <a:lstStyle/>
        <a:p>
          <a:endParaRPr lang="ru-RU"/>
        </a:p>
      </dgm:t>
    </dgm:pt>
    <dgm:pt modelId="{3D2B5EF5-ECFC-4B4D-9CD9-6204D9530AD7}">
      <dgm:prSet phldrT="[Текст]"/>
      <dgm:spPr/>
      <dgm:t>
        <a:bodyPr/>
        <a:lstStyle/>
        <a:p>
          <a:r>
            <a:rPr lang="ru-RU" dirty="0" smtClean="0"/>
            <a:t>Правда или </a:t>
          </a:r>
          <a:r>
            <a:rPr lang="ru-RU" dirty="0" smtClean="0"/>
            <a:t>ложь Петра Великого</a:t>
          </a:r>
          <a:endParaRPr lang="ru-RU" dirty="0"/>
        </a:p>
      </dgm:t>
    </dgm:pt>
    <dgm:pt modelId="{730ED2AF-CBC9-4161-ACC8-B09285124EF5}" type="parTrans" cxnId="{1BAE405A-7183-4C07-B080-F12D3B62D1EB}">
      <dgm:prSet/>
      <dgm:spPr/>
      <dgm:t>
        <a:bodyPr/>
        <a:lstStyle/>
        <a:p>
          <a:endParaRPr lang="ru-RU"/>
        </a:p>
      </dgm:t>
    </dgm:pt>
    <dgm:pt modelId="{165A279C-7FE1-4FE2-8BA3-8A33117AD210}" type="sibTrans" cxnId="{1BAE405A-7183-4C07-B080-F12D3B62D1EB}">
      <dgm:prSet/>
      <dgm:spPr/>
      <dgm:t>
        <a:bodyPr/>
        <a:lstStyle/>
        <a:p>
          <a:endParaRPr lang="ru-RU"/>
        </a:p>
      </dgm:t>
    </dgm:pt>
    <dgm:pt modelId="{E9E28FFE-B389-47E7-B7D7-7423734F48D5}">
      <dgm:prSet phldrT="[Текст]"/>
      <dgm:spPr/>
      <dgm:t>
        <a:bodyPr/>
        <a:lstStyle/>
        <a:p>
          <a:r>
            <a:rPr lang="ru-RU" dirty="0" smtClean="0"/>
            <a:t>2 тур</a:t>
          </a:r>
          <a:endParaRPr lang="ru-RU" dirty="0"/>
        </a:p>
      </dgm:t>
    </dgm:pt>
    <dgm:pt modelId="{962A15D8-CF3A-4E4D-8768-85B53D09FADE}" type="parTrans" cxnId="{7AA7F111-19A6-4160-A2F1-65C1674F2230}">
      <dgm:prSet/>
      <dgm:spPr/>
      <dgm:t>
        <a:bodyPr/>
        <a:lstStyle/>
        <a:p>
          <a:endParaRPr lang="ru-RU"/>
        </a:p>
      </dgm:t>
    </dgm:pt>
    <dgm:pt modelId="{338B7D0E-7BAB-47B6-916E-F12AF63FADB4}" type="sibTrans" cxnId="{7AA7F111-19A6-4160-A2F1-65C1674F2230}">
      <dgm:prSet/>
      <dgm:spPr/>
      <dgm:t>
        <a:bodyPr/>
        <a:lstStyle/>
        <a:p>
          <a:endParaRPr lang="ru-RU"/>
        </a:p>
      </dgm:t>
    </dgm:pt>
    <dgm:pt modelId="{367D686E-DE9E-4976-AF62-8A89A8CC3F75}">
      <dgm:prSet phldrT="[Текст]"/>
      <dgm:spPr/>
      <dgm:t>
        <a:bodyPr/>
        <a:lstStyle/>
        <a:p>
          <a:r>
            <a:rPr lang="ru-RU" dirty="0" smtClean="0"/>
            <a:t>Династический брак </a:t>
          </a:r>
          <a:endParaRPr lang="ru-RU" dirty="0"/>
        </a:p>
      </dgm:t>
    </dgm:pt>
    <dgm:pt modelId="{C30C08B8-41AA-4E08-BE39-1C69325E4073}" type="parTrans" cxnId="{17C3F390-2FA7-42D6-9D0C-DE70F3ABFB12}">
      <dgm:prSet/>
      <dgm:spPr/>
      <dgm:t>
        <a:bodyPr/>
        <a:lstStyle/>
        <a:p>
          <a:endParaRPr lang="ru-RU"/>
        </a:p>
      </dgm:t>
    </dgm:pt>
    <dgm:pt modelId="{66E8C853-320E-4F94-8ED3-1DD0098FC26B}" type="sibTrans" cxnId="{17C3F390-2FA7-42D6-9D0C-DE70F3ABFB12}">
      <dgm:prSet/>
      <dgm:spPr/>
      <dgm:t>
        <a:bodyPr/>
        <a:lstStyle/>
        <a:p>
          <a:endParaRPr lang="ru-RU"/>
        </a:p>
      </dgm:t>
    </dgm:pt>
    <dgm:pt modelId="{5B6CA2C0-9137-4359-95B6-B2288C29A318}">
      <dgm:prSet phldrT="[Текст]"/>
      <dgm:spPr/>
      <dgm:t>
        <a:bodyPr/>
        <a:lstStyle/>
        <a:p>
          <a:r>
            <a:rPr lang="ru-RU" dirty="0" smtClean="0"/>
            <a:t>3 тур</a:t>
          </a:r>
        </a:p>
        <a:p>
          <a:endParaRPr lang="ru-RU" dirty="0"/>
        </a:p>
      </dgm:t>
    </dgm:pt>
    <dgm:pt modelId="{0F3E140E-B94A-47D8-89DD-C7D4B27E2ED3}" type="parTrans" cxnId="{F53FBF87-0A0A-4828-B610-A4442023B143}">
      <dgm:prSet/>
      <dgm:spPr/>
      <dgm:t>
        <a:bodyPr/>
        <a:lstStyle/>
        <a:p>
          <a:endParaRPr lang="ru-RU"/>
        </a:p>
      </dgm:t>
    </dgm:pt>
    <dgm:pt modelId="{C91FB2B3-F23B-4D1F-9CF8-47101D3808DA}" type="sibTrans" cxnId="{F53FBF87-0A0A-4828-B610-A4442023B143}">
      <dgm:prSet/>
      <dgm:spPr/>
      <dgm:t>
        <a:bodyPr/>
        <a:lstStyle/>
        <a:p>
          <a:endParaRPr lang="ru-RU"/>
        </a:p>
      </dgm:t>
    </dgm:pt>
    <dgm:pt modelId="{F348954D-23A5-4E64-95EF-E35D7C912624}">
      <dgm:prSet phldrT="[Текст]"/>
      <dgm:spPr/>
      <dgm:t>
        <a:bodyPr/>
        <a:lstStyle/>
        <a:p>
          <a:r>
            <a:rPr lang="ru-RU" dirty="0" smtClean="0"/>
            <a:t>Северная война</a:t>
          </a:r>
          <a:endParaRPr lang="ru-RU" dirty="0"/>
        </a:p>
      </dgm:t>
    </dgm:pt>
    <dgm:pt modelId="{954E5972-B349-4D04-B37C-3A353DE45979}" type="parTrans" cxnId="{66AF11C0-B6A9-4F71-8F64-DF46F3B204EC}">
      <dgm:prSet/>
      <dgm:spPr/>
      <dgm:t>
        <a:bodyPr/>
        <a:lstStyle/>
        <a:p>
          <a:endParaRPr lang="ru-RU"/>
        </a:p>
      </dgm:t>
    </dgm:pt>
    <dgm:pt modelId="{76C49145-00ED-438B-8DD4-40C169DAC64F}" type="sibTrans" cxnId="{66AF11C0-B6A9-4F71-8F64-DF46F3B204EC}">
      <dgm:prSet/>
      <dgm:spPr/>
      <dgm:t>
        <a:bodyPr/>
        <a:lstStyle/>
        <a:p>
          <a:endParaRPr lang="ru-RU"/>
        </a:p>
      </dgm:t>
    </dgm:pt>
    <dgm:pt modelId="{9F50DC34-718B-42A2-978B-A86F519F5B75}" type="pres">
      <dgm:prSet presAssocID="{7106225D-AFD1-4DE7-84AC-4991CDE53920}" presName="Name0" presStyleCnt="0">
        <dgm:presLayoutVars>
          <dgm:chPref val="3"/>
          <dgm:dir/>
          <dgm:animLvl val="lvl"/>
          <dgm:resizeHandles/>
        </dgm:presLayoutVars>
      </dgm:prSet>
      <dgm:spPr/>
      <dgm:t>
        <a:bodyPr/>
        <a:lstStyle/>
        <a:p>
          <a:endParaRPr lang="ru-RU"/>
        </a:p>
      </dgm:t>
    </dgm:pt>
    <dgm:pt modelId="{1CAEFB64-8A05-4505-8D46-0A330DD2047A}" type="pres">
      <dgm:prSet presAssocID="{E9B1E12D-AB34-4ABA-B290-31F40BA2460F}" presName="horFlow" presStyleCnt="0"/>
      <dgm:spPr/>
    </dgm:pt>
    <dgm:pt modelId="{C363DCB5-EAAE-4AE7-8A1A-C687491AA6BD}" type="pres">
      <dgm:prSet presAssocID="{E9B1E12D-AB34-4ABA-B290-31F40BA2460F}" presName="bigChev" presStyleLbl="node1" presStyleIdx="0" presStyleCnt="3"/>
      <dgm:spPr/>
      <dgm:t>
        <a:bodyPr/>
        <a:lstStyle/>
        <a:p>
          <a:endParaRPr lang="ru-RU"/>
        </a:p>
      </dgm:t>
    </dgm:pt>
    <dgm:pt modelId="{8D3B472B-1427-464E-92CA-71D45BC192D8}" type="pres">
      <dgm:prSet presAssocID="{730ED2AF-CBC9-4161-ACC8-B09285124EF5}" presName="parTrans" presStyleCnt="0"/>
      <dgm:spPr/>
    </dgm:pt>
    <dgm:pt modelId="{3FFAB178-8D98-4613-9CF8-9E89C2B96C83}" type="pres">
      <dgm:prSet presAssocID="{3D2B5EF5-ECFC-4B4D-9CD9-6204D9530AD7}" presName="node" presStyleLbl="alignAccFollowNode1" presStyleIdx="0" presStyleCnt="3" custScaleX="248202" custScaleY="102225">
        <dgm:presLayoutVars>
          <dgm:bulletEnabled val="1"/>
        </dgm:presLayoutVars>
      </dgm:prSet>
      <dgm:spPr/>
      <dgm:t>
        <a:bodyPr/>
        <a:lstStyle/>
        <a:p>
          <a:endParaRPr lang="ru-RU"/>
        </a:p>
      </dgm:t>
    </dgm:pt>
    <dgm:pt modelId="{104EAD9B-A6BC-4F24-9816-DA228E14AA6F}" type="pres">
      <dgm:prSet presAssocID="{E9B1E12D-AB34-4ABA-B290-31F40BA2460F}" presName="vSp" presStyleCnt="0"/>
      <dgm:spPr/>
    </dgm:pt>
    <dgm:pt modelId="{4D99B799-DEB5-4F83-91BC-2ED841FDAE56}" type="pres">
      <dgm:prSet presAssocID="{E9E28FFE-B389-47E7-B7D7-7423734F48D5}" presName="horFlow" presStyleCnt="0"/>
      <dgm:spPr/>
    </dgm:pt>
    <dgm:pt modelId="{035EA1D0-E435-4A03-B79C-D1F9BFA90492}" type="pres">
      <dgm:prSet presAssocID="{E9E28FFE-B389-47E7-B7D7-7423734F48D5}" presName="bigChev" presStyleLbl="node1" presStyleIdx="1" presStyleCnt="3"/>
      <dgm:spPr/>
      <dgm:t>
        <a:bodyPr/>
        <a:lstStyle/>
        <a:p>
          <a:endParaRPr lang="ru-RU"/>
        </a:p>
      </dgm:t>
    </dgm:pt>
    <dgm:pt modelId="{20D32E0F-F703-434F-8DCF-89E4AE621C4D}" type="pres">
      <dgm:prSet presAssocID="{C30C08B8-41AA-4E08-BE39-1C69325E4073}" presName="parTrans" presStyleCnt="0"/>
      <dgm:spPr/>
    </dgm:pt>
    <dgm:pt modelId="{0921C1DF-FDCB-409F-9292-351A9B2D32B0}" type="pres">
      <dgm:prSet presAssocID="{367D686E-DE9E-4976-AF62-8A89A8CC3F75}" presName="node" presStyleLbl="alignAccFollowNode1" presStyleIdx="1" presStyleCnt="3" custScaleX="248202" custScaleY="102225">
        <dgm:presLayoutVars>
          <dgm:bulletEnabled val="1"/>
        </dgm:presLayoutVars>
      </dgm:prSet>
      <dgm:spPr/>
      <dgm:t>
        <a:bodyPr/>
        <a:lstStyle/>
        <a:p>
          <a:endParaRPr lang="ru-RU"/>
        </a:p>
      </dgm:t>
    </dgm:pt>
    <dgm:pt modelId="{55C7E99E-9C0D-4F5D-8B7E-3E285442B591}" type="pres">
      <dgm:prSet presAssocID="{E9E28FFE-B389-47E7-B7D7-7423734F48D5}" presName="vSp" presStyleCnt="0"/>
      <dgm:spPr/>
    </dgm:pt>
    <dgm:pt modelId="{330114EA-20BE-4235-B775-EF083E3A6A6A}" type="pres">
      <dgm:prSet presAssocID="{5B6CA2C0-9137-4359-95B6-B2288C29A318}" presName="horFlow" presStyleCnt="0"/>
      <dgm:spPr/>
    </dgm:pt>
    <dgm:pt modelId="{B6FB7104-F4F6-4750-8819-0DBB76AD2D18}" type="pres">
      <dgm:prSet presAssocID="{5B6CA2C0-9137-4359-95B6-B2288C29A318}" presName="bigChev" presStyleLbl="node1" presStyleIdx="2" presStyleCnt="3"/>
      <dgm:spPr/>
      <dgm:t>
        <a:bodyPr/>
        <a:lstStyle/>
        <a:p>
          <a:endParaRPr lang="ru-RU"/>
        </a:p>
      </dgm:t>
    </dgm:pt>
    <dgm:pt modelId="{7D4AB544-08E4-4B56-927E-CB38E8F33463}" type="pres">
      <dgm:prSet presAssocID="{954E5972-B349-4D04-B37C-3A353DE45979}" presName="parTrans" presStyleCnt="0"/>
      <dgm:spPr/>
    </dgm:pt>
    <dgm:pt modelId="{A4E2E941-F2FD-48C6-BC41-A9D8F1DEA56D}" type="pres">
      <dgm:prSet presAssocID="{F348954D-23A5-4E64-95EF-E35D7C912624}" presName="node" presStyleLbl="alignAccFollowNode1" presStyleIdx="2" presStyleCnt="3" custScaleX="248202" custScaleY="102225">
        <dgm:presLayoutVars>
          <dgm:bulletEnabled val="1"/>
        </dgm:presLayoutVars>
      </dgm:prSet>
      <dgm:spPr/>
      <dgm:t>
        <a:bodyPr/>
        <a:lstStyle/>
        <a:p>
          <a:endParaRPr lang="ru-RU"/>
        </a:p>
      </dgm:t>
    </dgm:pt>
  </dgm:ptLst>
  <dgm:cxnLst>
    <dgm:cxn modelId="{5D0F81C3-D79D-4905-86DD-01CAEB162D0D}" srcId="{7106225D-AFD1-4DE7-84AC-4991CDE53920}" destId="{E9B1E12D-AB34-4ABA-B290-31F40BA2460F}" srcOrd="0" destOrd="0" parTransId="{A19C8123-C992-47C5-8526-B5071F403451}" sibTransId="{B23F3535-601E-4A5C-89BC-CC4BE4D411FF}"/>
    <dgm:cxn modelId="{CB416E68-4DD0-40D5-AA06-2FE3A5F2C074}" type="presOf" srcId="{367D686E-DE9E-4976-AF62-8A89A8CC3F75}" destId="{0921C1DF-FDCB-409F-9292-351A9B2D32B0}" srcOrd="0" destOrd="0" presId="urn:microsoft.com/office/officeart/2005/8/layout/lProcess3"/>
    <dgm:cxn modelId="{7AA7F111-19A6-4160-A2F1-65C1674F2230}" srcId="{7106225D-AFD1-4DE7-84AC-4991CDE53920}" destId="{E9E28FFE-B389-47E7-B7D7-7423734F48D5}" srcOrd="1" destOrd="0" parTransId="{962A15D8-CF3A-4E4D-8768-85B53D09FADE}" sibTransId="{338B7D0E-7BAB-47B6-916E-F12AF63FADB4}"/>
    <dgm:cxn modelId="{F53FBF87-0A0A-4828-B610-A4442023B143}" srcId="{7106225D-AFD1-4DE7-84AC-4991CDE53920}" destId="{5B6CA2C0-9137-4359-95B6-B2288C29A318}" srcOrd="2" destOrd="0" parTransId="{0F3E140E-B94A-47D8-89DD-C7D4B27E2ED3}" sibTransId="{C91FB2B3-F23B-4D1F-9CF8-47101D3808DA}"/>
    <dgm:cxn modelId="{3646897F-18FF-454C-AE40-FC45A6019F7B}" type="presOf" srcId="{E9E28FFE-B389-47E7-B7D7-7423734F48D5}" destId="{035EA1D0-E435-4A03-B79C-D1F9BFA90492}" srcOrd="0" destOrd="0" presId="urn:microsoft.com/office/officeart/2005/8/layout/lProcess3"/>
    <dgm:cxn modelId="{4C61EDD9-7670-40AB-9956-1411B32F2F79}" type="presOf" srcId="{7106225D-AFD1-4DE7-84AC-4991CDE53920}" destId="{9F50DC34-718B-42A2-978B-A86F519F5B75}" srcOrd="0" destOrd="0" presId="urn:microsoft.com/office/officeart/2005/8/layout/lProcess3"/>
    <dgm:cxn modelId="{17C3F390-2FA7-42D6-9D0C-DE70F3ABFB12}" srcId="{E9E28FFE-B389-47E7-B7D7-7423734F48D5}" destId="{367D686E-DE9E-4976-AF62-8A89A8CC3F75}" srcOrd="0" destOrd="0" parTransId="{C30C08B8-41AA-4E08-BE39-1C69325E4073}" sibTransId="{66E8C853-320E-4F94-8ED3-1DD0098FC26B}"/>
    <dgm:cxn modelId="{66AF11C0-B6A9-4F71-8F64-DF46F3B204EC}" srcId="{5B6CA2C0-9137-4359-95B6-B2288C29A318}" destId="{F348954D-23A5-4E64-95EF-E35D7C912624}" srcOrd="0" destOrd="0" parTransId="{954E5972-B349-4D04-B37C-3A353DE45979}" sibTransId="{76C49145-00ED-438B-8DD4-40C169DAC64F}"/>
    <dgm:cxn modelId="{8ED8663C-6462-4589-8078-B0523E80D544}" type="presOf" srcId="{5B6CA2C0-9137-4359-95B6-B2288C29A318}" destId="{B6FB7104-F4F6-4750-8819-0DBB76AD2D18}" srcOrd="0" destOrd="0" presId="urn:microsoft.com/office/officeart/2005/8/layout/lProcess3"/>
    <dgm:cxn modelId="{7774C2A5-F262-47DB-9B72-A1C9044F44C6}" type="presOf" srcId="{3D2B5EF5-ECFC-4B4D-9CD9-6204D9530AD7}" destId="{3FFAB178-8D98-4613-9CF8-9E89C2B96C83}" srcOrd="0" destOrd="0" presId="urn:microsoft.com/office/officeart/2005/8/layout/lProcess3"/>
    <dgm:cxn modelId="{1BAE405A-7183-4C07-B080-F12D3B62D1EB}" srcId="{E9B1E12D-AB34-4ABA-B290-31F40BA2460F}" destId="{3D2B5EF5-ECFC-4B4D-9CD9-6204D9530AD7}" srcOrd="0" destOrd="0" parTransId="{730ED2AF-CBC9-4161-ACC8-B09285124EF5}" sibTransId="{165A279C-7FE1-4FE2-8BA3-8A33117AD210}"/>
    <dgm:cxn modelId="{2A145244-D2BA-4452-AB7E-07722E2981E8}" type="presOf" srcId="{F348954D-23A5-4E64-95EF-E35D7C912624}" destId="{A4E2E941-F2FD-48C6-BC41-A9D8F1DEA56D}" srcOrd="0" destOrd="0" presId="urn:microsoft.com/office/officeart/2005/8/layout/lProcess3"/>
    <dgm:cxn modelId="{833C2B79-BA7E-4DA5-895D-84B2497D3FF9}" type="presOf" srcId="{E9B1E12D-AB34-4ABA-B290-31F40BA2460F}" destId="{C363DCB5-EAAE-4AE7-8A1A-C687491AA6BD}" srcOrd="0" destOrd="0" presId="urn:microsoft.com/office/officeart/2005/8/layout/lProcess3"/>
    <dgm:cxn modelId="{C7B14E00-1AEF-406E-8DA8-AC45E2804032}" type="presParOf" srcId="{9F50DC34-718B-42A2-978B-A86F519F5B75}" destId="{1CAEFB64-8A05-4505-8D46-0A330DD2047A}" srcOrd="0" destOrd="0" presId="urn:microsoft.com/office/officeart/2005/8/layout/lProcess3"/>
    <dgm:cxn modelId="{B0CC252A-EE67-4F2F-9701-D9E6316702D4}" type="presParOf" srcId="{1CAEFB64-8A05-4505-8D46-0A330DD2047A}" destId="{C363DCB5-EAAE-4AE7-8A1A-C687491AA6BD}" srcOrd="0" destOrd="0" presId="urn:microsoft.com/office/officeart/2005/8/layout/lProcess3"/>
    <dgm:cxn modelId="{673A7A42-ECA7-47A6-BD29-D0730F500745}" type="presParOf" srcId="{1CAEFB64-8A05-4505-8D46-0A330DD2047A}" destId="{8D3B472B-1427-464E-92CA-71D45BC192D8}" srcOrd="1" destOrd="0" presId="urn:microsoft.com/office/officeart/2005/8/layout/lProcess3"/>
    <dgm:cxn modelId="{DDAD0E4B-755D-4F48-9624-4F18AFA51031}" type="presParOf" srcId="{1CAEFB64-8A05-4505-8D46-0A330DD2047A}" destId="{3FFAB178-8D98-4613-9CF8-9E89C2B96C83}" srcOrd="2" destOrd="0" presId="urn:microsoft.com/office/officeart/2005/8/layout/lProcess3"/>
    <dgm:cxn modelId="{DACEA5CE-A3DE-4225-A07D-1C6339FC2F76}" type="presParOf" srcId="{9F50DC34-718B-42A2-978B-A86F519F5B75}" destId="{104EAD9B-A6BC-4F24-9816-DA228E14AA6F}" srcOrd="1" destOrd="0" presId="urn:microsoft.com/office/officeart/2005/8/layout/lProcess3"/>
    <dgm:cxn modelId="{48AF2A46-578F-41D0-A6DB-B4ECB53B4770}" type="presParOf" srcId="{9F50DC34-718B-42A2-978B-A86F519F5B75}" destId="{4D99B799-DEB5-4F83-91BC-2ED841FDAE56}" srcOrd="2" destOrd="0" presId="urn:microsoft.com/office/officeart/2005/8/layout/lProcess3"/>
    <dgm:cxn modelId="{00AE7AD0-D27B-45CA-9904-ED97AD6C32D9}" type="presParOf" srcId="{4D99B799-DEB5-4F83-91BC-2ED841FDAE56}" destId="{035EA1D0-E435-4A03-B79C-D1F9BFA90492}" srcOrd="0" destOrd="0" presId="urn:microsoft.com/office/officeart/2005/8/layout/lProcess3"/>
    <dgm:cxn modelId="{4D71499D-2DD8-417B-B4A0-72372164E0F0}" type="presParOf" srcId="{4D99B799-DEB5-4F83-91BC-2ED841FDAE56}" destId="{20D32E0F-F703-434F-8DCF-89E4AE621C4D}" srcOrd="1" destOrd="0" presId="urn:microsoft.com/office/officeart/2005/8/layout/lProcess3"/>
    <dgm:cxn modelId="{8BCA5EF4-0DF8-4FF8-B50D-30A614065892}" type="presParOf" srcId="{4D99B799-DEB5-4F83-91BC-2ED841FDAE56}" destId="{0921C1DF-FDCB-409F-9292-351A9B2D32B0}" srcOrd="2" destOrd="0" presId="urn:microsoft.com/office/officeart/2005/8/layout/lProcess3"/>
    <dgm:cxn modelId="{59713531-0381-44C4-81AA-F7C01B10BDD7}" type="presParOf" srcId="{9F50DC34-718B-42A2-978B-A86F519F5B75}" destId="{55C7E99E-9C0D-4F5D-8B7E-3E285442B591}" srcOrd="3" destOrd="0" presId="urn:microsoft.com/office/officeart/2005/8/layout/lProcess3"/>
    <dgm:cxn modelId="{FE7D1966-18FA-426D-8FD8-9325D0190859}" type="presParOf" srcId="{9F50DC34-718B-42A2-978B-A86F519F5B75}" destId="{330114EA-20BE-4235-B775-EF083E3A6A6A}" srcOrd="4" destOrd="0" presId="urn:microsoft.com/office/officeart/2005/8/layout/lProcess3"/>
    <dgm:cxn modelId="{B51BD33C-C8E4-4CC8-BC79-94F2777C40C7}" type="presParOf" srcId="{330114EA-20BE-4235-B775-EF083E3A6A6A}" destId="{B6FB7104-F4F6-4750-8819-0DBB76AD2D18}" srcOrd="0" destOrd="0" presId="urn:microsoft.com/office/officeart/2005/8/layout/lProcess3"/>
    <dgm:cxn modelId="{4F63D081-B3F1-41C6-9443-A34B71A42622}" type="presParOf" srcId="{330114EA-20BE-4235-B775-EF083E3A6A6A}" destId="{7D4AB544-08E4-4B56-927E-CB38E8F33463}" srcOrd="1" destOrd="0" presId="urn:microsoft.com/office/officeart/2005/8/layout/lProcess3"/>
    <dgm:cxn modelId="{6B66630D-7618-4F02-9F0C-EA05E769BBF7}" type="presParOf" srcId="{330114EA-20BE-4235-B775-EF083E3A6A6A}" destId="{A4E2E941-F2FD-48C6-BC41-A9D8F1DEA56D}" srcOrd="2" destOrd="0" presId="urn:microsoft.com/office/officeart/2005/8/layout/lProcess3"/>
  </dgm:cxnLst>
  <dgm:bg/>
  <dgm:whole/>
</dgm:dataModel>
</file>

<file path=ppt/diagrams/data2.xml><?xml version="1.0" encoding="utf-8"?>
<dgm:dataModel xmlns:dgm="http://schemas.openxmlformats.org/drawingml/2006/diagram" xmlns:a="http://schemas.openxmlformats.org/drawingml/2006/main">
  <dgm:ptLst>
    <dgm:pt modelId="{7106225D-AFD1-4DE7-84AC-4991CDE53920}" type="doc">
      <dgm:prSet loTypeId="urn:microsoft.com/office/officeart/2005/8/layout/lProcess3" loCatId="process" qsTypeId="urn:microsoft.com/office/officeart/2005/8/quickstyle/simple3" qsCatId="simple" csTypeId="urn:microsoft.com/office/officeart/2005/8/colors/colorful5" csCatId="colorful" phldr="1"/>
      <dgm:spPr/>
      <dgm:t>
        <a:bodyPr/>
        <a:lstStyle/>
        <a:p>
          <a:endParaRPr lang="ru-RU"/>
        </a:p>
      </dgm:t>
    </dgm:pt>
    <dgm:pt modelId="{E9B1E12D-AB34-4ABA-B290-31F40BA2460F}">
      <dgm:prSet phldrT="[Текст]"/>
      <dgm:spPr/>
      <dgm:t>
        <a:bodyPr/>
        <a:lstStyle/>
        <a:p>
          <a:r>
            <a:rPr lang="ru-RU" dirty="0" smtClean="0"/>
            <a:t>1 тур</a:t>
          </a:r>
        </a:p>
      </dgm:t>
    </dgm:pt>
    <dgm:pt modelId="{A19C8123-C992-47C5-8526-B5071F403451}" type="parTrans" cxnId="{5D0F81C3-D79D-4905-86DD-01CAEB162D0D}">
      <dgm:prSet/>
      <dgm:spPr/>
      <dgm:t>
        <a:bodyPr/>
        <a:lstStyle/>
        <a:p>
          <a:endParaRPr lang="ru-RU"/>
        </a:p>
      </dgm:t>
    </dgm:pt>
    <dgm:pt modelId="{B23F3535-601E-4A5C-89BC-CC4BE4D411FF}" type="sibTrans" cxnId="{5D0F81C3-D79D-4905-86DD-01CAEB162D0D}">
      <dgm:prSet/>
      <dgm:spPr/>
      <dgm:t>
        <a:bodyPr/>
        <a:lstStyle/>
        <a:p>
          <a:endParaRPr lang="ru-RU"/>
        </a:p>
      </dgm:t>
    </dgm:pt>
    <dgm:pt modelId="{3D2B5EF5-ECFC-4B4D-9CD9-6204D9530AD7}">
      <dgm:prSet phldrT="[Текст]"/>
      <dgm:spPr/>
      <dgm:t>
        <a:bodyPr/>
        <a:lstStyle/>
        <a:p>
          <a:r>
            <a:rPr lang="ru-RU" dirty="0" smtClean="0"/>
            <a:t>Правда или ложь</a:t>
          </a:r>
          <a:endParaRPr lang="ru-RU" dirty="0"/>
        </a:p>
      </dgm:t>
    </dgm:pt>
    <dgm:pt modelId="{730ED2AF-CBC9-4161-ACC8-B09285124EF5}" type="parTrans" cxnId="{1BAE405A-7183-4C07-B080-F12D3B62D1EB}">
      <dgm:prSet/>
      <dgm:spPr/>
      <dgm:t>
        <a:bodyPr/>
        <a:lstStyle/>
        <a:p>
          <a:endParaRPr lang="ru-RU"/>
        </a:p>
      </dgm:t>
    </dgm:pt>
    <dgm:pt modelId="{165A279C-7FE1-4FE2-8BA3-8A33117AD210}" type="sibTrans" cxnId="{1BAE405A-7183-4C07-B080-F12D3B62D1EB}">
      <dgm:prSet/>
      <dgm:spPr/>
      <dgm:t>
        <a:bodyPr/>
        <a:lstStyle/>
        <a:p>
          <a:endParaRPr lang="ru-RU"/>
        </a:p>
      </dgm:t>
    </dgm:pt>
    <dgm:pt modelId="{E9E28FFE-B389-47E7-B7D7-7423734F48D5}">
      <dgm:prSet phldrT="[Текст]"/>
      <dgm:spPr/>
      <dgm:t>
        <a:bodyPr/>
        <a:lstStyle/>
        <a:p>
          <a:r>
            <a:rPr lang="ru-RU" dirty="0" smtClean="0"/>
            <a:t>2 тур</a:t>
          </a:r>
          <a:endParaRPr lang="ru-RU" dirty="0"/>
        </a:p>
      </dgm:t>
    </dgm:pt>
    <dgm:pt modelId="{962A15D8-CF3A-4E4D-8768-85B53D09FADE}" type="parTrans" cxnId="{7AA7F111-19A6-4160-A2F1-65C1674F2230}">
      <dgm:prSet/>
      <dgm:spPr/>
      <dgm:t>
        <a:bodyPr/>
        <a:lstStyle/>
        <a:p>
          <a:endParaRPr lang="ru-RU"/>
        </a:p>
      </dgm:t>
    </dgm:pt>
    <dgm:pt modelId="{338B7D0E-7BAB-47B6-916E-F12AF63FADB4}" type="sibTrans" cxnId="{7AA7F111-19A6-4160-A2F1-65C1674F2230}">
      <dgm:prSet/>
      <dgm:spPr/>
      <dgm:t>
        <a:bodyPr/>
        <a:lstStyle/>
        <a:p>
          <a:endParaRPr lang="ru-RU"/>
        </a:p>
      </dgm:t>
    </dgm:pt>
    <dgm:pt modelId="{367D686E-DE9E-4976-AF62-8A89A8CC3F75}">
      <dgm:prSet phldrT="[Текст]"/>
      <dgm:spPr/>
      <dgm:t>
        <a:bodyPr/>
        <a:lstStyle/>
        <a:p>
          <a:r>
            <a:rPr lang="ru-RU" dirty="0" err="1" smtClean="0"/>
            <a:t>Династийный</a:t>
          </a:r>
          <a:r>
            <a:rPr lang="ru-RU" dirty="0" smtClean="0"/>
            <a:t> брак </a:t>
          </a:r>
          <a:endParaRPr lang="ru-RU" dirty="0"/>
        </a:p>
      </dgm:t>
    </dgm:pt>
    <dgm:pt modelId="{C30C08B8-41AA-4E08-BE39-1C69325E4073}" type="parTrans" cxnId="{17C3F390-2FA7-42D6-9D0C-DE70F3ABFB12}">
      <dgm:prSet/>
      <dgm:spPr/>
      <dgm:t>
        <a:bodyPr/>
        <a:lstStyle/>
        <a:p>
          <a:endParaRPr lang="ru-RU"/>
        </a:p>
      </dgm:t>
    </dgm:pt>
    <dgm:pt modelId="{66E8C853-320E-4F94-8ED3-1DD0098FC26B}" type="sibTrans" cxnId="{17C3F390-2FA7-42D6-9D0C-DE70F3ABFB12}">
      <dgm:prSet/>
      <dgm:spPr/>
      <dgm:t>
        <a:bodyPr/>
        <a:lstStyle/>
        <a:p>
          <a:endParaRPr lang="ru-RU"/>
        </a:p>
      </dgm:t>
    </dgm:pt>
    <dgm:pt modelId="{5B6CA2C0-9137-4359-95B6-B2288C29A318}">
      <dgm:prSet phldrT="[Текст]"/>
      <dgm:spPr/>
      <dgm:t>
        <a:bodyPr/>
        <a:lstStyle/>
        <a:p>
          <a:r>
            <a:rPr lang="ru-RU" dirty="0" smtClean="0"/>
            <a:t>3 тур</a:t>
          </a:r>
        </a:p>
        <a:p>
          <a:endParaRPr lang="ru-RU" dirty="0"/>
        </a:p>
      </dgm:t>
    </dgm:pt>
    <dgm:pt modelId="{0F3E140E-B94A-47D8-89DD-C7D4B27E2ED3}" type="parTrans" cxnId="{F53FBF87-0A0A-4828-B610-A4442023B143}">
      <dgm:prSet/>
      <dgm:spPr/>
      <dgm:t>
        <a:bodyPr/>
        <a:lstStyle/>
        <a:p>
          <a:endParaRPr lang="ru-RU"/>
        </a:p>
      </dgm:t>
    </dgm:pt>
    <dgm:pt modelId="{C91FB2B3-F23B-4D1F-9CF8-47101D3808DA}" type="sibTrans" cxnId="{F53FBF87-0A0A-4828-B610-A4442023B143}">
      <dgm:prSet/>
      <dgm:spPr/>
      <dgm:t>
        <a:bodyPr/>
        <a:lstStyle/>
        <a:p>
          <a:endParaRPr lang="ru-RU"/>
        </a:p>
      </dgm:t>
    </dgm:pt>
    <dgm:pt modelId="{F348954D-23A5-4E64-95EF-E35D7C912624}">
      <dgm:prSet phldrT="[Текст]"/>
      <dgm:spPr/>
      <dgm:t>
        <a:bodyPr/>
        <a:lstStyle/>
        <a:p>
          <a:r>
            <a:rPr lang="ru-RU" dirty="0" smtClean="0"/>
            <a:t>Северная война</a:t>
          </a:r>
          <a:endParaRPr lang="ru-RU" dirty="0"/>
        </a:p>
      </dgm:t>
    </dgm:pt>
    <dgm:pt modelId="{954E5972-B349-4D04-B37C-3A353DE45979}" type="parTrans" cxnId="{66AF11C0-B6A9-4F71-8F64-DF46F3B204EC}">
      <dgm:prSet/>
      <dgm:spPr/>
      <dgm:t>
        <a:bodyPr/>
        <a:lstStyle/>
        <a:p>
          <a:endParaRPr lang="ru-RU"/>
        </a:p>
      </dgm:t>
    </dgm:pt>
    <dgm:pt modelId="{76C49145-00ED-438B-8DD4-40C169DAC64F}" type="sibTrans" cxnId="{66AF11C0-B6A9-4F71-8F64-DF46F3B204EC}">
      <dgm:prSet/>
      <dgm:spPr/>
      <dgm:t>
        <a:bodyPr/>
        <a:lstStyle/>
        <a:p>
          <a:endParaRPr lang="ru-RU"/>
        </a:p>
      </dgm:t>
    </dgm:pt>
    <dgm:pt modelId="{9F50DC34-718B-42A2-978B-A86F519F5B75}" type="pres">
      <dgm:prSet presAssocID="{7106225D-AFD1-4DE7-84AC-4991CDE53920}" presName="Name0" presStyleCnt="0">
        <dgm:presLayoutVars>
          <dgm:chPref val="3"/>
          <dgm:dir/>
          <dgm:animLvl val="lvl"/>
          <dgm:resizeHandles/>
        </dgm:presLayoutVars>
      </dgm:prSet>
      <dgm:spPr/>
      <dgm:t>
        <a:bodyPr/>
        <a:lstStyle/>
        <a:p>
          <a:endParaRPr lang="ru-RU"/>
        </a:p>
      </dgm:t>
    </dgm:pt>
    <dgm:pt modelId="{1CAEFB64-8A05-4505-8D46-0A330DD2047A}" type="pres">
      <dgm:prSet presAssocID="{E9B1E12D-AB34-4ABA-B290-31F40BA2460F}" presName="horFlow" presStyleCnt="0"/>
      <dgm:spPr/>
    </dgm:pt>
    <dgm:pt modelId="{C363DCB5-EAAE-4AE7-8A1A-C687491AA6BD}" type="pres">
      <dgm:prSet presAssocID="{E9B1E12D-AB34-4ABA-B290-31F40BA2460F}" presName="bigChev" presStyleLbl="node1" presStyleIdx="0" presStyleCnt="3"/>
      <dgm:spPr/>
      <dgm:t>
        <a:bodyPr/>
        <a:lstStyle/>
        <a:p>
          <a:endParaRPr lang="ru-RU"/>
        </a:p>
      </dgm:t>
    </dgm:pt>
    <dgm:pt modelId="{8D3B472B-1427-464E-92CA-71D45BC192D8}" type="pres">
      <dgm:prSet presAssocID="{730ED2AF-CBC9-4161-ACC8-B09285124EF5}" presName="parTrans" presStyleCnt="0"/>
      <dgm:spPr/>
    </dgm:pt>
    <dgm:pt modelId="{3FFAB178-8D98-4613-9CF8-9E89C2B96C83}" type="pres">
      <dgm:prSet presAssocID="{3D2B5EF5-ECFC-4B4D-9CD9-6204D9530AD7}" presName="node" presStyleLbl="alignAccFollowNode1" presStyleIdx="0" presStyleCnt="3" custScaleX="248202" custScaleY="102225">
        <dgm:presLayoutVars>
          <dgm:bulletEnabled val="1"/>
        </dgm:presLayoutVars>
      </dgm:prSet>
      <dgm:spPr/>
      <dgm:t>
        <a:bodyPr/>
        <a:lstStyle/>
        <a:p>
          <a:endParaRPr lang="ru-RU"/>
        </a:p>
      </dgm:t>
    </dgm:pt>
    <dgm:pt modelId="{104EAD9B-A6BC-4F24-9816-DA228E14AA6F}" type="pres">
      <dgm:prSet presAssocID="{E9B1E12D-AB34-4ABA-B290-31F40BA2460F}" presName="vSp" presStyleCnt="0"/>
      <dgm:spPr/>
    </dgm:pt>
    <dgm:pt modelId="{4D99B799-DEB5-4F83-91BC-2ED841FDAE56}" type="pres">
      <dgm:prSet presAssocID="{E9E28FFE-B389-47E7-B7D7-7423734F48D5}" presName="horFlow" presStyleCnt="0"/>
      <dgm:spPr/>
    </dgm:pt>
    <dgm:pt modelId="{035EA1D0-E435-4A03-B79C-D1F9BFA90492}" type="pres">
      <dgm:prSet presAssocID="{E9E28FFE-B389-47E7-B7D7-7423734F48D5}" presName="bigChev" presStyleLbl="node1" presStyleIdx="1" presStyleCnt="3"/>
      <dgm:spPr/>
      <dgm:t>
        <a:bodyPr/>
        <a:lstStyle/>
        <a:p>
          <a:endParaRPr lang="ru-RU"/>
        </a:p>
      </dgm:t>
    </dgm:pt>
    <dgm:pt modelId="{20D32E0F-F703-434F-8DCF-89E4AE621C4D}" type="pres">
      <dgm:prSet presAssocID="{C30C08B8-41AA-4E08-BE39-1C69325E4073}" presName="parTrans" presStyleCnt="0"/>
      <dgm:spPr/>
    </dgm:pt>
    <dgm:pt modelId="{0921C1DF-FDCB-409F-9292-351A9B2D32B0}" type="pres">
      <dgm:prSet presAssocID="{367D686E-DE9E-4976-AF62-8A89A8CC3F75}" presName="node" presStyleLbl="alignAccFollowNode1" presStyleIdx="1" presStyleCnt="3" custScaleX="248202" custScaleY="102225">
        <dgm:presLayoutVars>
          <dgm:bulletEnabled val="1"/>
        </dgm:presLayoutVars>
      </dgm:prSet>
      <dgm:spPr/>
      <dgm:t>
        <a:bodyPr/>
        <a:lstStyle/>
        <a:p>
          <a:endParaRPr lang="ru-RU"/>
        </a:p>
      </dgm:t>
    </dgm:pt>
    <dgm:pt modelId="{55C7E99E-9C0D-4F5D-8B7E-3E285442B591}" type="pres">
      <dgm:prSet presAssocID="{E9E28FFE-B389-47E7-B7D7-7423734F48D5}" presName="vSp" presStyleCnt="0"/>
      <dgm:spPr/>
    </dgm:pt>
    <dgm:pt modelId="{330114EA-20BE-4235-B775-EF083E3A6A6A}" type="pres">
      <dgm:prSet presAssocID="{5B6CA2C0-9137-4359-95B6-B2288C29A318}" presName="horFlow" presStyleCnt="0"/>
      <dgm:spPr/>
    </dgm:pt>
    <dgm:pt modelId="{B6FB7104-F4F6-4750-8819-0DBB76AD2D18}" type="pres">
      <dgm:prSet presAssocID="{5B6CA2C0-9137-4359-95B6-B2288C29A318}" presName="bigChev" presStyleLbl="node1" presStyleIdx="2" presStyleCnt="3"/>
      <dgm:spPr/>
      <dgm:t>
        <a:bodyPr/>
        <a:lstStyle/>
        <a:p>
          <a:endParaRPr lang="ru-RU"/>
        </a:p>
      </dgm:t>
    </dgm:pt>
    <dgm:pt modelId="{7D4AB544-08E4-4B56-927E-CB38E8F33463}" type="pres">
      <dgm:prSet presAssocID="{954E5972-B349-4D04-B37C-3A353DE45979}" presName="parTrans" presStyleCnt="0"/>
      <dgm:spPr/>
    </dgm:pt>
    <dgm:pt modelId="{A4E2E941-F2FD-48C6-BC41-A9D8F1DEA56D}" type="pres">
      <dgm:prSet presAssocID="{F348954D-23A5-4E64-95EF-E35D7C912624}" presName="node" presStyleLbl="alignAccFollowNode1" presStyleIdx="2" presStyleCnt="3" custScaleX="248202" custScaleY="102225">
        <dgm:presLayoutVars>
          <dgm:bulletEnabled val="1"/>
        </dgm:presLayoutVars>
      </dgm:prSet>
      <dgm:spPr/>
      <dgm:t>
        <a:bodyPr/>
        <a:lstStyle/>
        <a:p>
          <a:endParaRPr lang="ru-RU"/>
        </a:p>
      </dgm:t>
    </dgm:pt>
  </dgm:ptLst>
  <dgm:cxnLst>
    <dgm:cxn modelId="{5D0F81C3-D79D-4905-86DD-01CAEB162D0D}" srcId="{7106225D-AFD1-4DE7-84AC-4991CDE53920}" destId="{E9B1E12D-AB34-4ABA-B290-31F40BA2460F}" srcOrd="0" destOrd="0" parTransId="{A19C8123-C992-47C5-8526-B5071F403451}" sibTransId="{B23F3535-601E-4A5C-89BC-CC4BE4D411FF}"/>
    <dgm:cxn modelId="{7AA7F111-19A6-4160-A2F1-65C1674F2230}" srcId="{7106225D-AFD1-4DE7-84AC-4991CDE53920}" destId="{E9E28FFE-B389-47E7-B7D7-7423734F48D5}" srcOrd="1" destOrd="0" parTransId="{962A15D8-CF3A-4E4D-8768-85B53D09FADE}" sibTransId="{338B7D0E-7BAB-47B6-916E-F12AF63FADB4}"/>
    <dgm:cxn modelId="{F53FBF87-0A0A-4828-B610-A4442023B143}" srcId="{7106225D-AFD1-4DE7-84AC-4991CDE53920}" destId="{5B6CA2C0-9137-4359-95B6-B2288C29A318}" srcOrd="2" destOrd="0" parTransId="{0F3E140E-B94A-47D8-89DD-C7D4B27E2ED3}" sibTransId="{C91FB2B3-F23B-4D1F-9CF8-47101D3808DA}"/>
    <dgm:cxn modelId="{509FBA9C-BD35-4DC2-93A2-858322C2C593}" type="presOf" srcId="{3D2B5EF5-ECFC-4B4D-9CD9-6204D9530AD7}" destId="{3FFAB178-8D98-4613-9CF8-9E89C2B96C83}" srcOrd="0" destOrd="0" presId="urn:microsoft.com/office/officeart/2005/8/layout/lProcess3"/>
    <dgm:cxn modelId="{677E7909-262B-4D35-AC59-0A6505CCD715}" type="presOf" srcId="{E9E28FFE-B389-47E7-B7D7-7423734F48D5}" destId="{035EA1D0-E435-4A03-B79C-D1F9BFA90492}" srcOrd="0" destOrd="0" presId="urn:microsoft.com/office/officeart/2005/8/layout/lProcess3"/>
    <dgm:cxn modelId="{11E82ABD-A8FB-4A7E-B387-BFEDB90DD023}" type="presOf" srcId="{E9B1E12D-AB34-4ABA-B290-31F40BA2460F}" destId="{C363DCB5-EAAE-4AE7-8A1A-C687491AA6BD}" srcOrd="0" destOrd="0" presId="urn:microsoft.com/office/officeart/2005/8/layout/lProcess3"/>
    <dgm:cxn modelId="{17C3F390-2FA7-42D6-9D0C-DE70F3ABFB12}" srcId="{E9E28FFE-B389-47E7-B7D7-7423734F48D5}" destId="{367D686E-DE9E-4976-AF62-8A89A8CC3F75}" srcOrd="0" destOrd="0" parTransId="{C30C08B8-41AA-4E08-BE39-1C69325E4073}" sibTransId="{66E8C853-320E-4F94-8ED3-1DD0098FC26B}"/>
    <dgm:cxn modelId="{66AF11C0-B6A9-4F71-8F64-DF46F3B204EC}" srcId="{5B6CA2C0-9137-4359-95B6-B2288C29A318}" destId="{F348954D-23A5-4E64-95EF-E35D7C912624}" srcOrd="0" destOrd="0" parTransId="{954E5972-B349-4D04-B37C-3A353DE45979}" sibTransId="{76C49145-00ED-438B-8DD4-40C169DAC64F}"/>
    <dgm:cxn modelId="{AFDCC639-6DFA-42B4-922C-BB0A312C3DC2}" type="presOf" srcId="{367D686E-DE9E-4976-AF62-8A89A8CC3F75}" destId="{0921C1DF-FDCB-409F-9292-351A9B2D32B0}" srcOrd="0" destOrd="0" presId="urn:microsoft.com/office/officeart/2005/8/layout/lProcess3"/>
    <dgm:cxn modelId="{B5B48329-17CA-4974-9E19-79EADA7A1D54}" type="presOf" srcId="{5B6CA2C0-9137-4359-95B6-B2288C29A318}" destId="{B6FB7104-F4F6-4750-8819-0DBB76AD2D18}" srcOrd="0" destOrd="0" presId="urn:microsoft.com/office/officeart/2005/8/layout/lProcess3"/>
    <dgm:cxn modelId="{1BAE405A-7183-4C07-B080-F12D3B62D1EB}" srcId="{E9B1E12D-AB34-4ABA-B290-31F40BA2460F}" destId="{3D2B5EF5-ECFC-4B4D-9CD9-6204D9530AD7}" srcOrd="0" destOrd="0" parTransId="{730ED2AF-CBC9-4161-ACC8-B09285124EF5}" sibTransId="{165A279C-7FE1-4FE2-8BA3-8A33117AD210}"/>
    <dgm:cxn modelId="{6D6DBD64-D9DD-40CF-945E-8EFAD8942FF2}" type="presOf" srcId="{F348954D-23A5-4E64-95EF-E35D7C912624}" destId="{A4E2E941-F2FD-48C6-BC41-A9D8F1DEA56D}" srcOrd="0" destOrd="0" presId="urn:microsoft.com/office/officeart/2005/8/layout/lProcess3"/>
    <dgm:cxn modelId="{362137F6-FDA3-4694-B8E3-8AA41B75AEA7}" type="presOf" srcId="{7106225D-AFD1-4DE7-84AC-4991CDE53920}" destId="{9F50DC34-718B-42A2-978B-A86F519F5B75}" srcOrd="0" destOrd="0" presId="urn:microsoft.com/office/officeart/2005/8/layout/lProcess3"/>
    <dgm:cxn modelId="{E5762F01-A424-4CFA-AFAC-5934C1CBD6A9}" type="presParOf" srcId="{9F50DC34-718B-42A2-978B-A86F519F5B75}" destId="{1CAEFB64-8A05-4505-8D46-0A330DD2047A}" srcOrd="0" destOrd="0" presId="urn:microsoft.com/office/officeart/2005/8/layout/lProcess3"/>
    <dgm:cxn modelId="{95222A90-ED4D-48AC-8B2E-0BB4A87AF919}" type="presParOf" srcId="{1CAEFB64-8A05-4505-8D46-0A330DD2047A}" destId="{C363DCB5-EAAE-4AE7-8A1A-C687491AA6BD}" srcOrd="0" destOrd="0" presId="urn:microsoft.com/office/officeart/2005/8/layout/lProcess3"/>
    <dgm:cxn modelId="{9EFCEBBE-D76E-40DF-8087-09C8A26F5A29}" type="presParOf" srcId="{1CAEFB64-8A05-4505-8D46-0A330DD2047A}" destId="{8D3B472B-1427-464E-92CA-71D45BC192D8}" srcOrd="1" destOrd="0" presId="urn:microsoft.com/office/officeart/2005/8/layout/lProcess3"/>
    <dgm:cxn modelId="{21ABF9D2-D4AA-436B-90F4-E2BCA831A053}" type="presParOf" srcId="{1CAEFB64-8A05-4505-8D46-0A330DD2047A}" destId="{3FFAB178-8D98-4613-9CF8-9E89C2B96C83}" srcOrd="2" destOrd="0" presId="urn:microsoft.com/office/officeart/2005/8/layout/lProcess3"/>
    <dgm:cxn modelId="{855CD949-BD26-4B04-AA85-DAC3E629E559}" type="presParOf" srcId="{9F50DC34-718B-42A2-978B-A86F519F5B75}" destId="{104EAD9B-A6BC-4F24-9816-DA228E14AA6F}" srcOrd="1" destOrd="0" presId="urn:microsoft.com/office/officeart/2005/8/layout/lProcess3"/>
    <dgm:cxn modelId="{4E70AF49-AEB0-4E11-9308-AC4FCBB41EED}" type="presParOf" srcId="{9F50DC34-718B-42A2-978B-A86F519F5B75}" destId="{4D99B799-DEB5-4F83-91BC-2ED841FDAE56}" srcOrd="2" destOrd="0" presId="urn:microsoft.com/office/officeart/2005/8/layout/lProcess3"/>
    <dgm:cxn modelId="{0C4F12A8-B963-4FC2-B076-53F6286B0AF2}" type="presParOf" srcId="{4D99B799-DEB5-4F83-91BC-2ED841FDAE56}" destId="{035EA1D0-E435-4A03-B79C-D1F9BFA90492}" srcOrd="0" destOrd="0" presId="urn:microsoft.com/office/officeart/2005/8/layout/lProcess3"/>
    <dgm:cxn modelId="{35AF5A1E-7138-4635-998C-57D9D1C8DBEE}" type="presParOf" srcId="{4D99B799-DEB5-4F83-91BC-2ED841FDAE56}" destId="{20D32E0F-F703-434F-8DCF-89E4AE621C4D}" srcOrd="1" destOrd="0" presId="urn:microsoft.com/office/officeart/2005/8/layout/lProcess3"/>
    <dgm:cxn modelId="{DB3750D5-8827-4F96-A698-B492E824B5FE}" type="presParOf" srcId="{4D99B799-DEB5-4F83-91BC-2ED841FDAE56}" destId="{0921C1DF-FDCB-409F-9292-351A9B2D32B0}" srcOrd="2" destOrd="0" presId="urn:microsoft.com/office/officeart/2005/8/layout/lProcess3"/>
    <dgm:cxn modelId="{F927B641-135C-4EB2-9BEE-A9F994676479}" type="presParOf" srcId="{9F50DC34-718B-42A2-978B-A86F519F5B75}" destId="{55C7E99E-9C0D-4F5D-8B7E-3E285442B591}" srcOrd="3" destOrd="0" presId="urn:microsoft.com/office/officeart/2005/8/layout/lProcess3"/>
    <dgm:cxn modelId="{215F662D-E6D2-45FA-8722-8DE1F24C9B0F}" type="presParOf" srcId="{9F50DC34-718B-42A2-978B-A86F519F5B75}" destId="{330114EA-20BE-4235-B775-EF083E3A6A6A}" srcOrd="4" destOrd="0" presId="urn:microsoft.com/office/officeart/2005/8/layout/lProcess3"/>
    <dgm:cxn modelId="{D94BFB10-8227-43D0-9D3E-B80E4BEB62F9}" type="presParOf" srcId="{330114EA-20BE-4235-B775-EF083E3A6A6A}" destId="{B6FB7104-F4F6-4750-8819-0DBB76AD2D18}" srcOrd="0" destOrd="0" presId="urn:microsoft.com/office/officeart/2005/8/layout/lProcess3"/>
    <dgm:cxn modelId="{5A61BF14-7332-42A8-9B29-18399DE589B5}" type="presParOf" srcId="{330114EA-20BE-4235-B775-EF083E3A6A6A}" destId="{7D4AB544-08E4-4B56-927E-CB38E8F33463}" srcOrd="1" destOrd="0" presId="urn:microsoft.com/office/officeart/2005/8/layout/lProcess3"/>
    <dgm:cxn modelId="{D65ED410-153B-43DC-B960-DF7844008486}" type="presParOf" srcId="{330114EA-20BE-4235-B775-EF083E3A6A6A}" destId="{A4E2E941-F2FD-48C6-BC41-A9D8F1DEA56D}" srcOrd="2" destOrd="0" presId="urn:microsoft.com/office/officeart/2005/8/layout/lProcess3"/>
  </dgm:cxnLst>
  <dgm:bg/>
  <dgm:whole/>
</dgm:dataModel>
</file>

<file path=ppt/diagrams/data3.xml><?xml version="1.0" encoding="utf-8"?>
<dgm:dataModel xmlns:dgm="http://schemas.openxmlformats.org/drawingml/2006/diagram" xmlns:a="http://schemas.openxmlformats.org/drawingml/2006/main">
  <dgm:ptLst>
    <dgm:pt modelId="{7106225D-AFD1-4DE7-84AC-4991CDE53920}" type="doc">
      <dgm:prSet loTypeId="urn:microsoft.com/office/officeart/2005/8/layout/lProcess3" loCatId="process" qsTypeId="urn:microsoft.com/office/officeart/2005/8/quickstyle/simple3" qsCatId="simple" csTypeId="urn:microsoft.com/office/officeart/2005/8/colors/colorful5" csCatId="colorful" phldr="1"/>
      <dgm:spPr/>
      <dgm:t>
        <a:bodyPr/>
        <a:lstStyle/>
        <a:p>
          <a:endParaRPr lang="ru-RU"/>
        </a:p>
      </dgm:t>
    </dgm:pt>
    <dgm:pt modelId="{E9B1E12D-AB34-4ABA-B290-31F40BA2460F}">
      <dgm:prSet phldrT="[Текст]"/>
      <dgm:spPr/>
      <dgm:t>
        <a:bodyPr/>
        <a:lstStyle/>
        <a:p>
          <a:r>
            <a:rPr lang="ru-RU" dirty="0" smtClean="0"/>
            <a:t>1 тур</a:t>
          </a:r>
        </a:p>
      </dgm:t>
    </dgm:pt>
    <dgm:pt modelId="{A19C8123-C992-47C5-8526-B5071F403451}" type="parTrans" cxnId="{5D0F81C3-D79D-4905-86DD-01CAEB162D0D}">
      <dgm:prSet/>
      <dgm:spPr/>
      <dgm:t>
        <a:bodyPr/>
        <a:lstStyle/>
        <a:p>
          <a:endParaRPr lang="ru-RU"/>
        </a:p>
      </dgm:t>
    </dgm:pt>
    <dgm:pt modelId="{B23F3535-601E-4A5C-89BC-CC4BE4D411FF}" type="sibTrans" cxnId="{5D0F81C3-D79D-4905-86DD-01CAEB162D0D}">
      <dgm:prSet/>
      <dgm:spPr/>
      <dgm:t>
        <a:bodyPr/>
        <a:lstStyle/>
        <a:p>
          <a:endParaRPr lang="ru-RU"/>
        </a:p>
      </dgm:t>
    </dgm:pt>
    <dgm:pt modelId="{3D2B5EF5-ECFC-4B4D-9CD9-6204D9530AD7}">
      <dgm:prSet phldrT="[Текст]"/>
      <dgm:spPr/>
      <dgm:t>
        <a:bodyPr/>
        <a:lstStyle/>
        <a:p>
          <a:r>
            <a:rPr lang="ru-RU" dirty="0" smtClean="0"/>
            <a:t>Правда или ложь</a:t>
          </a:r>
          <a:endParaRPr lang="ru-RU" dirty="0"/>
        </a:p>
      </dgm:t>
    </dgm:pt>
    <dgm:pt modelId="{730ED2AF-CBC9-4161-ACC8-B09285124EF5}" type="parTrans" cxnId="{1BAE405A-7183-4C07-B080-F12D3B62D1EB}">
      <dgm:prSet/>
      <dgm:spPr/>
      <dgm:t>
        <a:bodyPr/>
        <a:lstStyle/>
        <a:p>
          <a:endParaRPr lang="ru-RU"/>
        </a:p>
      </dgm:t>
    </dgm:pt>
    <dgm:pt modelId="{165A279C-7FE1-4FE2-8BA3-8A33117AD210}" type="sibTrans" cxnId="{1BAE405A-7183-4C07-B080-F12D3B62D1EB}">
      <dgm:prSet/>
      <dgm:spPr/>
      <dgm:t>
        <a:bodyPr/>
        <a:lstStyle/>
        <a:p>
          <a:endParaRPr lang="ru-RU"/>
        </a:p>
      </dgm:t>
    </dgm:pt>
    <dgm:pt modelId="{E9E28FFE-B389-47E7-B7D7-7423734F48D5}">
      <dgm:prSet phldrT="[Текст]"/>
      <dgm:spPr/>
      <dgm:t>
        <a:bodyPr/>
        <a:lstStyle/>
        <a:p>
          <a:r>
            <a:rPr lang="ru-RU" dirty="0" smtClean="0"/>
            <a:t>2 тур</a:t>
          </a:r>
          <a:endParaRPr lang="ru-RU" dirty="0"/>
        </a:p>
      </dgm:t>
    </dgm:pt>
    <dgm:pt modelId="{962A15D8-CF3A-4E4D-8768-85B53D09FADE}" type="parTrans" cxnId="{7AA7F111-19A6-4160-A2F1-65C1674F2230}">
      <dgm:prSet/>
      <dgm:spPr/>
      <dgm:t>
        <a:bodyPr/>
        <a:lstStyle/>
        <a:p>
          <a:endParaRPr lang="ru-RU"/>
        </a:p>
      </dgm:t>
    </dgm:pt>
    <dgm:pt modelId="{338B7D0E-7BAB-47B6-916E-F12AF63FADB4}" type="sibTrans" cxnId="{7AA7F111-19A6-4160-A2F1-65C1674F2230}">
      <dgm:prSet/>
      <dgm:spPr/>
      <dgm:t>
        <a:bodyPr/>
        <a:lstStyle/>
        <a:p>
          <a:endParaRPr lang="ru-RU"/>
        </a:p>
      </dgm:t>
    </dgm:pt>
    <dgm:pt modelId="{367D686E-DE9E-4976-AF62-8A89A8CC3F75}">
      <dgm:prSet phldrT="[Текст]"/>
      <dgm:spPr/>
      <dgm:t>
        <a:bodyPr/>
        <a:lstStyle/>
        <a:p>
          <a:r>
            <a:rPr lang="ru-RU" dirty="0" err="1" smtClean="0"/>
            <a:t>Династийный</a:t>
          </a:r>
          <a:r>
            <a:rPr lang="ru-RU" dirty="0" smtClean="0"/>
            <a:t> брак </a:t>
          </a:r>
          <a:endParaRPr lang="ru-RU" dirty="0"/>
        </a:p>
      </dgm:t>
    </dgm:pt>
    <dgm:pt modelId="{C30C08B8-41AA-4E08-BE39-1C69325E4073}" type="parTrans" cxnId="{17C3F390-2FA7-42D6-9D0C-DE70F3ABFB12}">
      <dgm:prSet/>
      <dgm:spPr/>
      <dgm:t>
        <a:bodyPr/>
        <a:lstStyle/>
        <a:p>
          <a:endParaRPr lang="ru-RU"/>
        </a:p>
      </dgm:t>
    </dgm:pt>
    <dgm:pt modelId="{66E8C853-320E-4F94-8ED3-1DD0098FC26B}" type="sibTrans" cxnId="{17C3F390-2FA7-42D6-9D0C-DE70F3ABFB12}">
      <dgm:prSet/>
      <dgm:spPr/>
      <dgm:t>
        <a:bodyPr/>
        <a:lstStyle/>
        <a:p>
          <a:endParaRPr lang="ru-RU"/>
        </a:p>
      </dgm:t>
    </dgm:pt>
    <dgm:pt modelId="{5B6CA2C0-9137-4359-95B6-B2288C29A318}">
      <dgm:prSet phldrT="[Текст]"/>
      <dgm:spPr/>
      <dgm:t>
        <a:bodyPr/>
        <a:lstStyle/>
        <a:p>
          <a:r>
            <a:rPr lang="ru-RU" dirty="0" smtClean="0"/>
            <a:t>3 тур</a:t>
          </a:r>
        </a:p>
        <a:p>
          <a:endParaRPr lang="ru-RU" dirty="0"/>
        </a:p>
      </dgm:t>
    </dgm:pt>
    <dgm:pt modelId="{0F3E140E-B94A-47D8-89DD-C7D4B27E2ED3}" type="parTrans" cxnId="{F53FBF87-0A0A-4828-B610-A4442023B143}">
      <dgm:prSet/>
      <dgm:spPr/>
      <dgm:t>
        <a:bodyPr/>
        <a:lstStyle/>
        <a:p>
          <a:endParaRPr lang="ru-RU"/>
        </a:p>
      </dgm:t>
    </dgm:pt>
    <dgm:pt modelId="{C91FB2B3-F23B-4D1F-9CF8-47101D3808DA}" type="sibTrans" cxnId="{F53FBF87-0A0A-4828-B610-A4442023B143}">
      <dgm:prSet/>
      <dgm:spPr/>
      <dgm:t>
        <a:bodyPr/>
        <a:lstStyle/>
        <a:p>
          <a:endParaRPr lang="ru-RU"/>
        </a:p>
      </dgm:t>
    </dgm:pt>
    <dgm:pt modelId="{F348954D-23A5-4E64-95EF-E35D7C912624}">
      <dgm:prSet phldrT="[Текст]"/>
      <dgm:spPr/>
      <dgm:t>
        <a:bodyPr/>
        <a:lstStyle/>
        <a:p>
          <a:r>
            <a:rPr lang="ru-RU" dirty="0" smtClean="0"/>
            <a:t>Северная война</a:t>
          </a:r>
          <a:endParaRPr lang="ru-RU" dirty="0"/>
        </a:p>
      </dgm:t>
    </dgm:pt>
    <dgm:pt modelId="{954E5972-B349-4D04-B37C-3A353DE45979}" type="parTrans" cxnId="{66AF11C0-B6A9-4F71-8F64-DF46F3B204EC}">
      <dgm:prSet/>
      <dgm:spPr/>
      <dgm:t>
        <a:bodyPr/>
        <a:lstStyle/>
        <a:p>
          <a:endParaRPr lang="ru-RU"/>
        </a:p>
      </dgm:t>
    </dgm:pt>
    <dgm:pt modelId="{76C49145-00ED-438B-8DD4-40C169DAC64F}" type="sibTrans" cxnId="{66AF11C0-B6A9-4F71-8F64-DF46F3B204EC}">
      <dgm:prSet/>
      <dgm:spPr/>
      <dgm:t>
        <a:bodyPr/>
        <a:lstStyle/>
        <a:p>
          <a:endParaRPr lang="ru-RU"/>
        </a:p>
      </dgm:t>
    </dgm:pt>
    <dgm:pt modelId="{9F50DC34-718B-42A2-978B-A86F519F5B75}" type="pres">
      <dgm:prSet presAssocID="{7106225D-AFD1-4DE7-84AC-4991CDE53920}" presName="Name0" presStyleCnt="0">
        <dgm:presLayoutVars>
          <dgm:chPref val="3"/>
          <dgm:dir/>
          <dgm:animLvl val="lvl"/>
          <dgm:resizeHandles/>
        </dgm:presLayoutVars>
      </dgm:prSet>
      <dgm:spPr/>
      <dgm:t>
        <a:bodyPr/>
        <a:lstStyle/>
        <a:p>
          <a:endParaRPr lang="ru-RU"/>
        </a:p>
      </dgm:t>
    </dgm:pt>
    <dgm:pt modelId="{1CAEFB64-8A05-4505-8D46-0A330DD2047A}" type="pres">
      <dgm:prSet presAssocID="{E9B1E12D-AB34-4ABA-B290-31F40BA2460F}" presName="horFlow" presStyleCnt="0"/>
      <dgm:spPr/>
    </dgm:pt>
    <dgm:pt modelId="{C363DCB5-EAAE-4AE7-8A1A-C687491AA6BD}" type="pres">
      <dgm:prSet presAssocID="{E9B1E12D-AB34-4ABA-B290-31F40BA2460F}" presName="bigChev" presStyleLbl="node1" presStyleIdx="0" presStyleCnt="3"/>
      <dgm:spPr/>
      <dgm:t>
        <a:bodyPr/>
        <a:lstStyle/>
        <a:p>
          <a:endParaRPr lang="ru-RU"/>
        </a:p>
      </dgm:t>
    </dgm:pt>
    <dgm:pt modelId="{8D3B472B-1427-464E-92CA-71D45BC192D8}" type="pres">
      <dgm:prSet presAssocID="{730ED2AF-CBC9-4161-ACC8-B09285124EF5}" presName="parTrans" presStyleCnt="0"/>
      <dgm:spPr/>
    </dgm:pt>
    <dgm:pt modelId="{3FFAB178-8D98-4613-9CF8-9E89C2B96C83}" type="pres">
      <dgm:prSet presAssocID="{3D2B5EF5-ECFC-4B4D-9CD9-6204D9530AD7}" presName="node" presStyleLbl="alignAccFollowNode1" presStyleIdx="0" presStyleCnt="3" custScaleX="248202" custScaleY="102225">
        <dgm:presLayoutVars>
          <dgm:bulletEnabled val="1"/>
        </dgm:presLayoutVars>
      </dgm:prSet>
      <dgm:spPr/>
      <dgm:t>
        <a:bodyPr/>
        <a:lstStyle/>
        <a:p>
          <a:endParaRPr lang="ru-RU"/>
        </a:p>
      </dgm:t>
    </dgm:pt>
    <dgm:pt modelId="{104EAD9B-A6BC-4F24-9816-DA228E14AA6F}" type="pres">
      <dgm:prSet presAssocID="{E9B1E12D-AB34-4ABA-B290-31F40BA2460F}" presName="vSp" presStyleCnt="0"/>
      <dgm:spPr/>
    </dgm:pt>
    <dgm:pt modelId="{4D99B799-DEB5-4F83-91BC-2ED841FDAE56}" type="pres">
      <dgm:prSet presAssocID="{E9E28FFE-B389-47E7-B7D7-7423734F48D5}" presName="horFlow" presStyleCnt="0"/>
      <dgm:spPr/>
    </dgm:pt>
    <dgm:pt modelId="{035EA1D0-E435-4A03-B79C-D1F9BFA90492}" type="pres">
      <dgm:prSet presAssocID="{E9E28FFE-B389-47E7-B7D7-7423734F48D5}" presName="bigChev" presStyleLbl="node1" presStyleIdx="1" presStyleCnt="3"/>
      <dgm:spPr/>
      <dgm:t>
        <a:bodyPr/>
        <a:lstStyle/>
        <a:p>
          <a:endParaRPr lang="ru-RU"/>
        </a:p>
      </dgm:t>
    </dgm:pt>
    <dgm:pt modelId="{20D32E0F-F703-434F-8DCF-89E4AE621C4D}" type="pres">
      <dgm:prSet presAssocID="{C30C08B8-41AA-4E08-BE39-1C69325E4073}" presName="parTrans" presStyleCnt="0"/>
      <dgm:spPr/>
    </dgm:pt>
    <dgm:pt modelId="{0921C1DF-FDCB-409F-9292-351A9B2D32B0}" type="pres">
      <dgm:prSet presAssocID="{367D686E-DE9E-4976-AF62-8A89A8CC3F75}" presName="node" presStyleLbl="alignAccFollowNode1" presStyleIdx="1" presStyleCnt="3" custScaleX="248202" custScaleY="102225">
        <dgm:presLayoutVars>
          <dgm:bulletEnabled val="1"/>
        </dgm:presLayoutVars>
      </dgm:prSet>
      <dgm:spPr/>
      <dgm:t>
        <a:bodyPr/>
        <a:lstStyle/>
        <a:p>
          <a:endParaRPr lang="ru-RU"/>
        </a:p>
      </dgm:t>
    </dgm:pt>
    <dgm:pt modelId="{55C7E99E-9C0D-4F5D-8B7E-3E285442B591}" type="pres">
      <dgm:prSet presAssocID="{E9E28FFE-B389-47E7-B7D7-7423734F48D5}" presName="vSp" presStyleCnt="0"/>
      <dgm:spPr/>
    </dgm:pt>
    <dgm:pt modelId="{330114EA-20BE-4235-B775-EF083E3A6A6A}" type="pres">
      <dgm:prSet presAssocID="{5B6CA2C0-9137-4359-95B6-B2288C29A318}" presName="horFlow" presStyleCnt="0"/>
      <dgm:spPr/>
    </dgm:pt>
    <dgm:pt modelId="{B6FB7104-F4F6-4750-8819-0DBB76AD2D18}" type="pres">
      <dgm:prSet presAssocID="{5B6CA2C0-9137-4359-95B6-B2288C29A318}" presName="bigChev" presStyleLbl="node1" presStyleIdx="2" presStyleCnt="3"/>
      <dgm:spPr/>
      <dgm:t>
        <a:bodyPr/>
        <a:lstStyle/>
        <a:p>
          <a:endParaRPr lang="ru-RU"/>
        </a:p>
      </dgm:t>
    </dgm:pt>
    <dgm:pt modelId="{7D4AB544-08E4-4B56-927E-CB38E8F33463}" type="pres">
      <dgm:prSet presAssocID="{954E5972-B349-4D04-B37C-3A353DE45979}" presName="parTrans" presStyleCnt="0"/>
      <dgm:spPr/>
    </dgm:pt>
    <dgm:pt modelId="{A4E2E941-F2FD-48C6-BC41-A9D8F1DEA56D}" type="pres">
      <dgm:prSet presAssocID="{F348954D-23A5-4E64-95EF-E35D7C912624}" presName="node" presStyleLbl="alignAccFollowNode1" presStyleIdx="2" presStyleCnt="3" custScaleX="248202" custScaleY="102225">
        <dgm:presLayoutVars>
          <dgm:bulletEnabled val="1"/>
        </dgm:presLayoutVars>
      </dgm:prSet>
      <dgm:spPr/>
      <dgm:t>
        <a:bodyPr/>
        <a:lstStyle/>
        <a:p>
          <a:endParaRPr lang="ru-RU"/>
        </a:p>
      </dgm:t>
    </dgm:pt>
  </dgm:ptLst>
  <dgm:cxnLst>
    <dgm:cxn modelId="{78E1301F-3649-46C7-8C67-B5AD16FABA18}" type="presOf" srcId="{5B6CA2C0-9137-4359-95B6-B2288C29A318}" destId="{B6FB7104-F4F6-4750-8819-0DBB76AD2D18}" srcOrd="0" destOrd="0" presId="urn:microsoft.com/office/officeart/2005/8/layout/lProcess3"/>
    <dgm:cxn modelId="{5D0F81C3-D79D-4905-86DD-01CAEB162D0D}" srcId="{7106225D-AFD1-4DE7-84AC-4991CDE53920}" destId="{E9B1E12D-AB34-4ABA-B290-31F40BA2460F}" srcOrd="0" destOrd="0" parTransId="{A19C8123-C992-47C5-8526-B5071F403451}" sibTransId="{B23F3535-601E-4A5C-89BC-CC4BE4D411FF}"/>
    <dgm:cxn modelId="{7AA7F111-19A6-4160-A2F1-65C1674F2230}" srcId="{7106225D-AFD1-4DE7-84AC-4991CDE53920}" destId="{E9E28FFE-B389-47E7-B7D7-7423734F48D5}" srcOrd="1" destOrd="0" parTransId="{962A15D8-CF3A-4E4D-8768-85B53D09FADE}" sibTransId="{338B7D0E-7BAB-47B6-916E-F12AF63FADB4}"/>
    <dgm:cxn modelId="{F53FBF87-0A0A-4828-B610-A4442023B143}" srcId="{7106225D-AFD1-4DE7-84AC-4991CDE53920}" destId="{5B6CA2C0-9137-4359-95B6-B2288C29A318}" srcOrd="2" destOrd="0" parTransId="{0F3E140E-B94A-47D8-89DD-C7D4B27E2ED3}" sibTransId="{C91FB2B3-F23B-4D1F-9CF8-47101D3808DA}"/>
    <dgm:cxn modelId="{A6864336-A842-42BA-92AD-B07A2C116BCC}" type="presOf" srcId="{E9B1E12D-AB34-4ABA-B290-31F40BA2460F}" destId="{C363DCB5-EAAE-4AE7-8A1A-C687491AA6BD}" srcOrd="0" destOrd="0" presId="urn:microsoft.com/office/officeart/2005/8/layout/lProcess3"/>
    <dgm:cxn modelId="{17C3F390-2FA7-42D6-9D0C-DE70F3ABFB12}" srcId="{E9E28FFE-B389-47E7-B7D7-7423734F48D5}" destId="{367D686E-DE9E-4976-AF62-8A89A8CC3F75}" srcOrd="0" destOrd="0" parTransId="{C30C08B8-41AA-4E08-BE39-1C69325E4073}" sibTransId="{66E8C853-320E-4F94-8ED3-1DD0098FC26B}"/>
    <dgm:cxn modelId="{66AF11C0-B6A9-4F71-8F64-DF46F3B204EC}" srcId="{5B6CA2C0-9137-4359-95B6-B2288C29A318}" destId="{F348954D-23A5-4E64-95EF-E35D7C912624}" srcOrd="0" destOrd="0" parTransId="{954E5972-B349-4D04-B37C-3A353DE45979}" sibTransId="{76C49145-00ED-438B-8DD4-40C169DAC64F}"/>
    <dgm:cxn modelId="{07277222-397B-43E9-9BC8-3BE451C3539E}" type="presOf" srcId="{367D686E-DE9E-4976-AF62-8A89A8CC3F75}" destId="{0921C1DF-FDCB-409F-9292-351A9B2D32B0}" srcOrd="0" destOrd="0" presId="urn:microsoft.com/office/officeart/2005/8/layout/lProcess3"/>
    <dgm:cxn modelId="{C3366F99-D03A-4368-92AA-4B052813F6BB}" type="presOf" srcId="{E9E28FFE-B389-47E7-B7D7-7423734F48D5}" destId="{035EA1D0-E435-4A03-B79C-D1F9BFA90492}" srcOrd="0" destOrd="0" presId="urn:microsoft.com/office/officeart/2005/8/layout/lProcess3"/>
    <dgm:cxn modelId="{9454789A-AC53-480E-8E2A-470F82C12691}" type="presOf" srcId="{7106225D-AFD1-4DE7-84AC-4991CDE53920}" destId="{9F50DC34-718B-42A2-978B-A86F519F5B75}" srcOrd="0" destOrd="0" presId="urn:microsoft.com/office/officeart/2005/8/layout/lProcess3"/>
    <dgm:cxn modelId="{C47A5EEA-F7BA-42F8-8031-752AB18510E7}" type="presOf" srcId="{F348954D-23A5-4E64-95EF-E35D7C912624}" destId="{A4E2E941-F2FD-48C6-BC41-A9D8F1DEA56D}" srcOrd="0" destOrd="0" presId="urn:microsoft.com/office/officeart/2005/8/layout/lProcess3"/>
    <dgm:cxn modelId="{1BAE405A-7183-4C07-B080-F12D3B62D1EB}" srcId="{E9B1E12D-AB34-4ABA-B290-31F40BA2460F}" destId="{3D2B5EF5-ECFC-4B4D-9CD9-6204D9530AD7}" srcOrd="0" destOrd="0" parTransId="{730ED2AF-CBC9-4161-ACC8-B09285124EF5}" sibTransId="{165A279C-7FE1-4FE2-8BA3-8A33117AD210}"/>
    <dgm:cxn modelId="{007DEC64-F05D-4646-8C81-BA235FFE8BD3}" type="presOf" srcId="{3D2B5EF5-ECFC-4B4D-9CD9-6204D9530AD7}" destId="{3FFAB178-8D98-4613-9CF8-9E89C2B96C83}" srcOrd="0" destOrd="0" presId="urn:microsoft.com/office/officeart/2005/8/layout/lProcess3"/>
    <dgm:cxn modelId="{5EBF84F3-8424-455D-AD3C-BCE7EF8ED197}" type="presParOf" srcId="{9F50DC34-718B-42A2-978B-A86F519F5B75}" destId="{1CAEFB64-8A05-4505-8D46-0A330DD2047A}" srcOrd="0" destOrd="0" presId="urn:microsoft.com/office/officeart/2005/8/layout/lProcess3"/>
    <dgm:cxn modelId="{889861A3-172A-49B5-B8E5-008D5A54AA7F}" type="presParOf" srcId="{1CAEFB64-8A05-4505-8D46-0A330DD2047A}" destId="{C363DCB5-EAAE-4AE7-8A1A-C687491AA6BD}" srcOrd="0" destOrd="0" presId="urn:microsoft.com/office/officeart/2005/8/layout/lProcess3"/>
    <dgm:cxn modelId="{E3CFA97B-D258-45E5-A678-3F0D378250CF}" type="presParOf" srcId="{1CAEFB64-8A05-4505-8D46-0A330DD2047A}" destId="{8D3B472B-1427-464E-92CA-71D45BC192D8}" srcOrd="1" destOrd="0" presId="urn:microsoft.com/office/officeart/2005/8/layout/lProcess3"/>
    <dgm:cxn modelId="{B17D1236-DF30-4547-A84C-826FC08A7F9C}" type="presParOf" srcId="{1CAEFB64-8A05-4505-8D46-0A330DD2047A}" destId="{3FFAB178-8D98-4613-9CF8-9E89C2B96C83}" srcOrd="2" destOrd="0" presId="urn:microsoft.com/office/officeart/2005/8/layout/lProcess3"/>
    <dgm:cxn modelId="{122FA295-69E6-49AF-8291-41BA4FAC4D82}" type="presParOf" srcId="{9F50DC34-718B-42A2-978B-A86F519F5B75}" destId="{104EAD9B-A6BC-4F24-9816-DA228E14AA6F}" srcOrd="1" destOrd="0" presId="urn:microsoft.com/office/officeart/2005/8/layout/lProcess3"/>
    <dgm:cxn modelId="{C11A409E-575A-40A7-85EF-37E84B7D0318}" type="presParOf" srcId="{9F50DC34-718B-42A2-978B-A86F519F5B75}" destId="{4D99B799-DEB5-4F83-91BC-2ED841FDAE56}" srcOrd="2" destOrd="0" presId="urn:microsoft.com/office/officeart/2005/8/layout/lProcess3"/>
    <dgm:cxn modelId="{F149F571-FD52-4E8F-984E-FA57DB9A9C93}" type="presParOf" srcId="{4D99B799-DEB5-4F83-91BC-2ED841FDAE56}" destId="{035EA1D0-E435-4A03-B79C-D1F9BFA90492}" srcOrd="0" destOrd="0" presId="urn:microsoft.com/office/officeart/2005/8/layout/lProcess3"/>
    <dgm:cxn modelId="{B0FBBBC4-C25A-4AE9-B829-20349259BB5B}" type="presParOf" srcId="{4D99B799-DEB5-4F83-91BC-2ED841FDAE56}" destId="{20D32E0F-F703-434F-8DCF-89E4AE621C4D}" srcOrd="1" destOrd="0" presId="urn:microsoft.com/office/officeart/2005/8/layout/lProcess3"/>
    <dgm:cxn modelId="{479D9F58-9E5F-4DFA-8567-323BB2AEAC90}" type="presParOf" srcId="{4D99B799-DEB5-4F83-91BC-2ED841FDAE56}" destId="{0921C1DF-FDCB-409F-9292-351A9B2D32B0}" srcOrd="2" destOrd="0" presId="urn:microsoft.com/office/officeart/2005/8/layout/lProcess3"/>
    <dgm:cxn modelId="{D0AA0FD7-7BD8-48E7-AE04-F38E91ED9ED5}" type="presParOf" srcId="{9F50DC34-718B-42A2-978B-A86F519F5B75}" destId="{55C7E99E-9C0D-4F5D-8B7E-3E285442B591}" srcOrd="3" destOrd="0" presId="urn:microsoft.com/office/officeart/2005/8/layout/lProcess3"/>
    <dgm:cxn modelId="{350470A0-730A-467A-B6B1-84259D183362}" type="presParOf" srcId="{9F50DC34-718B-42A2-978B-A86F519F5B75}" destId="{330114EA-20BE-4235-B775-EF083E3A6A6A}" srcOrd="4" destOrd="0" presId="urn:microsoft.com/office/officeart/2005/8/layout/lProcess3"/>
    <dgm:cxn modelId="{8C0256E4-9BBC-45C7-8CFF-AAE70C5EEDB5}" type="presParOf" srcId="{330114EA-20BE-4235-B775-EF083E3A6A6A}" destId="{B6FB7104-F4F6-4750-8819-0DBB76AD2D18}" srcOrd="0" destOrd="0" presId="urn:microsoft.com/office/officeart/2005/8/layout/lProcess3"/>
    <dgm:cxn modelId="{4223659F-73F2-42B2-85D9-2D0345ECF173}" type="presParOf" srcId="{330114EA-20BE-4235-B775-EF083E3A6A6A}" destId="{7D4AB544-08E4-4B56-927E-CB38E8F33463}" srcOrd="1" destOrd="0" presId="urn:microsoft.com/office/officeart/2005/8/layout/lProcess3"/>
    <dgm:cxn modelId="{3386F051-0B46-45E1-83D3-479E643EA917}" type="presParOf" srcId="{330114EA-20BE-4235-B775-EF083E3A6A6A}" destId="{A4E2E941-F2FD-48C6-BC41-A9D8F1DEA56D}" srcOrd="2" destOrd="0" presId="urn:microsoft.com/office/officeart/2005/8/layout/lProcess3"/>
  </dgm:cxnLst>
  <dgm:bg/>
  <dgm:whole/>
</dgm:dataModel>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C3D2AB-63E4-4036-9646-26A5D87CFFCF}" type="datetimeFigureOut">
              <a:rPr lang="ru-RU" smtClean="0"/>
              <a:pPr/>
              <a:t>09.12.2017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E48040-51FD-4018-9C00-1DE95A81EB9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E48040-51FD-4018-9C00-1DE95A81EB93}" type="slidenum">
              <a:rPr lang="ru-RU" smtClean="0"/>
              <a:pPr/>
              <a:t>46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B13F841-3290-4F83-92D7-497BEC3046F9}" type="datetimeFigureOut">
              <a:rPr lang="ru-RU" smtClean="0"/>
              <a:pPr/>
              <a:t>09.12.2017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55899D-B9AF-452A-8A28-A66ADDD6BCB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13F841-3290-4F83-92D7-497BEC3046F9}" type="datetimeFigureOut">
              <a:rPr lang="ru-RU" smtClean="0"/>
              <a:pPr/>
              <a:t>09.12.2017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55899D-B9AF-452A-8A28-A66ADDD6BCB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4034" name="Picture 2" descr="http://ds04.infourok.ru/uploads/ex/1102/0005c9d9-7194cd99/img1.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5" name="Прямоугольник 4"/>
          <p:cNvSpPr/>
          <p:nvPr/>
        </p:nvSpPr>
        <p:spPr>
          <a:xfrm>
            <a:off x="428596" y="214290"/>
            <a:ext cx="8358246" cy="1323439"/>
          </a:xfrm>
          <a:prstGeom prst="rect">
            <a:avLst/>
          </a:prstGeom>
          <a:noFill/>
        </p:spPr>
        <p:txBody>
          <a:bodyPr wrap="square" lIns="91440" tIns="45720" rIns="91440" bIns="45720">
            <a:spAutoFit/>
          </a:bodyPr>
          <a:lstStyle/>
          <a:p>
            <a:pPr algn="ctr"/>
            <a:r>
              <a:rPr lang="ru-RU" sz="8000" b="1" dirty="0" smtClean="0">
                <a:ln w="17780" cmpd="sng">
                  <a:solidFill>
                    <a:srgbClr val="FFFFFF"/>
                  </a:solidFill>
                  <a:prstDash val="solid"/>
                  <a:miter lim="800000"/>
                </a:ln>
                <a:solidFill>
                  <a:srgbClr val="FF0000"/>
                </a:solidFill>
                <a:effectLst>
                  <a:outerShdw blurRad="50800" algn="tl" rotWithShape="0">
                    <a:srgbClr val="000000"/>
                  </a:outerShdw>
                </a:effectLst>
              </a:rPr>
              <a:t>ИГРА ПРЕСТОЛОВ</a:t>
            </a:r>
            <a:endParaRPr lang="ru-RU" sz="8000" b="1"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642910" y="6000768"/>
            <a:ext cx="4143404" cy="646331"/>
          </a:xfrm>
          <a:prstGeom prst="rect">
            <a:avLst/>
          </a:prstGeom>
          <a:noFill/>
        </p:spPr>
        <p:txBody>
          <a:bodyPr wrap="square" rtlCol="0">
            <a:spAutoFit/>
          </a:bodyPr>
          <a:lstStyle/>
          <a:p>
            <a:pPr algn="ctr"/>
            <a:r>
              <a:rPr lang="ru-RU" b="1" dirty="0">
                <a:solidFill>
                  <a:schemeClr val="bg1"/>
                </a:solidFill>
              </a:rPr>
              <a:t>Польский кафтан Петра I. Акварель Ф. Г. Солнцева. 1846–1853 годы</a:t>
            </a:r>
            <a:endParaRPr lang="ru-RU" dirty="0">
              <a:solidFill>
                <a:schemeClr val="bg1"/>
              </a:solidFill>
            </a:endParaRPr>
          </a:p>
        </p:txBody>
      </p:sp>
      <p:pic>
        <p:nvPicPr>
          <p:cNvPr id="10" name="Рисунок 9" descr="http://cdn-s-static.arzamas.academy/uploads/ckeditor/pictures/6636/content_GettyImages-600035413.jpg"/>
          <p:cNvPicPr/>
          <p:nvPr/>
        </p:nvPicPr>
        <p:blipFill>
          <a:blip r:embed="rId3"/>
          <a:srcRect/>
          <a:stretch>
            <a:fillRect/>
          </a:stretch>
        </p:blipFill>
        <p:spPr bwMode="auto">
          <a:xfrm>
            <a:off x="571472" y="928670"/>
            <a:ext cx="4429156" cy="500066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6863417"/>
          </a:xfrm>
          <a:prstGeom prst="rect">
            <a:avLst/>
          </a:prstGeom>
          <a:noFill/>
        </p:spPr>
        <p:txBody>
          <a:bodyPr wrap="square" rtlCol="0">
            <a:spAutoFit/>
          </a:bodyPr>
          <a:lstStyle/>
          <a:p>
            <a:pPr algn="ctr"/>
            <a:r>
              <a:rPr lang="ru-RU" sz="4400" dirty="0" smtClean="0">
                <a:solidFill>
                  <a:schemeClr val="bg1"/>
                </a:solidFill>
              </a:rPr>
              <a:t>4. </a:t>
            </a:r>
            <a:r>
              <a:rPr lang="ru-RU" sz="4400" dirty="0">
                <a:solidFill>
                  <a:schemeClr val="bg1"/>
                </a:solidFill>
              </a:rPr>
              <a:t>Первая русская печатная газета была сделана для неграмотного населения и поэтому состояла из одних картинок </a:t>
            </a:r>
          </a:p>
          <a:p>
            <a:pPr algn="ctr"/>
            <a:endParaRPr lang="ru-RU" sz="4400" dirty="0">
              <a:solidFill>
                <a:schemeClr val="bg1"/>
              </a:solidFill>
            </a:endParaRP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ЛОЖЬ</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1000100" y="6143644"/>
            <a:ext cx="4143404" cy="369332"/>
          </a:xfrm>
          <a:prstGeom prst="rect">
            <a:avLst/>
          </a:prstGeom>
          <a:noFill/>
        </p:spPr>
        <p:txBody>
          <a:bodyPr wrap="square" rtlCol="0">
            <a:spAutoFit/>
          </a:bodyPr>
          <a:lstStyle/>
          <a:p>
            <a:r>
              <a:rPr lang="ru-RU" b="1" dirty="0">
                <a:solidFill>
                  <a:schemeClr val="bg1"/>
                </a:solidFill>
              </a:rPr>
              <a:t>Газета «Ведомости». 1723 год</a:t>
            </a:r>
            <a:endParaRPr lang="ru-RU" dirty="0">
              <a:solidFill>
                <a:schemeClr val="bg1"/>
              </a:solidFill>
            </a:endParaRPr>
          </a:p>
        </p:txBody>
      </p:sp>
      <p:pic>
        <p:nvPicPr>
          <p:cNvPr id="10" name="Рисунок 9" descr="http://cdn-s-static.arzamas.academy/uploads/ckeditor/pictures/6637/content_3.jpg"/>
          <p:cNvPicPr/>
          <p:nvPr/>
        </p:nvPicPr>
        <p:blipFill>
          <a:blip r:embed="rId3"/>
          <a:srcRect/>
          <a:stretch>
            <a:fillRect/>
          </a:stretch>
        </p:blipFill>
        <p:spPr bwMode="auto">
          <a:xfrm>
            <a:off x="785786" y="1071546"/>
            <a:ext cx="3786199" cy="492922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6863417"/>
          </a:xfrm>
          <a:prstGeom prst="rect">
            <a:avLst/>
          </a:prstGeom>
          <a:noFill/>
        </p:spPr>
        <p:txBody>
          <a:bodyPr wrap="square" rtlCol="0">
            <a:spAutoFit/>
          </a:bodyPr>
          <a:lstStyle/>
          <a:p>
            <a:pPr algn="ctr"/>
            <a:r>
              <a:rPr lang="ru-RU" sz="4400" dirty="0" smtClean="0">
                <a:solidFill>
                  <a:schemeClr val="bg1"/>
                </a:solidFill>
              </a:rPr>
              <a:t>5.</a:t>
            </a:r>
            <a:r>
              <a:rPr lang="ru-RU" sz="4400" dirty="0">
                <a:solidFill>
                  <a:schemeClr val="bg1"/>
                </a:solidFill>
              </a:rPr>
              <a:t> Всех, кто приходил в библиотеку или музей с друзьями, Петр повелел угощать кофе, вином или водкой</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714348" y="5072074"/>
            <a:ext cx="4143404" cy="923330"/>
          </a:xfrm>
          <a:prstGeom prst="rect">
            <a:avLst/>
          </a:prstGeom>
          <a:noFill/>
        </p:spPr>
        <p:txBody>
          <a:bodyPr wrap="square" rtlCol="0">
            <a:spAutoFit/>
          </a:bodyPr>
          <a:lstStyle/>
          <a:p>
            <a:pPr algn="ctr"/>
            <a:r>
              <a:rPr lang="ru-RU" b="1" dirty="0">
                <a:solidFill>
                  <a:schemeClr val="bg1"/>
                </a:solidFill>
              </a:rPr>
              <a:t>Восточный фасад здания Императорской библиотеки и Кунсткамеры. 1741 </a:t>
            </a:r>
            <a:r>
              <a:rPr lang="ru-RU" b="1" dirty="0" smtClean="0">
                <a:solidFill>
                  <a:schemeClr val="bg1"/>
                </a:solidFill>
              </a:rPr>
              <a:t>год</a:t>
            </a:r>
            <a:endParaRPr lang="ru-RU" dirty="0">
              <a:solidFill>
                <a:schemeClr val="bg1"/>
              </a:solidFill>
            </a:endParaRPr>
          </a:p>
        </p:txBody>
      </p:sp>
      <p:pic>
        <p:nvPicPr>
          <p:cNvPr id="10" name="Рисунок 9" descr="http://cdn-s-static.arzamas.academy/uploads/ckeditor/pictures/6654/content_WOA_IMAGE_1.jpg"/>
          <p:cNvPicPr/>
          <p:nvPr/>
        </p:nvPicPr>
        <p:blipFill>
          <a:blip r:embed="rId3"/>
          <a:srcRect/>
          <a:stretch>
            <a:fillRect/>
          </a:stretch>
        </p:blipFill>
        <p:spPr bwMode="auto">
          <a:xfrm>
            <a:off x="285720" y="1571612"/>
            <a:ext cx="5000660" cy="335758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642918"/>
            <a:ext cx="4857784" cy="3477875"/>
          </a:xfrm>
          <a:prstGeom prst="rect">
            <a:avLst/>
          </a:prstGeom>
          <a:noFill/>
        </p:spPr>
        <p:txBody>
          <a:bodyPr wrap="square" rtlCol="0">
            <a:spAutoFit/>
          </a:bodyPr>
          <a:lstStyle/>
          <a:p>
            <a:pPr algn="ctr"/>
            <a:r>
              <a:rPr lang="ru-RU" sz="4400" dirty="0" smtClean="0">
                <a:solidFill>
                  <a:schemeClr val="bg1"/>
                </a:solidFill>
              </a:rPr>
              <a:t>6. </a:t>
            </a:r>
            <a:r>
              <a:rPr lang="ru-RU" sz="4400" b="1" dirty="0">
                <a:solidFill>
                  <a:schemeClr val="bg1"/>
                </a:solidFill>
              </a:rPr>
              <a:t>У Петра </a:t>
            </a:r>
            <a:r>
              <a:rPr lang="en-US" sz="4400" b="1" dirty="0">
                <a:solidFill>
                  <a:schemeClr val="bg1"/>
                </a:solidFill>
              </a:rPr>
              <a:t>I</a:t>
            </a:r>
            <a:r>
              <a:rPr lang="ru-RU" sz="4400" b="1" dirty="0">
                <a:solidFill>
                  <a:schemeClr val="bg1"/>
                </a:solidFill>
              </a:rPr>
              <a:t> был 38 размер ноги</a:t>
            </a:r>
            <a:endParaRPr lang="ru-RU" sz="4400" dirty="0">
              <a:solidFill>
                <a:schemeClr val="bg1"/>
              </a:solidFill>
            </a:endParaRPr>
          </a:p>
          <a:p>
            <a:pPr algn="ctr"/>
            <a:endParaRPr lang="ru-RU" sz="4400" dirty="0">
              <a:solidFill>
                <a:schemeClr val="bg1"/>
              </a:solidFill>
            </a:endParaRP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pic>
        <p:nvPicPr>
          <p:cNvPr id="7" name="Рисунок 6" descr="http://s1.fotokto.ru/photo/full/72/723845.jpg"/>
          <p:cNvPicPr/>
          <p:nvPr/>
        </p:nvPicPr>
        <p:blipFill>
          <a:blip r:embed="rId3"/>
          <a:srcRect l="27659" r="24238"/>
          <a:stretch>
            <a:fillRect/>
          </a:stretch>
        </p:blipFill>
        <p:spPr bwMode="auto">
          <a:xfrm>
            <a:off x="571472" y="1071546"/>
            <a:ext cx="4071966" cy="5143536"/>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5509200"/>
          </a:xfrm>
          <a:prstGeom prst="rect">
            <a:avLst/>
          </a:prstGeom>
          <a:noFill/>
        </p:spPr>
        <p:txBody>
          <a:bodyPr wrap="square" rtlCol="0">
            <a:spAutoFit/>
          </a:bodyPr>
          <a:lstStyle/>
          <a:p>
            <a:pPr algn="ctr"/>
            <a:r>
              <a:rPr lang="ru-RU" sz="4400" dirty="0" smtClean="0">
                <a:solidFill>
                  <a:schemeClr val="bg1"/>
                </a:solidFill>
              </a:rPr>
              <a:t>7.  </a:t>
            </a:r>
            <a:r>
              <a:rPr lang="ru-RU" sz="4400" dirty="0">
                <a:solidFill>
                  <a:schemeClr val="bg1"/>
                </a:solidFill>
              </a:rPr>
              <a:t>Петр I запретил дворянам жениться, не получив начального образования</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357158" y="1214422"/>
            <a:ext cx="5000660" cy="4832092"/>
          </a:xfrm>
          <a:prstGeom prst="rect">
            <a:avLst/>
          </a:prstGeom>
          <a:noFill/>
        </p:spPr>
        <p:txBody>
          <a:bodyPr wrap="square" rtlCol="0">
            <a:spAutoFit/>
          </a:bodyPr>
          <a:lstStyle/>
          <a:p>
            <a:pPr algn="ctr"/>
            <a:r>
              <a:rPr lang="ru-RU" sz="2800" dirty="0">
                <a:solidFill>
                  <a:schemeClr val="bg1"/>
                </a:solidFill>
              </a:rPr>
              <a:t>Петр приложил много усилий, чтобы заставить тех, кто должен был служить государству или церкви, получать хотя бы начальное образование. Для дости­жения этого результата в 1714 году он запретил священникам венчать дворян­ских детей, которые не выучатся арифметике и геометрии.</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4832092"/>
          </a:xfrm>
          <a:prstGeom prst="rect">
            <a:avLst/>
          </a:prstGeom>
          <a:noFill/>
        </p:spPr>
        <p:txBody>
          <a:bodyPr wrap="square" rtlCol="0">
            <a:spAutoFit/>
          </a:bodyPr>
          <a:lstStyle/>
          <a:p>
            <a:pPr algn="ctr"/>
            <a:r>
              <a:rPr lang="ru-RU" sz="4400" dirty="0">
                <a:solidFill>
                  <a:schemeClr val="bg1"/>
                </a:solidFill>
              </a:rPr>
              <a:t>8</a:t>
            </a:r>
            <a:r>
              <a:rPr lang="ru-RU" sz="4400" dirty="0" smtClean="0">
                <a:solidFill>
                  <a:schemeClr val="bg1"/>
                </a:solidFill>
              </a:rPr>
              <a:t>. </a:t>
            </a:r>
            <a:r>
              <a:rPr lang="ru-RU" sz="4400" dirty="0">
                <a:solidFill>
                  <a:schemeClr val="bg1"/>
                </a:solidFill>
              </a:rPr>
              <a:t>Петр I запретил петербуржцам подбивать сапоги железными гвоздями</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6082" name="Picture 2" descr="http://pedsovet.su/_ld/281/6845558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642910" y="6211669"/>
            <a:ext cx="4143404" cy="646331"/>
          </a:xfrm>
          <a:prstGeom prst="rect">
            <a:avLst/>
          </a:prstGeom>
          <a:noFill/>
        </p:spPr>
        <p:txBody>
          <a:bodyPr wrap="square" rtlCol="0">
            <a:spAutoFit/>
          </a:bodyPr>
          <a:lstStyle/>
          <a:p>
            <a:pPr algn="ctr"/>
            <a:r>
              <a:rPr lang="ru-RU" b="1" dirty="0">
                <a:solidFill>
                  <a:schemeClr val="bg1"/>
                </a:solidFill>
              </a:rPr>
              <a:t>Кожаные сапоги с раструбами и подколенной вырезкой. XVIII век </a:t>
            </a:r>
            <a:endParaRPr lang="ru-RU" dirty="0">
              <a:solidFill>
                <a:schemeClr val="bg1"/>
              </a:solidFill>
            </a:endParaRPr>
          </a:p>
        </p:txBody>
      </p:sp>
      <p:pic>
        <p:nvPicPr>
          <p:cNvPr id="10" name="Рисунок 9" descr="http://cdn-s-static.arzamas.academy/uploads/ckeditor/pictures/6662/content_9%2B.jpg"/>
          <p:cNvPicPr/>
          <p:nvPr/>
        </p:nvPicPr>
        <p:blipFill>
          <a:blip r:embed="rId3"/>
          <a:srcRect/>
          <a:stretch>
            <a:fillRect/>
          </a:stretch>
        </p:blipFill>
        <p:spPr bwMode="auto">
          <a:xfrm>
            <a:off x="785786" y="1071546"/>
            <a:ext cx="4000528" cy="514353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642918"/>
            <a:ext cx="4857784" cy="7540526"/>
          </a:xfrm>
          <a:prstGeom prst="rect">
            <a:avLst/>
          </a:prstGeom>
          <a:noFill/>
        </p:spPr>
        <p:txBody>
          <a:bodyPr wrap="square" rtlCol="0">
            <a:spAutoFit/>
          </a:bodyPr>
          <a:lstStyle/>
          <a:p>
            <a:pPr algn="ctr"/>
            <a:r>
              <a:rPr lang="ru-RU" sz="4400" dirty="0">
                <a:solidFill>
                  <a:schemeClr val="bg1"/>
                </a:solidFill>
              </a:rPr>
              <a:t>9</a:t>
            </a:r>
            <a:r>
              <a:rPr lang="ru-RU" sz="4400" dirty="0" smtClean="0">
                <a:solidFill>
                  <a:schemeClr val="bg1"/>
                </a:solidFill>
              </a:rPr>
              <a:t>. </a:t>
            </a:r>
            <a:r>
              <a:rPr lang="ru-RU" sz="4400" dirty="0">
                <a:solidFill>
                  <a:schemeClr val="bg1"/>
                </a:solidFill>
              </a:rPr>
              <a:t>Петр I заказал итальянским архитекторам разработать проекты типовых домов для всех горожан, в том числе самых бедных</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ЛОЖЬ</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571472" y="5000636"/>
            <a:ext cx="4143404" cy="1200329"/>
          </a:xfrm>
          <a:prstGeom prst="rect">
            <a:avLst/>
          </a:prstGeom>
          <a:noFill/>
        </p:spPr>
        <p:txBody>
          <a:bodyPr wrap="square" rtlCol="0">
            <a:spAutoFit/>
          </a:bodyPr>
          <a:lstStyle/>
          <a:p>
            <a:pPr algn="ctr"/>
            <a:r>
              <a:rPr lang="ru-RU" b="1" dirty="0" err="1">
                <a:solidFill>
                  <a:schemeClr val="bg1"/>
                </a:solidFill>
              </a:rPr>
              <a:t>Доменико</a:t>
            </a:r>
            <a:r>
              <a:rPr lang="ru-RU" b="1" dirty="0">
                <a:solidFill>
                  <a:schemeClr val="bg1"/>
                </a:solidFill>
              </a:rPr>
              <a:t> </a:t>
            </a:r>
            <a:r>
              <a:rPr lang="ru-RU" b="1" dirty="0" err="1">
                <a:solidFill>
                  <a:schemeClr val="bg1"/>
                </a:solidFill>
              </a:rPr>
              <a:t>Трезини</a:t>
            </a:r>
            <a:r>
              <a:rPr lang="ru-RU" b="1" dirty="0">
                <a:solidFill>
                  <a:schemeClr val="bg1"/>
                </a:solidFill>
              </a:rPr>
              <a:t>. Проект типового фасада двухэтажного дома с мезонином для застройки набережной Невы. 1717 год</a:t>
            </a:r>
            <a:endParaRPr lang="ru-RU" dirty="0">
              <a:solidFill>
                <a:schemeClr val="bg1"/>
              </a:solidFill>
            </a:endParaRPr>
          </a:p>
        </p:txBody>
      </p:sp>
      <p:pic>
        <p:nvPicPr>
          <p:cNvPr id="10" name="Рисунок 9" descr="http://cdn-s-static.arzamas.academy/uploads/ckeditor/pictures/6660/content_WOA_IMAGE_1.jpg"/>
          <p:cNvPicPr/>
          <p:nvPr/>
        </p:nvPicPr>
        <p:blipFill>
          <a:blip r:embed="rId3" cstate="print"/>
          <a:srcRect/>
          <a:stretch>
            <a:fillRect/>
          </a:stretch>
        </p:blipFill>
        <p:spPr bwMode="auto">
          <a:xfrm>
            <a:off x="571472" y="1428736"/>
            <a:ext cx="4857784" cy="321471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714744" y="928670"/>
            <a:ext cx="4857784" cy="6863417"/>
          </a:xfrm>
          <a:prstGeom prst="rect">
            <a:avLst/>
          </a:prstGeom>
          <a:noFill/>
        </p:spPr>
        <p:txBody>
          <a:bodyPr wrap="square" rtlCol="0">
            <a:spAutoFit/>
          </a:bodyPr>
          <a:lstStyle/>
          <a:p>
            <a:pPr algn="ctr"/>
            <a:r>
              <a:rPr lang="ru-RU" sz="4400" dirty="0" smtClean="0">
                <a:solidFill>
                  <a:schemeClr val="bg1"/>
                </a:solidFill>
              </a:rPr>
              <a:t>10. </a:t>
            </a:r>
            <a:r>
              <a:rPr lang="ru-RU" sz="4400" dirty="0">
                <a:solidFill>
                  <a:schemeClr val="bg1"/>
                </a:solidFill>
              </a:rPr>
              <a:t>Во время строительства Петербурга каждый человек, приехавший в столицу, обязан был отработать два дня на стройке</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ЛОЖЬ</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571472" y="5000636"/>
            <a:ext cx="4143404" cy="1200329"/>
          </a:xfrm>
          <a:prstGeom prst="rect">
            <a:avLst/>
          </a:prstGeom>
          <a:noFill/>
        </p:spPr>
        <p:txBody>
          <a:bodyPr wrap="square" rtlCol="0">
            <a:spAutoFit/>
          </a:bodyPr>
          <a:lstStyle/>
          <a:p>
            <a:pPr algn="ctr"/>
            <a:r>
              <a:rPr lang="ru-RU" b="1" dirty="0">
                <a:solidFill>
                  <a:schemeClr val="bg1"/>
                </a:solidFill>
              </a:rPr>
              <a:t>Топор Петра I с надписью: «Господи благослови сим заложить град Санкт-Петербург в лето 1703 мая месяца 16 день»</a:t>
            </a:r>
            <a:endParaRPr lang="ru-RU" dirty="0">
              <a:solidFill>
                <a:schemeClr val="bg1"/>
              </a:solidFill>
            </a:endParaRPr>
          </a:p>
        </p:txBody>
      </p:sp>
      <p:pic>
        <p:nvPicPr>
          <p:cNvPr id="8" name="Рисунок 7" descr="http://cdn-s-static.arzamas.academy/uploads/ckeditor/pictures/6647/content_BR20-1962.jpg"/>
          <p:cNvPicPr/>
          <p:nvPr/>
        </p:nvPicPr>
        <p:blipFill>
          <a:blip r:embed="rId3"/>
          <a:srcRect/>
          <a:stretch>
            <a:fillRect/>
          </a:stretch>
        </p:blipFill>
        <p:spPr bwMode="auto">
          <a:xfrm>
            <a:off x="1142976" y="1071546"/>
            <a:ext cx="3429009" cy="3810008"/>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714744" y="928670"/>
            <a:ext cx="4857784" cy="6186309"/>
          </a:xfrm>
          <a:prstGeom prst="rect">
            <a:avLst/>
          </a:prstGeom>
          <a:noFill/>
        </p:spPr>
        <p:txBody>
          <a:bodyPr wrap="square" rtlCol="0">
            <a:spAutoFit/>
          </a:bodyPr>
          <a:lstStyle/>
          <a:p>
            <a:pPr algn="ctr"/>
            <a:r>
              <a:rPr lang="ru-RU" sz="4400" dirty="0" smtClean="0">
                <a:solidFill>
                  <a:schemeClr val="bg1"/>
                </a:solidFill>
              </a:rPr>
              <a:t>11. </a:t>
            </a:r>
            <a:r>
              <a:rPr lang="ru-RU" sz="4400" i="1" dirty="0">
                <a:solidFill>
                  <a:schemeClr val="bg1"/>
                </a:solidFill>
              </a:rPr>
              <a:t>Петр I заставлял придворных выпивать и танцевать на светских раутах</a:t>
            </a:r>
            <a:endParaRPr lang="ru-RU" sz="4400" dirty="0">
              <a:solidFill>
                <a:schemeClr val="bg1"/>
              </a:solidFill>
            </a:endParaRP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sp>
        <p:nvSpPr>
          <p:cNvPr id="9" name="TextBox 8"/>
          <p:cNvSpPr txBox="1"/>
          <p:nvPr/>
        </p:nvSpPr>
        <p:spPr>
          <a:xfrm>
            <a:off x="642910" y="1142984"/>
            <a:ext cx="4143404" cy="4832092"/>
          </a:xfrm>
          <a:prstGeom prst="rect">
            <a:avLst/>
          </a:prstGeom>
          <a:noFill/>
        </p:spPr>
        <p:txBody>
          <a:bodyPr wrap="square" rtlCol="0">
            <a:spAutoFit/>
          </a:bodyPr>
          <a:lstStyle/>
          <a:p>
            <a:pPr algn="ctr"/>
            <a:r>
              <a:rPr lang="ru-RU" sz="2800" dirty="0">
                <a:solidFill>
                  <a:schemeClr val="bg1"/>
                </a:solidFill>
              </a:rPr>
              <a:t>Ассамблеи задумывались Петром как новый для России вид светского досуга, аналог салонов, которые он видел в Европе, то есть как публичное простран­ство, в котором знать собирается для непринужденного общения и развле­чений.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0" name="Picture 6" descr="http://3rm.info/uploads/posts/2012-10/1351587704_1.jpg"/>
          <p:cNvPicPr>
            <a:picLocks noChangeAspect="1" noChangeArrowheads="1"/>
          </p:cNvPicPr>
          <p:nvPr/>
        </p:nvPicPr>
        <p:blipFill>
          <a:blip r:embed="rId2"/>
          <a:srcRect l="33418"/>
          <a:stretch>
            <a:fillRect/>
          </a:stretch>
        </p:blipFill>
        <p:spPr bwMode="auto">
          <a:xfrm>
            <a:off x="0" y="0"/>
            <a:ext cx="9144000" cy="6858000"/>
          </a:xfrm>
          <a:prstGeom prst="rect">
            <a:avLst/>
          </a:prstGeom>
          <a:noFill/>
        </p:spPr>
      </p:pic>
      <p:graphicFrame>
        <p:nvGraphicFramePr>
          <p:cNvPr id="7" name="Схема 6"/>
          <p:cNvGraphicFramePr/>
          <p:nvPr/>
        </p:nvGraphicFramePr>
        <p:xfrm>
          <a:off x="2786018" y="3857628"/>
          <a:ext cx="6357982" cy="2643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67586" name="Picture 2" descr="https://ic.pics.livejournal.com/madam_kharlam/77027553/23451/23451_900.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0" y="571480"/>
            <a:ext cx="9286908" cy="1200329"/>
          </a:xfrm>
          <a:prstGeom prst="rect">
            <a:avLst/>
          </a:prstGeom>
          <a:solidFill>
            <a:schemeClr val="bg1">
              <a:alpha val="60000"/>
            </a:schemeClr>
          </a:solidFill>
        </p:spPr>
        <p:txBody>
          <a:bodyPr wrap="square" lIns="91440" tIns="45720" rIns="91440" bIns="45720">
            <a:spAutoFit/>
          </a:bodyPr>
          <a:lstStyle/>
          <a:p>
            <a:pPr algn="ctr"/>
            <a:r>
              <a:rPr lang="ru-RU" sz="7200" b="0" cap="none" spc="0" smtClean="0">
                <a:ln w="18415" cmpd="sng">
                  <a:solidFill>
                    <a:srgbClr val="FFFFFF"/>
                  </a:solidFill>
                  <a:prstDash val="solid"/>
                </a:ln>
                <a:solidFill>
                  <a:srgbClr val="FF0000"/>
                </a:solidFill>
                <a:effectLst>
                  <a:outerShdw blurRad="63500" dir="3600000" algn="tl" rotWithShape="0">
                    <a:srgbClr val="000000">
                      <a:alpha val="70000"/>
                    </a:srgbClr>
                  </a:outerShdw>
                </a:effectLst>
              </a:rPr>
              <a:t>Династический </a:t>
            </a:r>
            <a:r>
              <a:rPr lang="ru-RU" sz="7200" b="0"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брак</a:t>
            </a:r>
            <a:endParaRPr lang="ru-RU" sz="7200" b="0" cap="none" spc="0" dirty="0">
              <a:ln w="18415" cmpd="sng">
                <a:solidFill>
                  <a:srgbClr val="FFFFFF"/>
                </a:solidFill>
                <a:prstDash val="solid"/>
              </a:ln>
              <a:solidFill>
                <a:srgbClr val="FF0000"/>
              </a:solidFill>
              <a:effectLst>
                <a:outerShdw blurRad="63500" dir="3600000" algn="tl" rotWithShape="0">
                  <a:srgbClr val="000000">
                    <a:alpha val="70000"/>
                  </a:srgbClr>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9" name="Picture 7" descr="http://i12.pixs.ru/storage/3/1/8/diletantme_3553261_27405318.jpg"/>
          <p:cNvPicPr>
            <a:picLocks noChangeAspect="1" noChangeArrowheads="1"/>
          </p:cNvPicPr>
          <p:nvPr/>
        </p:nvPicPr>
        <p:blipFill>
          <a:blip r:embed="rId2"/>
          <a:srcRect l="16346" r="10944"/>
          <a:stretch>
            <a:fillRect/>
          </a:stretch>
        </p:blipFill>
        <p:spPr bwMode="auto">
          <a:xfrm>
            <a:off x="-71502" y="0"/>
            <a:ext cx="9215502" cy="6858000"/>
          </a:xfrm>
          <a:prstGeom prst="rect">
            <a:avLst/>
          </a:prstGeom>
          <a:noFill/>
        </p:spPr>
      </p:pic>
      <p:sp>
        <p:nvSpPr>
          <p:cNvPr id="10" name="TextBox 9"/>
          <p:cNvSpPr txBox="1"/>
          <p:nvPr/>
        </p:nvSpPr>
        <p:spPr>
          <a:xfrm>
            <a:off x="4429124" y="214290"/>
            <a:ext cx="5214974" cy="1938992"/>
          </a:xfrm>
          <a:prstGeom prst="rect">
            <a:avLst/>
          </a:prstGeom>
          <a:noFill/>
        </p:spPr>
        <p:txBody>
          <a:bodyPr wrap="square" rtlCol="0">
            <a:spAutoFit/>
          </a:bodyPr>
          <a:lstStyle/>
          <a:p>
            <a:pPr algn="ctr"/>
            <a:r>
              <a:rPr lang="ru-RU" sz="4000" b="1" dirty="0">
                <a:solidFill>
                  <a:schemeClr val="bg1"/>
                </a:solidFill>
              </a:rPr>
              <a:t>Анна Иоанновна</a:t>
            </a:r>
          </a:p>
          <a:p>
            <a:pPr algn="ctr"/>
            <a:r>
              <a:rPr lang="ru-RU" sz="4000" i="1" dirty="0">
                <a:solidFill>
                  <a:schemeClr val="bg1"/>
                </a:solidFill>
              </a:rPr>
              <a:t>1710 </a:t>
            </a:r>
            <a:r>
              <a:rPr lang="ru-RU" sz="4000" i="1" dirty="0" smtClean="0">
                <a:solidFill>
                  <a:schemeClr val="bg1"/>
                </a:solidFill>
              </a:rPr>
              <a:t>год</a:t>
            </a:r>
          </a:p>
          <a:p>
            <a:endParaRPr lang="ru-RU" sz="4000" dirty="0"/>
          </a:p>
        </p:txBody>
      </p:sp>
      <p:sp>
        <p:nvSpPr>
          <p:cNvPr id="12" name="Скругленный прямоугольник 11"/>
          <p:cNvSpPr/>
          <p:nvPr/>
        </p:nvSpPr>
        <p:spPr>
          <a:xfrm>
            <a:off x="0" y="214290"/>
            <a:ext cx="2428892" cy="3714776"/>
          </a:xfrm>
          <a:prstGeom prst="round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ru-RU" sz="1600" dirty="0" smtClean="0">
                <a:solidFill>
                  <a:schemeClr val="bg1"/>
                </a:solidFill>
              </a:rPr>
              <a:t>Возраст: 17 лет</a:t>
            </a:r>
          </a:p>
          <a:p>
            <a:pPr>
              <a:buFont typeface="Arial" pitchFamily="34" charset="0"/>
              <a:buChar char="•"/>
            </a:pPr>
            <a:endParaRPr lang="ru-RU" sz="1600" dirty="0" smtClean="0">
              <a:solidFill>
                <a:schemeClr val="bg1"/>
              </a:solidFill>
            </a:endParaRPr>
          </a:p>
          <a:p>
            <a:pPr>
              <a:buFont typeface="Arial" pitchFamily="34" charset="0"/>
              <a:buChar char="•"/>
            </a:pPr>
            <a:r>
              <a:rPr lang="ru-RU" sz="1600" dirty="0" smtClean="0">
                <a:solidFill>
                  <a:schemeClr val="bg1"/>
                </a:solidFill>
              </a:rPr>
              <a:t>Внешность: полная, мужеподобная</a:t>
            </a:r>
          </a:p>
          <a:p>
            <a:pPr>
              <a:buFont typeface="Arial" pitchFamily="34" charset="0"/>
              <a:buChar char="•"/>
            </a:pPr>
            <a:endParaRPr lang="ru-RU" sz="1600" dirty="0" smtClean="0">
              <a:solidFill>
                <a:schemeClr val="bg1"/>
              </a:solidFill>
            </a:endParaRPr>
          </a:p>
          <a:p>
            <a:pPr>
              <a:buFont typeface="Arial" pitchFamily="34" charset="0"/>
              <a:buChar char="•"/>
            </a:pPr>
            <a:r>
              <a:rPr lang="ru-RU" sz="1600" dirty="0" smtClean="0">
                <a:solidFill>
                  <a:schemeClr val="bg1"/>
                </a:solidFill>
              </a:rPr>
              <a:t>Воспитание</a:t>
            </a:r>
            <a:br>
              <a:rPr lang="ru-RU" sz="1600" dirty="0" smtClean="0">
                <a:solidFill>
                  <a:schemeClr val="bg1"/>
                </a:solidFill>
              </a:rPr>
            </a:br>
            <a:r>
              <a:rPr lang="ru-RU" sz="1600" dirty="0" smtClean="0">
                <a:solidFill>
                  <a:schemeClr val="bg1"/>
                </a:solidFill>
              </a:rPr>
              <a:t>и образование: с ранних лет царевне преподавали азбуку, арифметику, географию, танцы, французский и немецкий языки</a:t>
            </a:r>
          </a:p>
          <a:p>
            <a:pPr algn="ctr"/>
            <a:endParaRPr lang="ru-RU" dirty="0"/>
          </a:p>
        </p:txBody>
      </p:sp>
      <p:sp>
        <p:nvSpPr>
          <p:cNvPr id="14" name="Скругленный прямоугольник 13"/>
          <p:cNvSpPr/>
          <p:nvPr/>
        </p:nvSpPr>
        <p:spPr>
          <a:xfrm>
            <a:off x="6500826" y="1500174"/>
            <a:ext cx="2428892" cy="2571768"/>
          </a:xfrm>
          <a:prstGeom prst="round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Ч</a:t>
            </a:r>
            <a:r>
              <a:rPr lang="ru-RU" dirty="0" smtClean="0">
                <a:solidFill>
                  <a:schemeClr val="bg1"/>
                </a:solidFill>
              </a:rPr>
              <a:t>етвертая дочь царя Иоанна V (брата и соправителя Петра I) и царицы Прасковьи Федоровны (урожденной Салтыковой)</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0" name="Picture 6" descr="http://3rm.info/uploads/posts/2012-10/1351587704_1.jpg"/>
          <p:cNvPicPr>
            <a:picLocks noChangeAspect="1" noChangeArrowheads="1"/>
          </p:cNvPicPr>
          <p:nvPr/>
        </p:nvPicPr>
        <p:blipFill>
          <a:blip r:embed="rId2"/>
          <a:srcRect l="33418"/>
          <a:stretch>
            <a:fillRect/>
          </a:stretch>
        </p:blipFill>
        <p:spPr bwMode="auto">
          <a:xfrm>
            <a:off x="0" y="0"/>
            <a:ext cx="9144000" cy="6858000"/>
          </a:xfrm>
          <a:prstGeom prst="rect">
            <a:avLst/>
          </a:prstGeom>
          <a:noFill/>
        </p:spPr>
      </p:pic>
      <p:graphicFrame>
        <p:nvGraphicFramePr>
          <p:cNvPr id="7" name="Схема 6"/>
          <p:cNvGraphicFramePr/>
          <p:nvPr/>
        </p:nvGraphicFramePr>
        <p:xfrm>
          <a:off x="2786018" y="2357430"/>
          <a:ext cx="6357982" cy="4143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83970" name="Picture 2"/>
          <p:cNvPicPr>
            <a:picLocks noChangeAspect="1" noChangeArrowheads="1"/>
          </p:cNvPicPr>
          <p:nvPr/>
        </p:nvPicPr>
        <p:blipFill>
          <a:blip r:embed="rId2"/>
          <a:srcRect l="13726" t="13672" r="13799" b="6249"/>
          <a:stretch>
            <a:fillRect/>
          </a:stretch>
        </p:blipFill>
        <p:spPr bwMode="auto">
          <a:xfrm>
            <a:off x="0" y="0"/>
            <a:ext cx="9199782" cy="68580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86018" name="Picture 2"/>
          <p:cNvPicPr>
            <a:picLocks noChangeAspect="1" noChangeArrowheads="1"/>
          </p:cNvPicPr>
          <p:nvPr/>
        </p:nvPicPr>
        <p:blipFill>
          <a:blip r:embed="rId2"/>
          <a:srcRect l="14824" t="13672" r="16544" b="6250"/>
          <a:stretch>
            <a:fillRect/>
          </a:stretch>
        </p:blipFill>
        <p:spPr bwMode="auto">
          <a:xfrm>
            <a:off x="0" y="-1"/>
            <a:ext cx="9144000" cy="6858001"/>
          </a:xfrm>
          <a:prstGeom prst="rect">
            <a:avLst/>
          </a:prstGeom>
          <a:noFill/>
          <a:ln w="9525">
            <a:noFill/>
            <a:miter lim="800000"/>
            <a:headEnd/>
            <a:tailEnd/>
          </a:ln>
          <a:effectLst/>
        </p:spPr>
      </p:pic>
      <p:sp>
        <p:nvSpPr>
          <p:cNvPr id="5" name="Прямоугольник 4"/>
          <p:cNvSpPr/>
          <p:nvPr/>
        </p:nvSpPr>
        <p:spPr>
          <a:xfrm>
            <a:off x="1000100" y="3214686"/>
            <a:ext cx="7143800" cy="3429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smtClean="0">
                <a:solidFill>
                  <a:schemeClr val="tx1"/>
                </a:solidFill>
              </a:rPr>
              <a:t>Возраст -14 лет</a:t>
            </a:r>
          </a:p>
          <a:p>
            <a:r>
              <a:rPr lang="ru-RU" sz="1500" dirty="0" smtClean="0">
                <a:solidFill>
                  <a:schemeClr val="tx1"/>
                </a:solidFill>
              </a:rPr>
              <a:t>Семья- Отец — король польский и курфюрст саксонский Август Сильный; мать — его любовница Аврора фон </a:t>
            </a:r>
            <a:r>
              <a:rPr lang="ru-RU" sz="1500" dirty="0" err="1" smtClean="0">
                <a:solidFill>
                  <a:schemeClr val="tx1"/>
                </a:solidFill>
              </a:rPr>
              <a:t>Кенигсмарк</a:t>
            </a:r>
            <a:endParaRPr lang="ru-RU" sz="1500" dirty="0" smtClean="0">
              <a:solidFill>
                <a:schemeClr val="tx1"/>
              </a:solidFill>
            </a:endParaRPr>
          </a:p>
          <a:p>
            <a:r>
              <a:rPr lang="ru-RU" sz="1500" dirty="0" smtClean="0">
                <a:solidFill>
                  <a:schemeClr val="tx1"/>
                </a:solidFill>
              </a:rPr>
              <a:t>Вероисповедание-Лютеранин</a:t>
            </a:r>
          </a:p>
          <a:p>
            <a:endParaRPr lang="ru-RU" sz="1500" dirty="0" smtClean="0">
              <a:solidFill>
                <a:schemeClr val="tx1"/>
              </a:solidFill>
            </a:endParaRPr>
          </a:p>
          <a:p>
            <a:r>
              <a:rPr lang="ru-RU" sz="1500" dirty="0">
                <a:solidFill>
                  <a:schemeClr val="tx1"/>
                </a:solidFill>
              </a:rPr>
              <a:t>Хотя </a:t>
            </a:r>
            <a:r>
              <a:rPr lang="ru-RU" sz="1500" dirty="0" err="1">
                <a:solidFill>
                  <a:schemeClr val="tx1"/>
                </a:solidFill>
              </a:rPr>
              <a:t>Мориц</a:t>
            </a:r>
            <a:r>
              <a:rPr lang="ru-RU" sz="1500" dirty="0">
                <a:solidFill>
                  <a:schemeClr val="tx1"/>
                </a:solidFill>
              </a:rPr>
              <a:t> еще очень юн, он уже воюет во Фландрии на стороне </a:t>
            </a:r>
            <a:r>
              <a:rPr lang="ru-RU" sz="1500" dirty="0" err="1">
                <a:solidFill>
                  <a:schemeClr val="tx1"/>
                </a:solidFill>
              </a:rPr>
              <a:t>антииспанского</a:t>
            </a:r>
            <a:r>
              <a:rPr lang="ru-RU" sz="1500" dirty="0">
                <a:solidFill>
                  <a:schemeClr val="tx1"/>
                </a:solidFill>
              </a:rPr>
              <a:t> альянса — и успел показать себя толковым офицером, быстро вникающим в тонкости военного дела. Это не может не нравиться Петру I, всегда привечающему таких людей.</a:t>
            </a:r>
          </a:p>
          <a:p>
            <a:r>
              <a:rPr lang="ru-RU" sz="1500" dirty="0">
                <a:solidFill>
                  <a:schemeClr val="tx1"/>
                </a:solidFill>
              </a:rPr>
              <a:t>Будучи незаконнорожденным сыном Августа Сильного, </a:t>
            </a:r>
            <a:r>
              <a:rPr lang="ru-RU" sz="1500" dirty="0" err="1">
                <a:solidFill>
                  <a:schemeClr val="tx1"/>
                </a:solidFill>
              </a:rPr>
              <a:t>Мориц</a:t>
            </a:r>
            <a:r>
              <a:rPr lang="ru-RU" sz="1500" dirty="0">
                <a:solidFill>
                  <a:schemeClr val="tx1"/>
                </a:solidFill>
              </a:rPr>
              <a:t> Саксонский не имеет прав ни на польский престол, ни на Саксонию. Впрочем, вполне возможно, когда-нибудь он будет с оружием в руках претендовать на часть территорий, некогда подвластных его отцу. Если это произойдет, брак позволит России вмешаться в дела Центральной Европы.</a:t>
            </a:r>
          </a:p>
          <a:p>
            <a:r>
              <a:rPr lang="ru-RU" sz="1500" dirty="0">
                <a:solidFill>
                  <a:schemeClr val="tx1"/>
                </a:solidFill>
              </a:rPr>
              <a:t>Привыкнув к некоторым особенностям армейского быта, </a:t>
            </a:r>
            <a:r>
              <a:rPr lang="ru-RU" sz="1500" dirty="0" err="1">
                <a:solidFill>
                  <a:schemeClr val="tx1"/>
                </a:solidFill>
              </a:rPr>
              <a:t>Мориц</a:t>
            </a:r>
            <a:r>
              <a:rPr lang="ru-RU" sz="1500" dirty="0">
                <a:solidFill>
                  <a:schemeClr val="tx1"/>
                </a:solidFill>
              </a:rPr>
              <a:t> ведет крайне распутный образ жизни и сам жениться в настоящий момент не планирует. Впрочем, можно попробовать его переубедить.</a:t>
            </a:r>
          </a:p>
          <a:p>
            <a:pPr algn="ctr"/>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87042" name="Picture 2"/>
          <p:cNvPicPr>
            <a:picLocks noChangeAspect="1" noChangeArrowheads="1"/>
          </p:cNvPicPr>
          <p:nvPr/>
        </p:nvPicPr>
        <p:blipFill>
          <a:blip r:embed="rId2"/>
          <a:srcRect l="15373" t="16601" r="17642" b="6250"/>
          <a:stretch>
            <a:fillRect/>
          </a:stretch>
        </p:blipFill>
        <p:spPr bwMode="auto">
          <a:xfrm>
            <a:off x="0" y="0"/>
            <a:ext cx="9156726" cy="6858000"/>
          </a:xfrm>
          <a:prstGeom prst="rect">
            <a:avLst/>
          </a:prstGeom>
          <a:noFill/>
          <a:ln w="9525">
            <a:noFill/>
            <a:miter lim="800000"/>
            <a:headEnd/>
            <a:tailEnd/>
          </a:ln>
          <a:effectLst/>
        </p:spPr>
      </p:pic>
      <p:sp>
        <p:nvSpPr>
          <p:cNvPr id="5" name="Прямоугольник 4"/>
          <p:cNvSpPr/>
          <p:nvPr/>
        </p:nvSpPr>
        <p:spPr>
          <a:xfrm>
            <a:off x="857224" y="3429000"/>
            <a:ext cx="7572428"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smtClean="0">
                <a:solidFill>
                  <a:schemeClr val="tx1"/>
                </a:solidFill>
              </a:rPr>
              <a:t>Возраст -18 лет</a:t>
            </a:r>
          </a:p>
          <a:p>
            <a:r>
              <a:rPr lang="ru-RU" sz="1100" dirty="0" smtClean="0">
                <a:solidFill>
                  <a:schemeClr val="tx1"/>
                </a:solidFill>
              </a:rPr>
              <a:t>Семья-Отец — герцог Курляндии и </a:t>
            </a:r>
            <a:r>
              <a:rPr lang="ru-RU" sz="1100" dirty="0" err="1" smtClean="0">
                <a:solidFill>
                  <a:schemeClr val="tx1"/>
                </a:solidFill>
              </a:rPr>
              <a:t>Земгалии</a:t>
            </a:r>
            <a:r>
              <a:rPr lang="ru-RU" sz="1100" dirty="0" smtClean="0">
                <a:solidFill>
                  <a:schemeClr val="tx1"/>
                </a:solidFill>
              </a:rPr>
              <a:t> Фридрих Казимир </a:t>
            </a:r>
            <a:r>
              <a:rPr lang="ru-RU" sz="1100" dirty="0" err="1" smtClean="0">
                <a:solidFill>
                  <a:schemeClr val="tx1"/>
                </a:solidFill>
              </a:rPr>
              <a:t>Кетлер</a:t>
            </a:r>
            <a:r>
              <a:rPr lang="ru-RU" sz="1100" dirty="0" smtClean="0">
                <a:solidFill>
                  <a:schemeClr val="tx1"/>
                </a:solidFill>
              </a:rPr>
              <a:t>, мать — дочь курфюрста бранденбургского Елизавета София</a:t>
            </a:r>
          </a:p>
          <a:p>
            <a:r>
              <a:rPr lang="ru-RU" sz="1100" dirty="0" smtClean="0">
                <a:solidFill>
                  <a:schemeClr val="tx1"/>
                </a:solidFill>
              </a:rPr>
              <a:t>Вероисповедание-Лютеранин</a:t>
            </a:r>
          </a:p>
          <a:p>
            <a:endParaRPr lang="ru-RU" sz="1100" dirty="0" smtClean="0">
              <a:solidFill>
                <a:schemeClr val="tx1"/>
              </a:solidFill>
            </a:endParaRPr>
          </a:p>
          <a:p>
            <a:r>
              <a:rPr lang="ru-RU" sz="1100" dirty="0">
                <a:solidFill>
                  <a:schemeClr val="tx1"/>
                </a:solidFill>
              </a:rPr>
              <a:t>В 1698 году, после смерти отца, Фридрих был провозглашен новым герцогом курляндским и </a:t>
            </a:r>
            <a:r>
              <a:rPr lang="ru-RU" sz="1100" dirty="0" err="1">
                <a:solidFill>
                  <a:schemeClr val="tx1"/>
                </a:solidFill>
              </a:rPr>
              <a:t>земгальским</a:t>
            </a:r>
            <a:r>
              <a:rPr lang="ru-RU" sz="1100" dirty="0">
                <a:solidFill>
                  <a:schemeClr val="tx1"/>
                </a:solidFill>
              </a:rPr>
              <a:t> Фридрихом III. Контроль над Курляндией поможет России укрепить свои позиции на Балтике: там есть удобные выходы на Балтийское море, которые могут сделать Курляндию важнейшим плацдармом для флота.</a:t>
            </a:r>
          </a:p>
          <a:p>
            <a:r>
              <a:rPr lang="ru-RU" sz="1100" dirty="0">
                <a:solidFill>
                  <a:schemeClr val="tx1"/>
                </a:solidFill>
              </a:rPr>
              <a:t>Дядя Фридриха Вильгельма — Фридрих I, король Пруссии, одного из сильнейших фраг­ментов Священной Римской империи. Брак русской принцессы с племянником прусского короля может привести как к сближению России с Пруссией, так и к их конфликту — </a:t>
            </a:r>
            <a:r>
              <a:rPr lang="ru-RU" sz="1100" dirty="0" err="1">
                <a:solidFill>
                  <a:schemeClr val="tx1"/>
                </a:solidFill>
              </a:rPr>
              <a:t>из-завопроса</a:t>
            </a:r>
            <a:r>
              <a:rPr lang="ru-RU" sz="1100" dirty="0">
                <a:solidFill>
                  <a:schemeClr val="tx1"/>
                </a:solidFill>
              </a:rPr>
              <a:t> контроля над Курляндией.</a:t>
            </a:r>
          </a:p>
          <a:p>
            <a:r>
              <a:rPr lang="ru-RU" sz="1100" dirty="0">
                <a:solidFill>
                  <a:schemeClr val="tx1"/>
                </a:solidFill>
              </a:rPr>
              <a:t>В 1701 году шведы захватили </a:t>
            </a:r>
            <a:r>
              <a:rPr lang="ru-RU" sz="1100" dirty="0" err="1">
                <a:solidFill>
                  <a:schemeClr val="tx1"/>
                </a:solidFill>
              </a:rPr>
              <a:t>Земгалию</a:t>
            </a:r>
            <a:r>
              <a:rPr lang="ru-RU" sz="1100" dirty="0">
                <a:solidFill>
                  <a:schemeClr val="tx1"/>
                </a:solidFill>
              </a:rPr>
              <a:t>, и до 1709 года Фридрих Вильгельм находился у дяди в Пруссии, то есть не имел никакой власти над своим герцогством. Вернуться ему помог Петр, и поэтому Фридрих Вильгельм чувствует себя обязанным России (по крайней мере, пока что).</a:t>
            </a:r>
          </a:p>
          <a:p>
            <a:r>
              <a:rPr lang="ru-RU" sz="1100" dirty="0">
                <a:solidFill>
                  <a:schemeClr val="tx1"/>
                </a:solidFill>
              </a:rPr>
              <a:t>У Фридриха Вильгельма нет ни политического, ни военного опыта. Это может сыграть России на руку, если удастся превратить его в марионеточного правителя, а может помешать, если герцог курляндский не выйдет из-под опеки матери и другого дяди, Фердинанда </a:t>
            </a:r>
            <a:r>
              <a:rPr lang="ru-RU" sz="1100" dirty="0" err="1">
                <a:solidFill>
                  <a:schemeClr val="tx1"/>
                </a:solidFill>
              </a:rPr>
              <a:t>Кетлера</a:t>
            </a:r>
            <a:r>
              <a:rPr lang="ru-RU" sz="1100" dirty="0">
                <a:solidFill>
                  <a:schemeClr val="tx1"/>
                </a:solidFill>
              </a:rPr>
              <a:t>, — они до недавнего времени были регентами при Фридрихе Вильгельме, ставшем герцогом в шесть лет.</a:t>
            </a:r>
          </a:p>
          <a:p>
            <a:r>
              <a:rPr lang="ru-RU" sz="1100" dirty="0">
                <a:solidFill>
                  <a:schemeClr val="tx1"/>
                </a:solidFill>
              </a:rPr>
              <a:t>Фридрих Вильгельм невоздержан в употреблении спиртного.</a:t>
            </a:r>
          </a:p>
          <a:p>
            <a:pPr algn="ctr"/>
            <a:endParaRPr lang="ru-RU" sz="1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88066" name="Picture 2"/>
          <p:cNvPicPr>
            <a:picLocks noChangeAspect="1" noChangeArrowheads="1"/>
          </p:cNvPicPr>
          <p:nvPr/>
        </p:nvPicPr>
        <p:blipFill>
          <a:blip r:embed="rId2"/>
          <a:srcRect l="13726" t="13672" r="17093" b="6250"/>
          <a:stretch>
            <a:fillRect/>
          </a:stretch>
        </p:blipFill>
        <p:spPr bwMode="auto">
          <a:xfrm>
            <a:off x="0" y="-1"/>
            <a:ext cx="9144000" cy="6858001"/>
          </a:xfrm>
          <a:prstGeom prst="rect">
            <a:avLst/>
          </a:prstGeom>
          <a:noFill/>
          <a:ln w="9525">
            <a:noFill/>
            <a:miter lim="800000"/>
            <a:headEnd/>
            <a:tailEnd/>
          </a:ln>
          <a:effectLst/>
        </p:spPr>
      </p:pic>
      <p:sp>
        <p:nvSpPr>
          <p:cNvPr id="5" name="Прямоугольник 4"/>
          <p:cNvSpPr/>
          <p:nvPr/>
        </p:nvSpPr>
        <p:spPr>
          <a:xfrm>
            <a:off x="1000100" y="3500438"/>
            <a:ext cx="7429552" cy="3357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smtClean="0">
                <a:solidFill>
                  <a:schemeClr val="tx1"/>
                </a:solidFill>
              </a:rPr>
              <a:t>Возраст-30 лет</a:t>
            </a:r>
          </a:p>
          <a:p>
            <a:r>
              <a:rPr lang="ru-RU" sz="1500" dirty="0" smtClean="0">
                <a:solidFill>
                  <a:schemeClr val="tx1"/>
                </a:solidFill>
              </a:rPr>
              <a:t>Семья-Отец — воевода Илья Михайлович Дмитриев-Мамонов, мать — </a:t>
            </a:r>
            <a:r>
              <a:rPr lang="ru-RU" sz="1500" dirty="0" err="1" smtClean="0">
                <a:solidFill>
                  <a:schemeClr val="tx1"/>
                </a:solidFill>
              </a:rPr>
              <a:t>Акилина</a:t>
            </a:r>
            <a:r>
              <a:rPr lang="ru-RU" sz="1500" dirty="0" smtClean="0">
                <a:solidFill>
                  <a:schemeClr val="tx1"/>
                </a:solidFill>
              </a:rPr>
              <a:t> Игнатьевна (в девичестве Вердеревская)</a:t>
            </a:r>
          </a:p>
          <a:p>
            <a:r>
              <a:rPr lang="ru-RU" sz="1500" dirty="0" smtClean="0">
                <a:solidFill>
                  <a:schemeClr val="tx1"/>
                </a:solidFill>
              </a:rPr>
              <a:t>Вероисповедание-Православный</a:t>
            </a:r>
          </a:p>
          <a:p>
            <a:endParaRPr lang="ru-RU" sz="1500" dirty="0" smtClean="0">
              <a:solidFill>
                <a:schemeClr val="tx1"/>
              </a:solidFill>
            </a:endParaRPr>
          </a:p>
          <a:p>
            <a:r>
              <a:rPr lang="ru-RU" sz="1500" dirty="0">
                <a:solidFill>
                  <a:schemeClr val="tx1"/>
                </a:solidFill>
              </a:rPr>
              <a:t>Этот брак не сулит никаких внешнеполитических выгод. Род Дмитриевых-Мамоновых с европейскими династиями не связан.</a:t>
            </a:r>
          </a:p>
          <a:p>
            <a:r>
              <a:rPr lang="ru-RU" sz="1500" dirty="0">
                <a:solidFill>
                  <a:schemeClr val="tx1"/>
                </a:solidFill>
              </a:rPr>
              <a:t>Зато Дмитриев-Мамонов — православный, а значит, брак с ним не вызовет никаких конфессиональных сложностей.</a:t>
            </a:r>
          </a:p>
          <a:p>
            <a:r>
              <a:rPr lang="ru-RU" sz="1500" dirty="0">
                <a:solidFill>
                  <a:schemeClr val="tx1"/>
                </a:solidFill>
              </a:rPr>
              <a:t>Иван Ильич нередко принимал участие в военных походах и зарекомендовал себя хорошим офицером и верным слугой государя.</a:t>
            </a:r>
          </a:p>
          <a:p>
            <a:r>
              <a:rPr lang="ru-RU" sz="1500" dirty="0">
                <a:solidFill>
                  <a:schemeClr val="tx1"/>
                </a:solidFill>
              </a:rPr>
              <a:t>Хоть Иван Ильич и не королевских кровей, но Дмитриевы-Мамоновы происходят от смо­ленской ветви Рюриковичей. Обычно цари-мужчины женятся на представительницах старых русских родов, а не наоборот, но может, удастся создать прецедент?</a:t>
            </a:r>
          </a:p>
          <a:p>
            <a:pPr algn="ctr"/>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83970" name="Picture 2"/>
          <p:cNvPicPr>
            <a:picLocks noChangeAspect="1" noChangeArrowheads="1"/>
          </p:cNvPicPr>
          <p:nvPr/>
        </p:nvPicPr>
        <p:blipFill>
          <a:blip r:embed="rId2"/>
          <a:srcRect l="13726" t="13672" r="13799" b="6249"/>
          <a:stretch>
            <a:fillRect/>
          </a:stretch>
        </p:blipFill>
        <p:spPr bwMode="auto">
          <a:xfrm>
            <a:off x="0" y="0"/>
            <a:ext cx="9199782" cy="6858000"/>
          </a:xfrm>
          <a:prstGeom prst="rect">
            <a:avLst/>
          </a:prstGeom>
          <a:noFill/>
          <a:ln w="9525">
            <a:noFill/>
            <a:miter lim="800000"/>
            <a:headEnd/>
            <a:tailEnd/>
          </a:ln>
          <a:effectLst/>
        </p:spPr>
      </p:pic>
      <p:sp>
        <p:nvSpPr>
          <p:cNvPr id="4" name="Овал 3"/>
          <p:cNvSpPr/>
          <p:nvPr/>
        </p:nvSpPr>
        <p:spPr>
          <a:xfrm>
            <a:off x="5500694" y="0"/>
            <a:ext cx="1571636" cy="15001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5715008" y="1643050"/>
            <a:ext cx="3071802" cy="1569660"/>
          </a:xfrm>
          <a:prstGeom prst="rect">
            <a:avLst/>
          </a:prstGeom>
          <a:noFill/>
        </p:spPr>
        <p:txBody>
          <a:bodyPr wrap="square" rtlCol="0">
            <a:spAutoFit/>
          </a:bodyPr>
          <a:lstStyle/>
          <a:p>
            <a:pPr algn="ctr"/>
            <a:r>
              <a:rPr lang="ru-RU" sz="4800" dirty="0" smtClean="0">
                <a:solidFill>
                  <a:srgbClr val="FF0000"/>
                </a:solidFill>
              </a:rPr>
              <a:t>Фридрих Вильгельм</a:t>
            </a:r>
            <a:endParaRPr lang="ru-RU" sz="4800" dirty="0">
              <a:solidFill>
                <a:srgbClr val="FF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71480"/>
            <a:ext cx="9144000" cy="6286520"/>
          </a:xfrm>
        </p:spPr>
        <p:txBody>
          <a:bodyPr>
            <a:noAutofit/>
          </a:bodyPr>
          <a:lstStyle/>
          <a:p>
            <a:pPr algn="ctr">
              <a:buNone/>
            </a:pPr>
            <a:endParaRPr lang="ru-RU" sz="1800" dirty="0"/>
          </a:p>
          <a:p>
            <a:pPr algn="ctr">
              <a:buNone/>
            </a:pPr>
            <a:endParaRPr lang="ru-RU" sz="1800" dirty="0" smtClean="0"/>
          </a:p>
          <a:p>
            <a:pPr algn="ctr">
              <a:buNone/>
            </a:pPr>
            <a:r>
              <a:rPr lang="ru-RU" sz="1800" dirty="0" smtClean="0"/>
              <a:t>В 1709 году, победив шведов под Полтавой, Петр I встретился с королем Пруссии Фридри­хом I и добился от него согласия на брак юного герцога с одной из представительниц русской царской семьи. Это оказалось очень своевременным: в 1710 году, взяв Ригу, русские вплотную подошли к Курляндскому герцогству, на которое имели виды Речь </a:t>
            </a:r>
            <a:r>
              <a:rPr lang="ru-RU" sz="1800" dirty="0" err="1" smtClean="0"/>
              <a:t>Посполитая</a:t>
            </a:r>
            <a:r>
              <a:rPr lang="ru-RU" sz="1800" dirty="0" smtClean="0"/>
              <a:t> и Пруссия, и своим согласием на брак последняя в этом отношении развязала России руки.</a:t>
            </a:r>
          </a:p>
          <a:p>
            <a:pPr algn="ctr">
              <a:buNone/>
            </a:pPr>
            <a:r>
              <a:rPr lang="ru-RU" sz="1800" dirty="0" smtClean="0"/>
              <a:t>Петр </a:t>
            </a:r>
            <a:r>
              <a:rPr lang="ru-RU" sz="1800" dirty="0"/>
              <a:t>в это время торопился в новый поход против Турции, так что медлить не стали: свадьба состоялась в 1710 году в Петербурге; государь сам был и распорядителем — «</a:t>
            </a:r>
            <a:r>
              <a:rPr lang="ru-RU" sz="1800" dirty="0" err="1"/>
              <a:t>обер-маршалом</a:t>
            </a:r>
            <a:r>
              <a:rPr lang="ru-RU" sz="1800" dirty="0"/>
              <a:t>», и посаженым отцом новобрачной.</a:t>
            </a:r>
          </a:p>
          <a:p>
            <a:pPr algn="ctr">
              <a:buNone/>
            </a:pPr>
            <a:r>
              <a:rPr lang="ru-RU" sz="1800" dirty="0"/>
              <a:t>После этого молодожены отправились в Курляндию, но, едва въехав в свои владения, Фридрих Вильгельм скончался. Говорили, что герцог умер от злоупотребления спирт­ным, — якобы накануне он попытался перепить самого царя Петра.</a:t>
            </a:r>
          </a:p>
          <a:p>
            <a:pPr algn="ctr">
              <a:buNone/>
            </a:pPr>
            <a:r>
              <a:rPr lang="ru-RU" sz="1800" dirty="0"/>
              <a:t>После смерти бездетного Фридриха Вильгельма герцогский титул унаследовал его дядя Фердинанд </a:t>
            </a:r>
            <a:r>
              <a:rPr lang="ru-RU" sz="1800" dirty="0" err="1"/>
              <a:t>Кетлер</a:t>
            </a:r>
            <a:r>
              <a:rPr lang="ru-RU" sz="1800" dirty="0"/>
              <a:t>, но благодаря усилиям Александра Меншикова Курляндию стала контролировать Россия; ее регентшей формально стала Анна Иоанновна.</a:t>
            </a:r>
          </a:p>
          <a:p>
            <a:pPr algn="ctr">
              <a:buNone/>
            </a:pPr>
            <a:r>
              <a:rPr lang="ru-RU" sz="1800" dirty="0"/>
              <a:t>Курляндия обрела относительную независимость в 1737 году, когда герцогом стал Эрнст Иоганн Бирон, фаворит Анны Иоанновны — уже российской императрицы.</a:t>
            </a:r>
          </a:p>
          <a:p>
            <a:pPr algn="ctr">
              <a:buNone/>
            </a:pPr>
            <a:endParaRPr lang="ru-RU" sz="1800" dirty="0"/>
          </a:p>
        </p:txBody>
      </p:sp>
      <p:pic>
        <p:nvPicPr>
          <p:cNvPr id="89092" name="Picture 4" descr="http://walljozz.com/images/wedding-ring-clipart-png-17.jpg"/>
          <p:cNvPicPr>
            <a:picLocks noChangeAspect="1" noChangeArrowheads="1"/>
          </p:cNvPicPr>
          <p:nvPr/>
        </p:nvPicPr>
        <p:blipFill>
          <a:blip r:embed="rId2" cstate="print"/>
          <a:srcRect/>
          <a:stretch>
            <a:fillRect/>
          </a:stretch>
        </p:blipFill>
        <p:spPr bwMode="auto">
          <a:xfrm>
            <a:off x="3500430" y="214290"/>
            <a:ext cx="2143140" cy="876164"/>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6" descr="http://aeslib.ru/wp-content/uploads/2017/07/27812d302b47110aff7cc4486fe61730.jpg"/>
          <p:cNvPicPr>
            <a:picLocks noChangeAspect="1" noChangeArrowheads="1"/>
          </p:cNvPicPr>
          <p:nvPr/>
        </p:nvPicPr>
        <p:blipFill>
          <a:blip r:embed="rId2"/>
          <a:srcRect l="4294" r="4116"/>
          <a:stretch>
            <a:fillRect/>
          </a:stretch>
        </p:blipFill>
        <p:spPr bwMode="auto">
          <a:xfrm>
            <a:off x="0" y="0"/>
            <a:ext cx="9144000" cy="6858000"/>
          </a:xfrm>
          <a:prstGeom prst="rect">
            <a:avLst/>
          </a:prstGeom>
          <a:noFill/>
        </p:spPr>
      </p:pic>
      <p:sp>
        <p:nvSpPr>
          <p:cNvPr id="5" name="TextBox 4"/>
          <p:cNvSpPr txBox="1"/>
          <p:nvPr/>
        </p:nvSpPr>
        <p:spPr>
          <a:xfrm>
            <a:off x="4429124" y="214290"/>
            <a:ext cx="5214974" cy="1938992"/>
          </a:xfrm>
          <a:prstGeom prst="rect">
            <a:avLst/>
          </a:prstGeom>
          <a:noFill/>
        </p:spPr>
        <p:txBody>
          <a:bodyPr wrap="square" rtlCol="0">
            <a:spAutoFit/>
          </a:bodyPr>
          <a:lstStyle/>
          <a:p>
            <a:pPr algn="ctr"/>
            <a:r>
              <a:rPr lang="ru-RU" sz="4000" b="1" dirty="0" smtClean="0">
                <a:solidFill>
                  <a:schemeClr val="bg1"/>
                </a:solidFill>
              </a:rPr>
              <a:t>Алексей Петрович</a:t>
            </a:r>
            <a:endParaRPr lang="ru-RU" sz="4000" b="1" dirty="0">
              <a:solidFill>
                <a:schemeClr val="bg1"/>
              </a:solidFill>
            </a:endParaRPr>
          </a:p>
          <a:p>
            <a:pPr algn="ctr"/>
            <a:r>
              <a:rPr lang="ru-RU" sz="4000" i="1" dirty="0">
                <a:solidFill>
                  <a:schemeClr val="bg1"/>
                </a:solidFill>
              </a:rPr>
              <a:t>1710 </a:t>
            </a:r>
            <a:r>
              <a:rPr lang="ru-RU" sz="4000" i="1" dirty="0" smtClean="0">
                <a:solidFill>
                  <a:schemeClr val="bg1"/>
                </a:solidFill>
              </a:rPr>
              <a:t>год</a:t>
            </a:r>
          </a:p>
          <a:p>
            <a:endParaRPr lang="ru-RU" sz="4000" dirty="0"/>
          </a:p>
        </p:txBody>
      </p:sp>
      <p:sp>
        <p:nvSpPr>
          <p:cNvPr id="8" name="Скругленный прямоугольник 7"/>
          <p:cNvSpPr/>
          <p:nvPr/>
        </p:nvSpPr>
        <p:spPr>
          <a:xfrm>
            <a:off x="6500794" y="1928778"/>
            <a:ext cx="2643206" cy="4929222"/>
          </a:xfrm>
          <a:prstGeom prst="round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itchFamily="34" charset="0"/>
              <a:buChar char="•"/>
            </a:pPr>
            <a:r>
              <a:rPr lang="ru-RU" sz="1600" b="1" dirty="0" smtClean="0"/>
              <a:t>Воспитание</a:t>
            </a:r>
            <a:br>
              <a:rPr lang="ru-RU" sz="1600" b="1" dirty="0" smtClean="0"/>
            </a:br>
            <a:r>
              <a:rPr lang="ru-RU" sz="1600" b="1" dirty="0" smtClean="0"/>
              <a:t>и образование:</a:t>
            </a:r>
          </a:p>
          <a:p>
            <a:pPr algn="ctr"/>
            <a:r>
              <a:rPr lang="ru-RU" sz="1600" dirty="0" smtClean="0"/>
              <a:t>учиться начал уже с шести лет, но особенного приле­жания не проявил, несмотря на многочисленных учителей, которым Петр I препоручал сына. В прошлом году Алексей ездил в Дрезден изучать языки и фортификацию, но, испугавшись того, что по возвращении придется держать экзамен перед отцом, выстрелил себе в руку, чем вызвал дикую ярость Петра</a:t>
            </a:r>
            <a:endParaRPr lang="ru-RU" sz="1600" dirty="0"/>
          </a:p>
        </p:txBody>
      </p:sp>
      <p:sp>
        <p:nvSpPr>
          <p:cNvPr id="9" name="Скругленный прямоугольник 8"/>
          <p:cNvSpPr/>
          <p:nvPr/>
        </p:nvSpPr>
        <p:spPr>
          <a:xfrm>
            <a:off x="214282" y="500042"/>
            <a:ext cx="2428860" cy="3714752"/>
          </a:xfrm>
          <a:prstGeom prst="round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t>Старший сын Петра I от первой жены, Евдокии Лопухиной, ныне отправленной в Суздальский монастырь</a:t>
            </a:r>
            <a:r>
              <a:rPr lang="ru-RU" sz="1600" dirty="0" smtClean="0"/>
              <a:t>.</a:t>
            </a:r>
          </a:p>
          <a:p>
            <a:endParaRPr lang="ru-RU" sz="1600" dirty="0" smtClean="0"/>
          </a:p>
          <a:p>
            <a:r>
              <a:rPr lang="ru-RU" sz="1600" b="1" dirty="0" smtClean="0"/>
              <a:t>Возраст:</a:t>
            </a:r>
            <a:r>
              <a:rPr lang="ru-RU" sz="1600" dirty="0" smtClean="0"/>
              <a:t>20</a:t>
            </a:r>
            <a:r>
              <a:rPr lang="ru-RU" sz="1600" dirty="0"/>
              <a:t> </a:t>
            </a:r>
            <a:r>
              <a:rPr lang="ru-RU" sz="1600" dirty="0" smtClean="0"/>
              <a:t>лет</a:t>
            </a:r>
          </a:p>
          <a:p>
            <a:endParaRPr lang="ru-RU" sz="1600" dirty="0"/>
          </a:p>
          <a:p>
            <a:r>
              <a:rPr lang="ru-RU" sz="1600" b="1" dirty="0" smtClean="0"/>
              <a:t>Внешность: </a:t>
            </a:r>
            <a:r>
              <a:rPr lang="ru-RU" sz="1600" dirty="0" smtClean="0"/>
              <a:t>очень </a:t>
            </a:r>
            <a:r>
              <a:rPr lang="ru-RU" sz="1600" dirty="0"/>
              <a:t>похож на отца лицом, а ростом даже несколько выше и к тому же довольно </a:t>
            </a:r>
            <a:r>
              <a:rPr lang="ru-RU" sz="1600" dirty="0" smtClean="0"/>
              <a:t>худ</a:t>
            </a:r>
            <a:endParaRPr lang="ru-RU" sz="16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0114" name="Picture 2"/>
          <p:cNvPicPr>
            <a:picLocks noChangeAspect="1" noChangeArrowheads="1"/>
          </p:cNvPicPr>
          <p:nvPr/>
        </p:nvPicPr>
        <p:blipFill>
          <a:blip r:embed="rId2"/>
          <a:srcRect l="15922" t="9765" r="25878" b="14062"/>
          <a:stretch>
            <a:fillRect/>
          </a:stretch>
        </p:blipFill>
        <p:spPr bwMode="auto">
          <a:xfrm>
            <a:off x="0" y="0"/>
            <a:ext cx="9144000" cy="6728604"/>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1138" name="Picture 2"/>
          <p:cNvPicPr>
            <a:picLocks noChangeAspect="1" noChangeArrowheads="1"/>
          </p:cNvPicPr>
          <p:nvPr/>
        </p:nvPicPr>
        <p:blipFill>
          <a:blip r:embed="rId2"/>
          <a:srcRect l="19766" t="8789" r="20937" b="6250"/>
          <a:stretch>
            <a:fillRect/>
          </a:stretch>
        </p:blipFill>
        <p:spPr bwMode="auto">
          <a:xfrm>
            <a:off x="0" y="-1"/>
            <a:ext cx="9144000" cy="6790527"/>
          </a:xfrm>
          <a:prstGeom prst="rect">
            <a:avLst/>
          </a:prstGeom>
          <a:noFill/>
          <a:ln w="9525">
            <a:noFill/>
            <a:miter lim="800000"/>
            <a:headEnd/>
            <a:tailEnd/>
          </a:ln>
          <a:effectLst/>
        </p:spPr>
      </p:pic>
      <p:sp>
        <p:nvSpPr>
          <p:cNvPr id="5" name="Прямоугольник 4"/>
          <p:cNvSpPr/>
          <p:nvPr/>
        </p:nvSpPr>
        <p:spPr>
          <a:xfrm>
            <a:off x="214282" y="2428868"/>
            <a:ext cx="8715436" cy="4429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smtClean="0">
                <a:solidFill>
                  <a:schemeClr val="tx1"/>
                </a:solidFill>
              </a:rPr>
              <a:t>Возраст-18 лет</a:t>
            </a:r>
          </a:p>
          <a:p>
            <a:r>
              <a:rPr lang="ru-RU" sz="1500" dirty="0" smtClean="0">
                <a:solidFill>
                  <a:schemeClr val="tx1"/>
                </a:solidFill>
              </a:rPr>
              <a:t>Семья-Отец — </a:t>
            </a:r>
            <a:r>
              <a:rPr lang="ru-RU" sz="1500" dirty="0" err="1" smtClean="0">
                <a:solidFill>
                  <a:schemeClr val="tx1"/>
                </a:solidFill>
              </a:rPr>
              <a:t>Одоардо</a:t>
            </a:r>
            <a:r>
              <a:rPr lang="ru-RU" sz="1500" dirty="0" smtClean="0">
                <a:solidFill>
                  <a:schemeClr val="tx1"/>
                </a:solidFill>
              </a:rPr>
              <a:t> </a:t>
            </a:r>
            <a:r>
              <a:rPr lang="ru-RU" sz="1500" dirty="0" err="1" smtClean="0">
                <a:solidFill>
                  <a:schemeClr val="tx1"/>
                </a:solidFill>
              </a:rPr>
              <a:t>Фарнезе</a:t>
            </a:r>
            <a:r>
              <a:rPr lang="ru-RU" sz="1500" dirty="0" smtClean="0">
                <a:solidFill>
                  <a:schemeClr val="tx1"/>
                </a:solidFill>
              </a:rPr>
              <a:t>, наследный принц Пармы, умерший в 1693 году; мать — </a:t>
            </a:r>
            <a:r>
              <a:rPr lang="ru-RU" sz="1500" dirty="0" err="1" smtClean="0">
                <a:solidFill>
                  <a:schemeClr val="tx1"/>
                </a:solidFill>
              </a:rPr>
              <a:t>Доротея</a:t>
            </a:r>
            <a:r>
              <a:rPr lang="ru-RU" sz="1500" dirty="0" smtClean="0">
                <a:solidFill>
                  <a:schemeClr val="tx1"/>
                </a:solidFill>
              </a:rPr>
              <a:t> София </a:t>
            </a:r>
            <a:r>
              <a:rPr lang="ru-RU" sz="1500" dirty="0" err="1" smtClean="0">
                <a:solidFill>
                  <a:schemeClr val="tx1"/>
                </a:solidFill>
              </a:rPr>
              <a:t>Нойбургская</a:t>
            </a:r>
            <a:endParaRPr lang="ru-RU" sz="1500" dirty="0" smtClean="0">
              <a:solidFill>
                <a:schemeClr val="tx1"/>
              </a:solidFill>
            </a:endParaRPr>
          </a:p>
          <a:p>
            <a:r>
              <a:rPr lang="ru-RU" sz="1500" dirty="0" smtClean="0">
                <a:solidFill>
                  <a:schemeClr val="tx1"/>
                </a:solidFill>
              </a:rPr>
              <a:t>Вероисповедание-Католичка</a:t>
            </a:r>
          </a:p>
          <a:p>
            <a:endParaRPr lang="ru-RU" sz="1500" dirty="0" smtClean="0">
              <a:solidFill>
                <a:schemeClr val="tx1"/>
              </a:solidFill>
            </a:endParaRPr>
          </a:p>
          <a:p>
            <a:r>
              <a:rPr lang="ru-RU" sz="1500" dirty="0">
                <a:solidFill>
                  <a:schemeClr val="tx1"/>
                </a:solidFill>
              </a:rPr>
              <a:t>После смерти мужа мать Елизаветы вышла за его сводного брата </a:t>
            </a:r>
            <a:r>
              <a:rPr lang="ru-RU" sz="1500" dirty="0" err="1">
                <a:solidFill>
                  <a:schemeClr val="tx1"/>
                </a:solidFill>
              </a:rPr>
              <a:t>Франческо</a:t>
            </a:r>
            <a:r>
              <a:rPr lang="ru-RU" sz="1500" dirty="0">
                <a:solidFill>
                  <a:schemeClr val="tx1"/>
                </a:solidFill>
              </a:rPr>
              <a:t>. Так что, если дядя Елизаветы не окажется бездетным, шансов на наследование Пармского герцогства у нее практически не будет.</a:t>
            </a:r>
          </a:p>
          <a:p>
            <a:r>
              <a:rPr lang="ru-RU" sz="1500" dirty="0">
                <a:solidFill>
                  <a:schemeClr val="tx1"/>
                </a:solidFill>
              </a:rPr>
              <a:t>Политически раздробленная Италия находится в сфере турецких интересов: здесь можно поискать союзников против Османской империи. Конечно, для Пармы это не так актуально, как, например, для Венеции, но у российских дипломатов все же появится канал и способ воздействия на итальянские дела.</a:t>
            </a:r>
          </a:p>
          <a:p>
            <a:r>
              <a:rPr lang="ru-RU" sz="1500" dirty="0">
                <a:solidFill>
                  <a:schemeClr val="tx1"/>
                </a:solidFill>
              </a:rPr>
              <a:t>Италия — страна с богатыми культурными традициями. Петр I уже приглашает в Петербург итальянских архитекторов. С помощью этого брака поток архитекторов, художников, композиторов и прочих деятелей искусства можно усилить, и тогда Петербург ни в чем не уступит Версалю.</a:t>
            </a:r>
          </a:p>
          <a:p>
            <a:r>
              <a:rPr lang="ru-RU" sz="1500" dirty="0">
                <a:solidFill>
                  <a:schemeClr val="tx1"/>
                </a:solidFill>
              </a:rPr>
              <a:t>Сама невеста обладает сильным характером и интересом к политике. Она вполне могла бы непосредственно участвовать в управлении государством, если бы ее к этому процессу допустили. С учетом того, что царевич Алексей вряд ли станет таким же решительным государем, как его отец, Россию может спасти сильная государыня.</a:t>
            </a:r>
          </a:p>
          <a:p>
            <a:pPr algn="ctr"/>
            <a:endParaRPr lang="ru-RU"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2162" name="Picture 2"/>
          <p:cNvPicPr>
            <a:picLocks noChangeAspect="1" noChangeArrowheads="1"/>
          </p:cNvPicPr>
          <p:nvPr/>
        </p:nvPicPr>
        <p:blipFill>
          <a:blip r:embed="rId2"/>
          <a:srcRect l="16471" t="10742" r="19290" b="5273"/>
          <a:stretch>
            <a:fillRect/>
          </a:stretch>
        </p:blipFill>
        <p:spPr bwMode="auto">
          <a:xfrm>
            <a:off x="0" y="0"/>
            <a:ext cx="9144000" cy="6858000"/>
          </a:xfrm>
          <a:prstGeom prst="rect">
            <a:avLst/>
          </a:prstGeom>
          <a:noFill/>
          <a:ln w="9525">
            <a:noFill/>
            <a:miter lim="800000"/>
            <a:headEnd/>
            <a:tailEnd/>
          </a:ln>
          <a:effectLst/>
        </p:spPr>
      </p:pic>
      <p:sp>
        <p:nvSpPr>
          <p:cNvPr id="5" name="Прямоугольник 4"/>
          <p:cNvSpPr/>
          <p:nvPr/>
        </p:nvSpPr>
        <p:spPr>
          <a:xfrm>
            <a:off x="714348" y="3071810"/>
            <a:ext cx="8001056" cy="3786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TextBox 7"/>
          <p:cNvSpPr txBox="1"/>
          <p:nvPr/>
        </p:nvSpPr>
        <p:spPr>
          <a:xfrm>
            <a:off x="714348" y="3143248"/>
            <a:ext cx="7929618" cy="3831818"/>
          </a:xfrm>
          <a:prstGeom prst="rect">
            <a:avLst/>
          </a:prstGeom>
          <a:noFill/>
        </p:spPr>
        <p:txBody>
          <a:bodyPr wrap="square" rtlCol="0">
            <a:spAutoFit/>
          </a:bodyPr>
          <a:lstStyle/>
          <a:p>
            <a:r>
              <a:rPr lang="ru-RU" sz="1500" dirty="0" smtClean="0"/>
              <a:t>Возраст-16 лет</a:t>
            </a:r>
          </a:p>
          <a:p>
            <a:r>
              <a:rPr lang="ru-RU" sz="1500" dirty="0" smtClean="0"/>
              <a:t>Семья-Отец — Людвиг Рудольф, герцог </a:t>
            </a:r>
            <a:r>
              <a:rPr lang="ru-RU" sz="1500" dirty="0" err="1" smtClean="0"/>
              <a:t>Брауншвейг-Вольфенбюттельский</a:t>
            </a:r>
            <a:r>
              <a:rPr lang="ru-RU" sz="1500" dirty="0" smtClean="0"/>
              <a:t>, мать — Кристина Луиза </a:t>
            </a:r>
            <a:r>
              <a:rPr lang="ru-RU" sz="1500" dirty="0" err="1" smtClean="0"/>
              <a:t>Эттингенская</a:t>
            </a:r>
            <a:endParaRPr lang="ru-RU" sz="1500" dirty="0" smtClean="0"/>
          </a:p>
          <a:p>
            <a:r>
              <a:rPr lang="ru-RU" sz="1500" dirty="0" smtClean="0"/>
              <a:t>Вероисповедание-Лютеранка</a:t>
            </a:r>
          </a:p>
          <a:p>
            <a:endParaRPr lang="ru-RU" sz="1500" dirty="0" smtClean="0"/>
          </a:p>
          <a:p>
            <a:r>
              <a:rPr lang="ru-RU" sz="1500" dirty="0" smtClean="0"/>
              <a:t>Воспитывалась </a:t>
            </a:r>
            <a:r>
              <a:rPr lang="ru-RU" sz="1500" dirty="0"/>
              <a:t>при дворе Августа II Саксонского, который в настоящий момент является польским королем и союзником России в Северной войне.</a:t>
            </a:r>
          </a:p>
          <a:p>
            <a:r>
              <a:rPr lang="ru-RU" sz="1500" dirty="0"/>
              <a:t>Родная сестра Шарлотты — Елизавета Кристина — уже замужем за представителем австрийских Габсбургов Карлом (братом императора Священной Римской империи и его ближайшим наследником). Поскольку одним из главных противников Австрии является Османская империя, на горизонте отчетливо виден альянс, в составе которого можно отвоевать выход к Черному морю.</a:t>
            </a:r>
          </a:p>
          <a:p>
            <a:r>
              <a:rPr lang="ru-RU" sz="1500" dirty="0"/>
              <a:t>Сама Шарлотта, уже встречавшаяся с царевичем Алексеем, не хочет за него замуж, но ее дед Антон Ульрих </a:t>
            </a:r>
            <a:r>
              <a:rPr lang="ru-RU" sz="1500" dirty="0" err="1"/>
              <a:t>Брауншвейг-Вольфенбюттельский</a:t>
            </a:r>
            <a:r>
              <a:rPr lang="ru-RU" sz="1500" dirty="0"/>
              <a:t> и отец Август Саксонский могут настоять на заключении брака.</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art-palex.com/upload/iblock/21d/21d20d9161b04e1dcb59ce60f5e8c1ca.jpg"/>
          <p:cNvPicPr>
            <a:picLocks noChangeAspect="1" noChangeArrowheads="1"/>
          </p:cNvPicPr>
          <p:nvPr/>
        </p:nvPicPr>
        <p:blipFill>
          <a:blip r:embed="rId2"/>
          <a:srcRect l="29105" t="3969" r="30546"/>
          <a:stretch>
            <a:fillRect/>
          </a:stretch>
        </p:blipFill>
        <p:spPr bwMode="auto">
          <a:xfrm>
            <a:off x="2500298" y="642918"/>
            <a:ext cx="4357718" cy="5185686"/>
          </a:xfrm>
          <a:prstGeom prst="rect">
            <a:avLst/>
          </a:prstGeom>
          <a:noFill/>
        </p:spPr>
      </p:pic>
      <p:sp>
        <p:nvSpPr>
          <p:cNvPr id="5" name="Прямоугольник 4"/>
          <p:cNvSpPr/>
          <p:nvPr/>
        </p:nvSpPr>
        <p:spPr>
          <a:xfrm>
            <a:off x="428596" y="285728"/>
            <a:ext cx="268368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ПРАВДА</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Прямоугольник 5"/>
          <p:cNvSpPr/>
          <p:nvPr/>
        </p:nvSpPr>
        <p:spPr>
          <a:xfrm>
            <a:off x="6572264" y="285728"/>
            <a:ext cx="206075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ЛОЖЬ</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Прямоугольник 6"/>
          <p:cNvSpPr/>
          <p:nvPr/>
        </p:nvSpPr>
        <p:spPr>
          <a:xfrm>
            <a:off x="2000232" y="5786454"/>
            <a:ext cx="549131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solidFill>
                  <a:srgbClr val="FF0000"/>
                </a:solidFill>
                <a:effectLst>
                  <a:outerShdw blurRad="76200" dist="50800" dir="5400000" algn="tl" rotWithShape="0">
                    <a:srgbClr val="000000">
                      <a:alpha val="65000"/>
                    </a:srgbClr>
                  </a:outerShdw>
                </a:effectLst>
              </a:rPr>
              <a:t>ПЕТРА ВЕЛИКОГО</a:t>
            </a:r>
            <a:endParaRPr lang="ru-RU" sz="5400" b="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4210" name="Picture 2"/>
          <p:cNvPicPr>
            <a:picLocks noChangeAspect="1" noChangeArrowheads="1"/>
          </p:cNvPicPr>
          <p:nvPr/>
        </p:nvPicPr>
        <p:blipFill>
          <a:blip r:embed="rId2"/>
          <a:srcRect l="14275" t="8789" r="17093" b="6250"/>
          <a:stretch>
            <a:fillRect/>
          </a:stretch>
        </p:blipFill>
        <p:spPr bwMode="auto">
          <a:xfrm>
            <a:off x="0" y="0"/>
            <a:ext cx="9144000" cy="6858000"/>
          </a:xfrm>
          <a:prstGeom prst="rect">
            <a:avLst/>
          </a:prstGeom>
          <a:noFill/>
          <a:ln w="9525">
            <a:noFill/>
            <a:miter lim="800000"/>
            <a:headEnd/>
            <a:tailEnd/>
          </a:ln>
          <a:effectLst/>
        </p:spPr>
      </p:pic>
      <p:sp>
        <p:nvSpPr>
          <p:cNvPr id="5" name="Прямоугольник 4"/>
          <p:cNvSpPr/>
          <p:nvPr/>
        </p:nvSpPr>
        <p:spPr>
          <a:xfrm>
            <a:off x="1000100" y="2786058"/>
            <a:ext cx="7358114" cy="407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smtClean="0">
                <a:solidFill>
                  <a:schemeClr val="tx1"/>
                </a:solidFill>
              </a:rPr>
              <a:t>Возраст- 11 лет</a:t>
            </a:r>
          </a:p>
          <a:p>
            <a:r>
              <a:rPr lang="ru-RU" sz="1500" dirty="0" smtClean="0">
                <a:solidFill>
                  <a:schemeClr val="tx1"/>
                </a:solidFill>
              </a:rPr>
              <a:t>Семья-Отец — Станислав Лещинский, король польский и великий князь литовский с 1704 по 1709 год (был возведен на трон Карлом XII вместо низложенного Августа Саксонского); мать — Екатерина </a:t>
            </a:r>
            <a:r>
              <a:rPr lang="ru-RU" sz="1500" dirty="0" err="1" smtClean="0">
                <a:solidFill>
                  <a:schemeClr val="tx1"/>
                </a:solidFill>
              </a:rPr>
              <a:t>Опалинская</a:t>
            </a:r>
            <a:r>
              <a:rPr lang="ru-RU" sz="1500" dirty="0" smtClean="0">
                <a:solidFill>
                  <a:schemeClr val="tx1"/>
                </a:solidFill>
              </a:rPr>
              <a:t>, дочь польского магната</a:t>
            </a:r>
          </a:p>
          <a:p>
            <a:r>
              <a:rPr lang="ru-RU" sz="1500" dirty="0" smtClean="0">
                <a:solidFill>
                  <a:schemeClr val="tx1"/>
                </a:solidFill>
              </a:rPr>
              <a:t>Вероисповедание-Католичка</a:t>
            </a:r>
          </a:p>
          <a:p>
            <a:endParaRPr lang="ru-RU" sz="1500" dirty="0" smtClean="0">
              <a:solidFill>
                <a:schemeClr val="tx1"/>
              </a:solidFill>
            </a:endParaRPr>
          </a:p>
          <a:p>
            <a:r>
              <a:rPr lang="ru-RU" sz="1500" dirty="0">
                <a:solidFill>
                  <a:schemeClr val="tx1"/>
                </a:solidFill>
              </a:rPr>
              <a:t>Станислав Лещинский, ныне эмигрировавший в Швецию, — реальный кандидат на поль­ский престол и лидер той части польской шляхты, которая ориентирована на Швецию. Если Август Саксонский опять не сможет удержаться у власти, у России появится запасной вариант — поддержать Лещинского, а затем уговорить его не оказывать военную поддержку шведам.</a:t>
            </a:r>
          </a:p>
          <a:p>
            <a:r>
              <a:rPr lang="ru-RU" sz="1500" dirty="0">
                <a:solidFill>
                  <a:schemeClr val="tx1"/>
                </a:solidFill>
              </a:rPr>
              <a:t>Анна — горячо любимая дочь, отец в ней души не чает. Это означает, что у российской дипломатии появится надежный способ повлиять на политические симпатии по крайней мере самого Лещинского. Станислав Лещинский пользуется доверием в Швеции. Он может помочь заключить мир со шведами на выгодных для России условиях.</a:t>
            </a:r>
          </a:p>
          <a:p>
            <a:r>
              <a:rPr lang="ru-RU" sz="1500" dirty="0">
                <a:solidFill>
                  <a:schemeClr val="tx1"/>
                </a:solidFill>
              </a:rPr>
              <a:t>Невеста еще очень юна, она не достигла брачного возраста. Конечно, можно пока заняться дипломатическими переговорами и составлением брачного договора, но о продолжении династии думать рановато.</a:t>
            </a:r>
          </a:p>
          <a:p>
            <a:pPr algn="ctr"/>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0114" name="Picture 2"/>
          <p:cNvPicPr>
            <a:picLocks noChangeAspect="1" noChangeArrowheads="1"/>
          </p:cNvPicPr>
          <p:nvPr/>
        </p:nvPicPr>
        <p:blipFill>
          <a:blip r:embed="rId2"/>
          <a:srcRect l="15922" t="9765" r="25878" b="14062"/>
          <a:stretch>
            <a:fillRect/>
          </a:stretch>
        </p:blipFill>
        <p:spPr bwMode="auto">
          <a:xfrm>
            <a:off x="0" y="0"/>
            <a:ext cx="9144000" cy="6728604"/>
          </a:xfrm>
          <a:prstGeom prst="rect">
            <a:avLst/>
          </a:prstGeom>
          <a:noFill/>
          <a:ln w="9525">
            <a:noFill/>
            <a:miter lim="800000"/>
            <a:headEnd/>
            <a:tailEnd/>
          </a:ln>
          <a:effectLst/>
        </p:spPr>
      </p:pic>
      <p:sp>
        <p:nvSpPr>
          <p:cNvPr id="5" name="Овал 4"/>
          <p:cNvSpPr/>
          <p:nvPr/>
        </p:nvSpPr>
        <p:spPr>
          <a:xfrm>
            <a:off x="4071934" y="1643050"/>
            <a:ext cx="1571636" cy="15001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857752" y="3143248"/>
            <a:ext cx="4071934" cy="1569660"/>
          </a:xfrm>
          <a:prstGeom prst="rect">
            <a:avLst/>
          </a:prstGeom>
          <a:noFill/>
        </p:spPr>
        <p:txBody>
          <a:bodyPr wrap="square" rtlCol="0">
            <a:spAutoFit/>
          </a:bodyPr>
          <a:lstStyle/>
          <a:p>
            <a:pPr algn="ctr"/>
            <a:r>
              <a:rPr lang="ru-RU" sz="4800" dirty="0" smtClean="0">
                <a:solidFill>
                  <a:srgbClr val="FF0000"/>
                </a:solidFill>
              </a:rPr>
              <a:t>Шарлотта </a:t>
            </a:r>
          </a:p>
          <a:p>
            <a:pPr algn="ctr"/>
            <a:r>
              <a:rPr lang="ru-RU" sz="4800" dirty="0" err="1" smtClean="0">
                <a:solidFill>
                  <a:srgbClr val="FF0000"/>
                </a:solidFill>
              </a:rPr>
              <a:t>Брауншвейг</a:t>
            </a:r>
            <a:endParaRPr lang="ru-RU" sz="4800" dirty="0">
              <a:solidFill>
                <a:srgbClr val="FF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71480"/>
            <a:ext cx="9144000" cy="6286520"/>
          </a:xfrm>
        </p:spPr>
        <p:txBody>
          <a:bodyPr>
            <a:noAutofit/>
          </a:bodyPr>
          <a:lstStyle/>
          <a:p>
            <a:pPr algn="ctr">
              <a:buNone/>
            </a:pPr>
            <a:endParaRPr lang="ru-RU" sz="1800" dirty="0"/>
          </a:p>
          <a:p>
            <a:pPr algn="ctr">
              <a:buNone/>
            </a:pPr>
            <a:endParaRPr lang="ru-RU" sz="1800" dirty="0" smtClean="0"/>
          </a:p>
          <a:p>
            <a:pPr>
              <a:buNone/>
            </a:pPr>
            <a:r>
              <a:rPr lang="ru-RU" sz="1800" dirty="0" smtClean="0"/>
              <a:t>        Трудно </a:t>
            </a:r>
            <a:r>
              <a:rPr lang="ru-RU" sz="1800" dirty="0"/>
              <a:t>найти более подходящую невесту: с политической точки зрения это своевременный и перспективный брак.</a:t>
            </a:r>
          </a:p>
          <a:p>
            <a:pPr>
              <a:buNone/>
            </a:pPr>
            <a:r>
              <a:rPr lang="ru-RU" sz="1800" dirty="0" smtClean="0"/>
              <a:t>        Бракосочетание </a:t>
            </a:r>
            <a:r>
              <a:rPr lang="ru-RU" sz="1800" dirty="0"/>
              <a:t>состоялось в 1711 году в саксонском городе </a:t>
            </a:r>
            <a:r>
              <a:rPr lang="ru-RU" sz="1800" dirty="0" err="1"/>
              <a:t>Торгау</a:t>
            </a:r>
            <a:r>
              <a:rPr lang="ru-RU" sz="1800" dirty="0"/>
              <a:t>, но не принесло счастья ни одному из супругов. Царевич Алексей, несмотря на чувства, которые испытывал пона­чалу к молодой жене, ударился в попойки и вскоре завел любовницу. Шарлотту, сохранив­шую лютеранское вероисповедание, многие в России воспринимали как чужую. В 1715 году она родила сына Петра Алексеевича, будущего императора Петра II, и вскоре после родов умерла. А царевич Алексей, так и не нашедший общего языка с отцом, в 1716 году сбежал за границу, но уже в 1718-м был доставлен обратно в Россию. Его судили за измену и заключили в Петропавловскую крепость, где он вскоре и умер.</a:t>
            </a:r>
          </a:p>
          <a:p>
            <a:pPr algn="ctr">
              <a:buNone/>
            </a:pPr>
            <a:endParaRPr lang="ru-RU" sz="1800" dirty="0"/>
          </a:p>
        </p:txBody>
      </p:sp>
      <p:pic>
        <p:nvPicPr>
          <p:cNvPr id="89092" name="Picture 4" descr="http://walljozz.com/images/wedding-ring-clipart-png-17.jpg"/>
          <p:cNvPicPr>
            <a:picLocks noChangeAspect="1" noChangeArrowheads="1"/>
          </p:cNvPicPr>
          <p:nvPr/>
        </p:nvPicPr>
        <p:blipFill>
          <a:blip r:embed="rId2" cstate="print"/>
          <a:srcRect/>
          <a:stretch>
            <a:fillRect/>
          </a:stretch>
        </p:blipFill>
        <p:spPr bwMode="auto">
          <a:xfrm>
            <a:off x="3500430" y="214290"/>
            <a:ext cx="2143140" cy="876164"/>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5234" name="Picture 2" descr="http://img0.liveinternet.ru/images/attach/c/0/53/471/53471309_Karavakk_Lui.jpg"/>
          <p:cNvPicPr>
            <a:picLocks noChangeAspect="1" noChangeArrowheads="1"/>
          </p:cNvPicPr>
          <p:nvPr/>
        </p:nvPicPr>
        <p:blipFill>
          <a:blip r:embed="rId2"/>
          <a:srcRect b="37857"/>
          <a:stretch>
            <a:fillRect/>
          </a:stretch>
        </p:blipFill>
        <p:spPr bwMode="auto">
          <a:xfrm>
            <a:off x="0" y="0"/>
            <a:ext cx="9144000" cy="6858000"/>
          </a:xfrm>
          <a:prstGeom prst="rect">
            <a:avLst/>
          </a:prstGeom>
          <a:noFill/>
        </p:spPr>
      </p:pic>
      <p:sp>
        <p:nvSpPr>
          <p:cNvPr id="5" name="TextBox 4"/>
          <p:cNvSpPr txBox="1"/>
          <p:nvPr/>
        </p:nvSpPr>
        <p:spPr>
          <a:xfrm>
            <a:off x="3929026" y="214290"/>
            <a:ext cx="5214974" cy="1938992"/>
          </a:xfrm>
          <a:prstGeom prst="rect">
            <a:avLst/>
          </a:prstGeom>
          <a:noFill/>
        </p:spPr>
        <p:txBody>
          <a:bodyPr wrap="square" rtlCol="0">
            <a:spAutoFit/>
          </a:bodyPr>
          <a:lstStyle/>
          <a:p>
            <a:pPr algn="ctr"/>
            <a:r>
              <a:rPr lang="ru-RU" sz="4000" b="1" dirty="0" smtClean="0">
                <a:solidFill>
                  <a:schemeClr val="bg1"/>
                </a:solidFill>
              </a:rPr>
              <a:t>Екатерина </a:t>
            </a:r>
            <a:r>
              <a:rPr lang="ru-RU" sz="4000" b="1" dirty="0" err="1" smtClean="0">
                <a:solidFill>
                  <a:schemeClr val="bg1"/>
                </a:solidFill>
              </a:rPr>
              <a:t>Иоановна</a:t>
            </a:r>
            <a:endParaRPr lang="ru-RU" sz="4000" b="1" dirty="0">
              <a:solidFill>
                <a:schemeClr val="bg1"/>
              </a:solidFill>
            </a:endParaRPr>
          </a:p>
          <a:p>
            <a:pPr algn="ctr"/>
            <a:r>
              <a:rPr lang="ru-RU" sz="4000" i="1" dirty="0" smtClean="0">
                <a:solidFill>
                  <a:schemeClr val="bg1"/>
                </a:solidFill>
              </a:rPr>
              <a:t>1716</a:t>
            </a:r>
            <a:r>
              <a:rPr lang="ru-RU" sz="4000" i="1" dirty="0">
                <a:solidFill>
                  <a:schemeClr val="bg1"/>
                </a:solidFill>
              </a:rPr>
              <a:t> </a:t>
            </a:r>
            <a:r>
              <a:rPr lang="ru-RU" sz="4000" i="1" dirty="0" smtClean="0">
                <a:solidFill>
                  <a:schemeClr val="bg1"/>
                </a:solidFill>
              </a:rPr>
              <a:t>год</a:t>
            </a:r>
          </a:p>
          <a:p>
            <a:endParaRPr lang="ru-RU" sz="4000" dirty="0"/>
          </a:p>
        </p:txBody>
      </p:sp>
      <p:sp>
        <p:nvSpPr>
          <p:cNvPr id="6" name="Скругленный прямоугольник 5"/>
          <p:cNvSpPr/>
          <p:nvPr/>
        </p:nvSpPr>
        <p:spPr>
          <a:xfrm>
            <a:off x="6500794" y="3428952"/>
            <a:ext cx="2643206" cy="3429048"/>
          </a:xfrm>
          <a:prstGeom prst="round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t>Личные </a:t>
            </a:r>
            <a:r>
              <a:rPr lang="ru-RU" sz="1600" dirty="0" err="1"/>
              <a:t>качестваНезависимый</a:t>
            </a:r>
            <a:r>
              <a:rPr lang="ru-RU" sz="1600" dirty="0"/>
              <a:t> и решительный характер</a:t>
            </a:r>
          </a:p>
          <a:p>
            <a:r>
              <a:rPr lang="ru-RU" sz="1600" dirty="0"/>
              <a:t>Воспитание</a:t>
            </a:r>
            <a:br>
              <a:rPr lang="ru-RU" sz="1600" dirty="0"/>
            </a:br>
            <a:r>
              <a:rPr lang="ru-RU" sz="1600" dirty="0"/>
              <a:t>и </a:t>
            </a:r>
            <a:r>
              <a:rPr lang="ru-RU" sz="1600" dirty="0" err="1"/>
              <a:t>образованиеЛюбимая</a:t>
            </a:r>
            <a:r>
              <a:rPr lang="ru-RU" sz="1600" dirty="0"/>
              <a:t> дочь царицы Прасковьи, самая старшая из ее выживших детей. Обучалась немецкому и французскому языкам, танцам и хорошим манерам</a:t>
            </a:r>
          </a:p>
        </p:txBody>
      </p:sp>
      <p:sp>
        <p:nvSpPr>
          <p:cNvPr id="7" name="Скругленный прямоугольник 6"/>
          <p:cNvSpPr/>
          <p:nvPr/>
        </p:nvSpPr>
        <p:spPr>
          <a:xfrm>
            <a:off x="0" y="285728"/>
            <a:ext cx="2643206" cy="5214974"/>
          </a:xfrm>
          <a:prstGeom prst="round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t>Дочь царя Иоанна V (брата и соправителя Петра I) и царицы Прасковьи Федоровны (урожденной Салтыковой), старшая сестра Анны Иоанновны.</a:t>
            </a:r>
            <a:endParaRPr lang="ru-RU" sz="1600" dirty="0" smtClean="0"/>
          </a:p>
          <a:p>
            <a:endParaRPr lang="ru-RU" sz="1600" dirty="0" smtClean="0"/>
          </a:p>
          <a:p>
            <a:r>
              <a:rPr lang="ru-RU" sz="1600" dirty="0" smtClean="0"/>
              <a:t>Возраст-25 </a:t>
            </a:r>
            <a:r>
              <a:rPr lang="ru-RU" sz="1600" dirty="0"/>
              <a:t>лет</a:t>
            </a:r>
          </a:p>
          <a:p>
            <a:endParaRPr lang="ru-RU" sz="1600" dirty="0" smtClean="0"/>
          </a:p>
          <a:p>
            <a:r>
              <a:rPr lang="ru-RU" sz="1600" dirty="0" smtClean="0"/>
              <a:t>Внешность -Полная</a:t>
            </a:r>
            <a:r>
              <a:rPr lang="ru-RU" sz="1600" dirty="0"/>
              <a:t>, небольшого роста, белолицая и темново­лосая; не красавица, но обращает на себя внимание общительностью и доброжелательностью</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97282" name="Picture 2"/>
          <p:cNvPicPr>
            <a:picLocks noChangeAspect="1" noChangeArrowheads="1"/>
          </p:cNvPicPr>
          <p:nvPr/>
        </p:nvPicPr>
        <p:blipFill>
          <a:blip r:embed="rId2"/>
          <a:srcRect l="15902" t="12695" r="27048" b="19922"/>
          <a:stretch>
            <a:fillRect/>
          </a:stretch>
        </p:blipFill>
        <p:spPr bwMode="auto">
          <a:xfrm>
            <a:off x="0" y="357166"/>
            <a:ext cx="9144000" cy="6072206"/>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8306" name="Picture 2"/>
          <p:cNvPicPr>
            <a:picLocks noChangeAspect="1" noChangeArrowheads="1"/>
          </p:cNvPicPr>
          <p:nvPr/>
        </p:nvPicPr>
        <p:blipFill>
          <a:blip r:embed="rId2"/>
          <a:srcRect l="19766" t="12695" r="20937" b="6250"/>
          <a:stretch>
            <a:fillRect/>
          </a:stretch>
        </p:blipFill>
        <p:spPr bwMode="auto">
          <a:xfrm>
            <a:off x="0" y="0"/>
            <a:ext cx="9144000" cy="6858000"/>
          </a:xfrm>
          <a:prstGeom prst="rect">
            <a:avLst/>
          </a:prstGeom>
          <a:noFill/>
          <a:ln w="9525">
            <a:noFill/>
            <a:miter lim="800000"/>
            <a:headEnd/>
            <a:tailEnd/>
          </a:ln>
          <a:effectLst/>
        </p:spPr>
      </p:pic>
      <p:sp>
        <p:nvSpPr>
          <p:cNvPr id="5" name="Прямоугольник 4"/>
          <p:cNvSpPr/>
          <p:nvPr/>
        </p:nvSpPr>
        <p:spPr>
          <a:xfrm>
            <a:off x="285720" y="2428868"/>
            <a:ext cx="8572560" cy="4429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Возраст17 лет</a:t>
            </a:r>
          </a:p>
          <a:p>
            <a:r>
              <a:rPr lang="ru-RU" sz="1600" dirty="0" smtClean="0">
                <a:solidFill>
                  <a:schemeClr val="tx1"/>
                </a:solidFill>
              </a:rPr>
              <a:t>Семья-Сын датского короля Фредерика IV и Луизы </a:t>
            </a:r>
            <a:r>
              <a:rPr lang="ru-RU" sz="1600" dirty="0" err="1" smtClean="0">
                <a:solidFill>
                  <a:schemeClr val="tx1"/>
                </a:solidFill>
              </a:rPr>
              <a:t>Мекленбург-Гюстровской</a:t>
            </a:r>
            <a:endParaRPr lang="ru-RU" sz="1600" dirty="0" smtClean="0">
              <a:solidFill>
                <a:schemeClr val="tx1"/>
              </a:solidFill>
            </a:endParaRPr>
          </a:p>
          <a:p>
            <a:r>
              <a:rPr lang="ru-RU" sz="1600" dirty="0" smtClean="0">
                <a:solidFill>
                  <a:schemeClr val="tx1"/>
                </a:solidFill>
              </a:rPr>
              <a:t>Вероисповедание-Пиетист</a:t>
            </a:r>
          </a:p>
          <a:p>
            <a:endParaRPr lang="ru-RU" sz="1600" dirty="0" smtClean="0">
              <a:solidFill>
                <a:schemeClr val="tx1"/>
              </a:solidFill>
            </a:endParaRPr>
          </a:p>
          <a:p>
            <a:r>
              <a:rPr lang="ru-RU" sz="1600" dirty="0" err="1" smtClean="0">
                <a:solidFill>
                  <a:schemeClr val="tx1"/>
                </a:solidFill>
              </a:rPr>
              <a:t>Кристиан</a:t>
            </a:r>
            <a:r>
              <a:rPr lang="ru-RU" sz="1600" dirty="0">
                <a:solidFill>
                  <a:schemeClr val="tx1"/>
                </a:solidFill>
              </a:rPr>
              <a:t> — наследник датского престола, а Дания — союзник России по Северной войне. Правда, пользы от этого союза пока не слишком много: в первые же дни войны шведская армия разбила датскую и заняла Копенгаген, так что все тяготы дальнейшего противосто­яния со шведами легли на русские плечи. В 1709 году, после Полтавской битвы, Дания вернулась к боевым действиям, но закончилось это точно так же. Собственно, в военном отношении союз с Данией чреват именно тем, что союзника, скорее всего, придется вновь и вновь защищать.</a:t>
            </a:r>
          </a:p>
          <a:p>
            <a:r>
              <a:rPr lang="ru-RU" sz="1600" dirty="0">
                <a:solidFill>
                  <a:schemeClr val="tx1"/>
                </a:solidFill>
              </a:rPr>
              <a:t>Брак может способствовать налаживанию экономических, торговых и культурных связей с Данией. Как и Россия, Дания активно занимается внутренними преобразованиями и модернизацией экономики и точно не откажется сотрудничать в этой сфере.</a:t>
            </a:r>
          </a:p>
          <a:p>
            <a:r>
              <a:rPr lang="ru-RU" sz="1600" dirty="0">
                <a:solidFill>
                  <a:schemeClr val="tx1"/>
                </a:solidFill>
              </a:rPr>
              <a:t>Жених — радикальный сторонник пиетизма, протестантского течения с сильным креном в сторону мистицизма. Не ровен час, он начнет насаждать пиетизм в стране; его супруге обращения точно не избежать.</a:t>
            </a:r>
          </a:p>
          <a:p>
            <a:pPr algn="ctr"/>
            <a:endParaRPr lang="ru-RU" dirty="0">
              <a:solidFill>
                <a:schemeClr val="tx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9330" name="Picture 2"/>
          <p:cNvPicPr>
            <a:picLocks noChangeAspect="1" noChangeArrowheads="1"/>
          </p:cNvPicPr>
          <p:nvPr/>
        </p:nvPicPr>
        <p:blipFill>
          <a:blip r:embed="rId3"/>
          <a:srcRect l="19766" t="9765" r="20937" b="6250"/>
          <a:stretch>
            <a:fillRect/>
          </a:stretch>
        </p:blipFill>
        <p:spPr bwMode="auto">
          <a:xfrm>
            <a:off x="0" y="0"/>
            <a:ext cx="9144000" cy="6826246"/>
          </a:xfrm>
          <a:prstGeom prst="rect">
            <a:avLst/>
          </a:prstGeom>
          <a:noFill/>
          <a:ln w="9525">
            <a:noFill/>
            <a:miter lim="800000"/>
            <a:headEnd/>
            <a:tailEnd/>
          </a:ln>
          <a:effectLst/>
        </p:spPr>
      </p:pic>
      <p:sp>
        <p:nvSpPr>
          <p:cNvPr id="5" name="Прямоугольник 4"/>
          <p:cNvSpPr/>
          <p:nvPr/>
        </p:nvSpPr>
        <p:spPr>
          <a:xfrm>
            <a:off x="214282" y="2857496"/>
            <a:ext cx="8643998" cy="4000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t>Возраст38 лет</a:t>
            </a:r>
          </a:p>
          <a:p>
            <a:r>
              <a:rPr lang="ru-RU" dirty="0" smtClean="0">
                <a:solidFill>
                  <a:schemeClr val="tx1"/>
                </a:solidFill>
              </a:rPr>
              <a:t>Семья-Второй сын Фридриха </a:t>
            </a:r>
            <a:r>
              <a:rPr lang="ru-RU" dirty="0" err="1" smtClean="0">
                <a:solidFill>
                  <a:schemeClr val="tx1"/>
                </a:solidFill>
              </a:rPr>
              <a:t>Мекленбургского</a:t>
            </a:r>
            <a:r>
              <a:rPr lang="ru-RU" dirty="0" smtClean="0">
                <a:solidFill>
                  <a:schemeClr val="tx1"/>
                </a:solidFill>
              </a:rPr>
              <a:t> и Кристины </a:t>
            </a:r>
            <a:r>
              <a:rPr lang="ru-RU" dirty="0" err="1" smtClean="0">
                <a:solidFill>
                  <a:schemeClr val="tx1"/>
                </a:solidFill>
              </a:rPr>
              <a:t>Вильгельмины</a:t>
            </a:r>
            <a:r>
              <a:rPr lang="ru-RU" dirty="0" smtClean="0">
                <a:solidFill>
                  <a:schemeClr val="tx1"/>
                </a:solidFill>
              </a:rPr>
              <a:t> </a:t>
            </a:r>
            <a:r>
              <a:rPr lang="ru-RU" dirty="0" err="1" smtClean="0">
                <a:solidFill>
                  <a:schemeClr val="tx1"/>
                </a:solidFill>
              </a:rPr>
              <a:t>Гессен-Гомбургской</a:t>
            </a:r>
            <a:endParaRPr lang="ru-RU" dirty="0" smtClean="0">
              <a:solidFill>
                <a:schemeClr val="tx1"/>
              </a:solidFill>
            </a:endParaRPr>
          </a:p>
          <a:p>
            <a:r>
              <a:rPr lang="ru-RU" dirty="0" smtClean="0">
                <a:solidFill>
                  <a:schemeClr val="tx1"/>
                </a:solidFill>
              </a:rPr>
              <a:t>Вероисповедание-Лютеранин</a:t>
            </a:r>
          </a:p>
          <a:p>
            <a:endParaRPr lang="ru-RU" dirty="0" smtClean="0">
              <a:solidFill>
                <a:schemeClr val="tx1"/>
              </a:solidFill>
            </a:endParaRPr>
          </a:p>
          <a:p>
            <a:r>
              <a:rPr lang="ru-RU" dirty="0">
                <a:solidFill>
                  <a:schemeClr val="tx1"/>
                </a:solidFill>
              </a:rPr>
              <a:t>Мекленбург — крупный порт, и союз с герцогом позволит военному и торговому флоту России им пользоваться. Это упростит охрану морских путей от шведов.</a:t>
            </a:r>
          </a:p>
          <a:p>
            <a:r>
              <a:rPr lang="ru-RU" dirty="0">
                <a:solidFill>
                  <a:schemeClr val="tx1"/>
                </a:solidFill>
              </a:rPr>
              <a:t>До побега Карла XII в Турцию, случившегося в 1709 году, Карл Леопольд открыто под­держивал Швецию и находился в ставке шведского короля. Правда, это было вызвано не столько его политической позицией, сколько личными симпатиями: Карл XII был его кумиром.</a:t>
            </a:r>
          </a:p>
          <a:p>
            <a:r>
              <a:rPr lang="ru-RU" dirty="0">
                <a:solidFill>
                  <a:schemeClr val="tx1"/>
                </a:solidFill>
              </a:rPr>
              <a:t>У герцога весьма сомнительный нрав — он пьяница, скандалист и интриган. Из-за этого распались уже два его брака.</a:t>
            </a:r>
          </a:p>
          <a:p>
            <a:r>
              <a:rPr lang="ru-RU" dirty="0">
                <a:solidFill>
                  <a:schemeClr val="tx1"/>
                </a:solidFill>
              </a:rPr>
              <a:t>Первые два брака Карла Леопольда не дали наследников, поэтому потомок мужского пола от третьего брака (если он будет) получит права на стратегически важное герцогство.</a:t>
            </a:r>
          </a:p>
          <a:p>
            <a:pPr algn="ctr"/>
            <a:endParaRPr lang="ru-RU" dirty="0">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0354" name="Picture 2"/>
          <p:cNvPicPr>
            <a:picLocks noChangeAspect="1" noChangeArrowheads="1"/>
          </p:cNvPicPr>
          <p:nvPr/>
        </p:nvPicPr>
        <p:blipFill>
          <a:blip r:embed="rId2"/>
          <a:srcRect l="17569" t="9765" r="19290" b="6250"/>
          <a:stretch>
            <a:fillRect/>
          </a:stretch>
        </p:blipFill>
        <p:spPr bwMode="auto">
          <a:xfrm>
            <a:off x="-1" y="0"/>
            <a:ext cx="9170617" cy="6858000"/>
          </a:xfrm>
          <a:prstGeom prst="rect">
            <a:avLst/>
          </a:prstGeom>
          <a:noFill/>
          <a:ln w="9525">
            <a:noFill/>
            <a:miter lim="800000"/>
            <a:headEnd/>
            <a:tailEnd/>
          </a:ln>
          <a:effectLst/>
        </p:spPr>
      </p:pic>
      <p:sp>
        <p:nvSpPr>
          <p:cNvPr id="5" name="Прямоугольник 4"/>
          <p:cNvSpPr/>
          <p:nvPr/>
        </p:nvSpPr>
        <p:spPr>
          <a:xfrm>
            <a:off x="642910" y="2857496"/>
            <a:ext cx="8143932" cy="4000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500" dirty="0" smtClean="0">
                <a:solidFill>
                  <a:schemeClr val="tx1"/>
                </a:solidFill>
              </a:rPr>
              <a:t>Возраст-43 года</a:t>
            </a:r>
          </a:p>
          <a:p>
            <a:r>
              <a:rPr lang="ru-RU" sz="1500" dirty="0" err="1" smtClean="0">
                <a:solidFill>
                  <a:schemeClr val="tx1"/>
                </a:solidFill>
              </a:rPr>
              <a:t>Семь-яСын</a:t>
            </a:r>
            <a:r>
              <a:rPr lang="ru-RU" sz="1500" dirty="0" smtClean="0">
                <a:solidFill>
                  <a:schemeClr val="tx1"/>
                </a:solidFill>
              </a:rPr>
              <a:t> султана </a:t>
            </a:r>
            <a:r>
              <a:rPr lang="ru-RU" sz="1500" dirty="0" err="1" smtClean="0">
                <a:solidFill>
                  <a:schemeClr val="tx1"/>
                </a:solidFill>
              </a:rPr>
              <a:t>Мехмеда</a:t>
            </a:r>
            <a:r>
              <a:rPr lang="ru-RU" sz="1500" dirty="0" smtClean="0">
                <a:solidFill>
                  <a:schemeClr val="tx1"/>
                </a:solidFill>
              </a:rPr>
              <a:t> IV, брат султана Мустафы II, который в 1703 году отрекся от престола в его пользу</a:t>
            </a:r>
          </a:p>
          <a:p>
            <a:r>
              <a:rPr lang="ru-RU" sz="1500" dirty="0" smtClean="0">
                <a:solidFill>
                  <a:schemeClr val="tx1"/>
                </a:solidFill>
              </a:rPr>
              <a:t>Вероисповедание-Мусульманин-суннит</a:t>
            </a:r>
          </a:p>
          <a:p>
            <a:endParaRPr lang="ru-RU" sz="1500" dirty="0" smtClean="0">
              <a:solidFill>
                <a:schemeClr val="tx1"/>
              </a:solidFill>
            </a:endParaRPr>
          </a:p>
          <a:p>
            <a:r>
              <a:rPr lang="ru-RU" sz="1500" dirty="0">
                <a:solidFill>
                  <a:schemeClr val="tx1"/>
                </a:solidFill>
              </a:rPr>
              <a:t>Как и Петр, Ахмед III стремится к модернизации своей страны: он открыл первую типо­графию, способствовал переводу на османский язык научных трудов, открывал новые школы.</a:t>
            </a:r>
          </a:p>
          <a:p>
            <a:r>
              <a:rPr lang="ru-RU" sz="1500" dirty="0">
                <a:solidFill>
                  <a:schemeClr val="tx1"/>
                </a:solidFill>
              </a:rPr>
              <a:t>Выдав за него племянницу, Петр I может вернуть крепость Азов, утраченную после </a:t>
            </a:r>
            <a:r>
              <a:rPr lang="ru-RU" sz="1500" dirty="0" err="1">
                <a:solidFill>
                  <a:schemeClr val="tx1"/>
                </a:solidFill>
              </a:rPr>
              <a:t>Прутского</a:t>
            </a:r>
            <a:r>
              <a:rPr lang="ru-RU" sz="1500" dirty="0">
                <a:solidFill>
                  <a:schemeClr val="tx1"/>
                </a:solidFill>
              </a:rPr>
              <a:t> похода 1711 года, и тем самым закрепить позиции России на Черном море.</a:t>
            </a:r>
          </a:p>
          <a:p>
            <a:r>
              <a:rPr lang="ru-RU" sz="1500" dirty="0">
                <a:solidFill>
                  <a:schemeClr val="tx1"/>
                </a:solidFill>
              </a:rPr>
              <a:t>России не помешал бы союзник против Персии, который поможет ей захватить территории в Средней Азии, и Османская империя подходит на эту роль лучше многих других госу­дарств: они с Персией — давние враги.</a:t>
            </a:r>
          </a:p>
          <a:p>
            <a:r>
              <a:rPr lang="ru-RU" sz="1500" dirty="0">
                <a:solidFill>
                  <a:schemeClr val="tx1"/>
                </a:solidFill>
              </a:rPr>
              <a:t>В 1709 году султан предоставил убежище шведскому королю Карлу XII, разбитому Петром под Полтавой. Правда, Карл XII Османскую империю уже покинул и вернулся в Швецию, но вся эта история не облегчает дипломатических контактов с турками.</a:t>
            </a:r>
          </a:p>
          <a:p>
            <a:r>
              <a:rPr lang="ru-RU" sz="1500" dirty="0">
                <a:solidFill>
                  <a:schemeClr val="tx1"/>
                </a:solidFill>
              </a:rPr>
              <a:t>Ахмед III — представитель восточной культуры, плохо знакомой российскому двору. Отно­шение к ней в России и Европе варьируется от настороженного до открыто враждебного. Православные и мусульмане воспринимают друг друга как врагов по вере.</a:t>
            </a:r>
          </a:p>
          <a:p>
            <a:r>
              <a:rPr lang="ru-RU" sz="1500" dirty="0">
                <a:solidFill>
                  <a:schemeClr val="tx1"/>
                </a:solidFill>
              </a:rPr>
              <a:t>В Турции принято многоженство, и у султана уже есть две жены.</a:t>
            </a:r>
          </a:p>
          <a:p>
            <a:pPr algn="ctr"/>
            <a:endParaRPr lang="ru-R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97282" name="Picture 2"/>
          <p:cNvPicPr>
            <a:picLocks noChangeAspect="1" noChangeArrowheads="1"/>
          </p:cNvPicPr>
          <p:nvPr/>
        </p:nvPicPr>
        <p:blipFill>
          <a:blip r:embed="rId2"/>
          <a:srcRect l="15902" t="12695" r="27048" b="19922"/>
          <a:stretch>
            <a:fillRect/>
          </a:stretch>
        </p:blipFill>
        <p:spPr bwMode="auto">
          <a:xfrm>
            <a:off x="0" y="357166"/>
            <a:ext cx="9144000" cy="6072206"/>
          </a:xfrm>
          <a:prstGeom prst="rect">
            <a:avLst/>
          </a:prstGeom>
          <a:noFill/>
          <a:ln w="9525">
            <a:noFill/>
            <a:miter lim="800000"/>
            <a:headEnd/>
            <a:tailEnd/>
          </a:ln>
          <a:effectLst/>
        </p:spPr>
      </p:pic>
      <p:sp>
        <p:nvSpPr>
          <p:cNvPr id="4" name="Овал 3"/>
          <p:cNvSpPr/>
          <p:nvPr/>
        </p:nvSpPr>
        <p:spPr>
          <a:xfrm>
            <a:off x="4643438" y="1571612"/>
            <a:ext cx="1571636" cy="15001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4143372" y="3429000"/>
            <a:ext cx="5000628" cy="830997"/>
          </a:xfrm>
          <a:prstGeom prst="rect">
            <a:avLst/>
          </a:prstGeom>
          <a:noFill/>
        </p:spPr>
        <p:txBody>
          <a:bodyPr wrap="square" rtlCol="0">
            <a:spAutoFit/>
          </a:bodyPr>
          <a:lstStyle/>
          <a:p>
            <a:pPr algn="ctr"/>
            <a:r>
              <a:rPr lang="ru-RU" sz="4800" dirty="0" smtClean="0">
                <a:solidFill>
                  <a:srgbClr val="FF0000"/>
                </a:solidFill>
              </a:rPr>
              <a:t>Карл - Леопольд</a:t>
            </a:r>
            <a:endParaRPr lang="ru-RU" sz="4800" dirty="0">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71480"/>
            <a:ext cx="9144000" cy="6286520"/>
          </a:xfrm>
        </p:spPr>
        <p:txBody>
          <a:bodyPr>
            <a:noAutofit/>
          </a:bodyPr>
          <a:lstStyle/>
          <a:p>
            <a:pPr algn="ctr">
              <a:buNone/>
            </a:pPr>
            <a:endParaRPr lang="ru-RU" sz="1800" dirty="0"/>
          </a:p>
          <a:p>
            <a:pPr algn="ctr">
              <a:buNone/>
            </a:pPr>
            <a:endParaRPr lang="ru-RU" sz="1800" dirty="0" smtClean="0"/>
          </a:p>
          <a:p>
            <a:pPr>
              <a:buNone/>
            </a:pPr>
            <a:r>
              <a:rPr lang="ru-RU" sz="1800" dirty="0" smtClean="0"/>
              <a:t>       </a:t>
            </a:r>
            <a:r>
              <a:rPr lang="ru-RU" sz="1800" dirty="0"/>
              <a:t>По желанию Петра I в 1716 году в Данциге Екатерина вышла замуж за герцога </a:t>
            </a:r>
            <a:r>
              <a:rPr lang="ru-RU" sz="1800" dirty="0" err="1"/>
              <a:t>мекленбург-шверинского</a:t>
            </a:r>
            <a:r>
              <a:rPr lang="ru-RU" sz="1800" dirty="0"/>
              <a:t>.</a:t>
            </a:r>
          </a:p>
          <a:p>
            <a:pPr>
              <a:buNone/>
            </a:pPr>
            <a:r>
              <a:rPr lang="ru-RU" sz="1800" dirty="0" smtClean="0"/>
              <a:t>      Согласно </a:t>
            </a:r>
            <a:r>
              <a:rPr lang="ru-RU" sz="1800" dirty="0"/>
              <a:t>брачному договору, муж обязался обеспечить православной Екатерине свободу вероисповедания и выплачивать ей содержание. Вслед за брачным был заключен и союзни­ческий договор, который позволял России размещать войска на севере Германии. Петр I, со своей стороны, обещал герцогу помочь завоевать города </a:t>
            </a:r>
            <a:r>
              <a:rPr lang="ru-RU" sz="1800" dirty="0" err="1"/>
              <a:t>Висмар</a:t>
            </a:r>
            <a:r>
              <a:rPr lang="ru-RU" sz="1800" dirty="0"/>
              <a:t> и </a:t>
            </a:r>
            <a:r>
              <a:rPr lang="ru-RU" sz="1800" dirty="0" err="1"/>
              <a:t>Барнеминд</a:t>
            </a:r>
            <a:r>
              <a:rPr lang="ru-RU" sz="1800" dirty="0"/>
              <a:t>, прежде отошедшие от Мекленбурга к Швеции.</a:t>
            </a:r>
          </a:p>
          <a:p>
            <a:pPr>
              <a:buNone/>
            </a:pPr>
            <a:r>
              <a:rPr lang="ru-RU" sz="1800" dirty="0" smtClean="0"/>
              <a:t>       Для </a:t>
            </a:r>
            <a:r>
              <a:rPr lang="ru-RU" sz="1800" dirty="0"/>
              <a:t>Екатерины Иоанновны брак сложился неудачно. В 1722 году, не выдержав жестокого и грубого отношения мужа, она вместе с дочерью Анной Леопольдовной вернулась в Россию. Формального развода не было, но супруги больше не виделись.</a:t>
            </a:r>
          </a:p>
          <a:p>
            <a:pPr>
              <a:buNone/>
            </a:pPr>
            <a:r>
              <a:rPr lang="ru-RU" sz="1800" dirty="0" smtClean="0"/>
              <a:t>       В</a:t>
            </a:r>
            <a:r>
              <a:rPr lang="ru-RU" sz="1800" dirty="0"/>
              <a:t> 1730 году, после смерти императора Петра II, Верховный тайный совет рассматривал Екатерину Иоанновну (как старшую дочь Иоанна V) в качестве претендентки на престол, однако императрицей была избрана ее младшая сестра Анна. Зато после смерти последней императором стал малолетний внук Екатерины Иван VI, регентшей при котором стала его мать — и ее дочь Анна Леопольдовна.</a:t>
            </a:r>
          </a:p>
          <a:p>
            <a:pPr algn="ctr">
              <a:buNone/>
            </a:pPr>
            <a:endParaRPr lang="ru-RU" sz="1800" dirty="0"/>
          </a:p>
        </p:txBody>
      </p:sp>
      <p:pic>
        <p:nvPicPr>
          <p:cNvPr id="89092" name="Picture 4" descr="http://walljozz.com/images/wedding-ring-clipart-png-17.jpg"/>
          <p:cNvPicPr>
            <a:picLocks noChangeAspect="1" noChangeArrowheads="1"/>
          </p:cNvPicPr>
          <p:nvPr/>
        </p:nvPicPr>
        <p:blipFill>
          <a:blip r:embed="rId2" cstate="print"/>
          <a:srcRect/>
          <a:stretch>
            <a:fillRect/>
          </a:stretch>
        </p:blipFill>
        <p:spPr bwMode="auto">
          <a:xfrm>
            <a:off x="3500430" y="214290"/>
            <a:ext cx="2143140" cy="87616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5509200"/>
          </a:xfrm>
          <a:prstGeom prst="rect">
            <a:avLst/>
          </a:prstGeom>
          <a:noFill/>
        </p:spPr>
        <p:txBody>
          <a:bodyPr wrap="square" rtlCol="0">
            <a:spAutoFit/>
          </a:bodyPr>
          <a:lstStyle/>
          <a:p>
            <a:pPr lvl="0" algn="ctr"/>
            <a:r>
              <a:rPr lang="ru-RU" sz="4400" dirty="0" smtClean="0">
                <a:solidFill>
                  <a:schemeClr val="bg1"/>
                </a:solidFill>
              </a:rPr>
              <a:t>1. При </a:t>
            </a:r>
            <a:r>
              <a:rPr lang="ru-RU" sz="4400" dirty="0">
                <a:solidFill>
                  <a:schemeClr val="bg1"/>
                </a:solidFill>
              </a:rPr>
              <a:t>Петре I, чтобы носить бороду, нужно было покупать специальный «</a:t>
            </a:r>
            <a:r>
              <a:rPr lang="ru-RU" sz="4400" dirty="0" err="1">
                <a:solidFill>
                  <a:schemeClr val="bg1"/>
                </a:solidFill>
              </a:rPr>
              <a:t>бородовой</a:t>
            </a:r>
            <a:r>
              <a:rPr lang="ru-RU" sz="4400" dirty="0">
                <a:solidFill>
                  <a:schemeClr val="bg1"/>
                </a:solidFill>
              </a:rPr>
              <a:t> знак» </a:t>
            </a:r>
          </a:p>
          <a:p>
            <a:pPr algn="ctr"/>
            <a:endParaRPr lang="ru-RU" sz="4400" dirty="0">
              <a:solidFill>
                <a:schemeClr val="bg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0" name="Picture 6" descr="http://3rm.info/uploads/posts/2012-10/1351587704_1.jpg"/>
          <p:cNvPicPr>
            <a:picLocks noChangeAspect="1" noChangeArrowheads="1"/>
          </p:cNvPicPr>
          <p:nvPr/>
        </p:nvPicPr>
        <p:blipFill>
          <a:blip r:embed="rId2"/>
          <a:srcRect l="33418"/>
          <a:stretch>
            <a:fillRect/>
          </a:stretch>
        </p:blipFill>
        <p:spPr bwMode="auto">
          <a:xfrm>
            <a:off x="0" y="0"/>
            <a:ext cx="9144000" cy="6858000"/>
          </a:xfrm>
          <a:prstGeom prst="rect">
            <a:avLst/>
          </a:prstGeom>
          <a:noFill/>
        </p:spPr>
      </p:pic>
      <p:graphicFrame>
        <p:nvGraphicFramePr>
          <p:cNvPr id="7" name="Схема 6"/>
          <p:cNvGraphicFramePr/>
          <p:nvPr/>
        </p:nvGraphicFramePr>
        <p:xfrm>
          <a:off x="2786018" y="3857628"/>
          <a:ext cx="6357982" cy="2643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146" name="Picture 2" descr="http://fb.ru/misc/i/gallery/19003/51524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571472" y="285728"/>
            <a:ext cx="8101128" cy="1754326"/>
          </a:xfrm>
          <a:prstGeom prst="rect">
            <a:avLst/>
          </a:prstGeom>
          <a:noFill/>
        </p:spPr>
        <p:txBody>
          <a:bodyPr wrap="none" lIns="91440" tIns="45720" rIns="91440" bIns="45720">
            <a:spAutoFit/>
          </a:bodyPr>
          <a:lstStyle/>
          <a:p>
            <a:pPr algn="ctr"/>
            <a:r>
              <a:rPr lang="ru-RU" sz="5400" b="1" dirty="0" smtClean="0">
                <a:solidFill>
                  <a:schemeClr val="bg1"/>
                </a:solidFill>
              </a:rPr>
              <a:t>Помогите </a:t>
            </a:r>
            <a:r>
              <a:rPr lang="ru-RU" sz="5400" b="1" dirty="0">
                <a:solidFill>
                  <a:schemeClr val="bg1"/>
                </a:solidFill>
              </a:rPr>
              <a:t>Петру Первому </a:t>
            </a:r>
            <a:endParaRPr lang="ru-RU" sz="5400" b="1" dirty="0" smtClean="0">
              <a:solidFill>
                <a:schemeClr val="bg1"/>
              </a:solidFill>
            </a:endParaRPr>
          </a:p>
          <a:p>
            <a:pPr algn="ctr"/>
            <a:r>
              <a:rPr lang="ru-RU" sz="5400" b="1" dirty="0" smtClean="0">
                <a:solidFill>
                  <a:schemeClr val="bg1"/>
                </a:solidFill>
              </a:rPr>
              <a:t>Выиграть Северную </a:t>
            </a:r>
            <a:r>
              <a:rPr lang="ru-RU" sz="5400" b="1" dirty="0">
                <a:solidFill>
                  <a:schemeClr val="bg1"/>
                </a:solidFill>
              </a:rPr>
              <a:t>войну</a:t>
            </a:r>
            <a:endParaRPr lang="ru-RU" sz="5400" b="0" cap="none" spc="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fb.ru/misc/i/gallery/19003/51524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0" y="0"/>
            <a:ext cx="9144000" cy="6858000"/>
          </a:xfrm>
          <a:prstGeom prst="rect">
            <a:avLst/>
          </a:prstGeom>
          <a:solidFill>
            <a:schemeClr val="tx1">
              <a:alpha val="5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642910" y="357166"/>
            <a:ext cx="8001056" cy="7478970"/>
          </a:xfrm>
          <a:prstGeom prst="rect">
            <a:avLst/>
          </a:prstGeom>
          <a:noFill/>
        </p:spPr>
        <p:txBody>
          <a:bodyPr wrap="square" rtlCol="0">
            <a:spAutoFit/>
          </a:bodyPr>
          <a:lstStyle/>
          <a:p>
            <a:pPr algn="ctr"/>
            <a:r>
              <a:rPr lang="ru-RU" sz="4000" dirty="0" smtClean="0">
                <a:solidFill>
                  <a:schemeClr val="bg1"/>
                </a:solidFill>
              </a:rPr>
              <a:t>Петр </a:t>
            </a:r>
            <a:r>
              <a:rPr lang="ru-RU" sz="4000" dirty="0">
                <a:solidFill>
                  <a:schemeClr val="bg1"/>
                </a:solidFill>
              </a:rPr>
              <a:t>I проиграл битву под Нарвой в 1700 году, а всего через 9 лет одержал победу в Полтавском сражении. Для этого ему нужно было в рекордные сроки реформировать армию, а потом и все остальное. Попробуйте провести реформы со скоростью Петра Великого</a:t>
            </a:r>
            <a:r>
              <a:rPr lang="ru-RU" sz="4000" dirty="0" smtClean="0">
                <a:solidFill>
                  <a:schemeClr val="bg1"/>
                </a:solidFill>
              </a:rPr>
              <a:t>!</a:t>
            </a:r>
          </a:p>
          <a:p>
            <a:pPr algn="ctr"/>
            <a:r>
              <a:rPr lang="ru-RU" sz="4000" dirty="0" smtClean="0">
                <a:solidFill>
                  <a:schemeClr val="bg1"/>
                </a:solidFill>
              </a:rPr>
              <a:t>1 ЭТАП</a:t>
            </a:r>
          </a:p>
          <a:p>
            <a:pPr algn="ctr"/>
            <a:endParaRPr lang="ru-RU" sz="4000" dirty="0">
              <a:solidFill>
                <a:schemeClr val="bg1"/>
              </a:solidFill>
            </a:endParaRPr>
          </a:p>
          <a:p>
            <a:pPr algn="ctr"/>
            <a:endParaRPr lang="ru-RU" sz="4000" dirty="0">
              <a:solidFill>
                <a:schemeClr val="bg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6955750"/>
          </a:xfrm>
          <a:prstGeom prst="rect">
            <a:avLst/>
          </a:prstGeom>
          <a:noFill/>
        </p:spPr>
        <p:txBody>
          <a:bodyPr wrap="square" rtlCol="0">
            <a:spAutoFit/>
          </a:bodyPr>
          <a:lstStyle/>
          <a:p>
            <a:pPr lvl="0" algn="ctr"/>
            <a:r>
              <a:rPr lang="ru-RU" sz="5400" b="1" dirty="0" smtClean="0">
                <a:solidFill>
                  <a:schemeClr val="bg1"/>
                </a:solidFill>
              </a:rPr>
              <a:t>1. Где </a:t>
            </a:r>
            <a:r>
              <a:rPr lang="ru-RU" sz="5400" b="1" dirty="0">
                <a:solidFill>
                  <a:schemeClr val="bg1"/>
                </a:solidFill>
              </a:rPr>
              <a:t>брать вооружение</a:t>
            </a:r>
            <a:r>
              <a:rPr lang="ru-RU" sz="5400" b="1" dirty="0" smtClean="0">
                <a:solidFill>
                  <a:schemeClr val="bg1"/>
                </a:solidFill>
              </a:rPr>
              <a:t>?</a:t>
            </a:r>
            <a:endParaRPr lang="ru-RU" sz="3200" dirty="0" smtClean="0">
              <a:solidFill>
                <a:schemeClr val="bg1"/>
              </a:solidFill>
            </a:endParaRPr>
          </a:p>
          <a:p>
            <a:pPr algn="ctr"/>
            <a:r>
              <a:rPr lang="ru-RU" sz="3200" dirty="0" smtClean="0">
                <a:solidFill>
                  <a:schemeClr val="bg1"/>
                </a:solidFill>
              </a:rPr>
              <a:t>Первым </a:t>
            </a:r>
            <a:r>
              <a:rPr lang="ru-RU" sz="3200" dirty="0">
                <a:solidFill>
                  <a:schemeClr val="bg1"/>
                </a:solidFill>
              </a:rPr>
              <a:t>делом вам надо перевооружить армию и создать артиллерию. Что делать?</a:t>
            </a:r>
          </a:p>
          <a:p>
            <a:endParaRPr lang="ru-RU" sz="3200" b="1" dirty="0" smtClean="0">
              <a:solidFill>
                <a:schemeClr val="bg1"/>
              </a:solidFill>
            </a:endParaRPr>
          </a:p>
          <a:p>
            <a:r>
              <a:rPr lang="ru-RU" sz="3200" b="1" u="sng" dirty="0" smtClean="0">
                <a:solidFill>
                  <a:schemeClr val="bg1"/>
                </a:solidFill>
              </a:rPr>
              <a:t>А) Импортировать</a:t>
            </a:r>
            <a:endParaRPr lang="ru-RU" sz="3200" u="sng" dirty="0">
              <a:solidFill>
                <a:schemeClr val="bg1"/>
              </a:solidFill>
            </a:endParaRPr>
          </a:p>
          <a:p>
            <a:r>
              <a:rPr lang="ru-RU" sz="3200" i="1" dirty="0">
                <a:solidFill>
                  <a:schemeClr val="bg1"/>
                </a:solidFill>
              </a:rPr>
              <a:t>Наладить оптовые закупки огнестрельного оружия и артиллерии за рубежом.</a:t>
            </a:r>
            <a:endParaRPr lang="ru-RU" sz="3200" dirty="0">
              <a:solidFill>
                <a:schemeClr val="bg1"/>
              </a:solidFill>
            </a:endParaRPr>
          </a:p>
          <a:p>
            <a:endParaRPr lang="ru-RU" sz="3200" b="1" dirty="0" smtClean="0">
              <a:solidFill>
                <a:schemeClr val="bg1"/>
              </a:solidFill>
            </a:endParaRPr>
          </a:p>
          <a:p>
            <a:r>
              <a:rPr lang="ru-RU" sz="3200" b="1" u="sng" dirty="0" smtClean="0">
                <a:solidFill>
                  <a:schemeClr val="bg1"/>
                </a:solidFill>
              </a:rPr>
              <a:t>Б) Производить </a:t>
            </a:r>
            <a:r>
              <a:rPr lang="ru-RU" sz="3200" b="1" u="sng" dirty="0">
                <a:solidFill>
                  <a:schemeClr val="bg1"/>
                </a:solidFill>
              </a:rPr>
              <a:t>все самим</a:t>
            </a:r>
            <a:endParaRPr lang="ru-RU" sz="3200" u="sng" dirty="0">
              <a:solidFill>
                <a:schemeClr val="bg1"/>
              </a:solidFill>
            </a:endParaRPr>
          </a:p>
          <a:p>
            <a:r>
              <a:rPr lang="ru-RU" sz="3200" i="1" dirty="0">
                <a:solidFill>
                  <a:schemeClr val="bg1"/>
                </a:solidFill>
              </a:rPr>
              <a:t>Наладить отечественное производство огнестрельного оружия и артиллерии.</a:t>
            </a:r>
            <a:endParaRPr lang="ru-RU" sz="3200" dirty="0">
              <a:solidFill>
                <a:schemeClr val="bg1"/>
              </a:solidFill>
            </a:endParaRPr>
          </a:p>
          <a:p>
            <a:r>
              <a:rPr lang="ru-RU" sz="3600" dirty="0">
                <a:solidFill>
                  <a:schemeClr val="bg1"/>
                </a:solidFill>
              </a:rPr>
              <a:t> </a:t>
            </a:r>
          </a:p>
          <a:p>
            <a:endParaRPr lang="ru-RU" sz="3600" dirty="0">
              <a:solidFill>
                <a:schemeClr val="bg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357158" y="0"/>
            <a:ext cx="8501122" cy="7940635"/>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 и Б</a:t>
            </a:r>
            <a:endParaRPr lang="ru-RU" sz="5400" dirty="0" smtClean="0">
              <a:solidFill>
                <a:schemeClr val="bg1"/>
              </a:solidFill>
            </a:endParaRPr>
          </a:p>
          <a:p>
            <a:pPr algn="ctr"/>
            <a:r>
              <a:rPr lang="ru-RU" sz="3600" b="1" dirty="0" smtClean="0">
                <a:solidFill>
                  <a:schemeClr val="bg1"/>
                </a:solidFill>
              </a:rPr>
              <a:t>Оружие </a:t>
            </a:r>
            <a:r>
              <a:rPr lang="ru-RU" sz="3600" b="1" dirty="0">
                <a:solidFill>
                  <a:schemeClr val="bg1"/>
                </a:solidFill>
              </a:rPr>
              <a:t>закупали за рубежом и прежние властители, но государь-реформатор начал серьезно развивать собственное производство: уже в 1701 году начали строиться </a:t>
            </a:r>
            <a:r>
              <a:rPr lang="ru-RU" sz="3600" b="1" dirty="0" err="1">
                <a:solidFill>
                  <a:schemeClr val="bg1"/>
                </a:solidFill>
              </a:rPr>
              <a:t>олонецкие</a:t>
            </a:r>
            <a:r>
              <a:rPr lang="ru-RU" sz="3600" b="1" dirty="0">
                <a:solidFill>
                  <a:schemeClr val="bg1"/>
                </a:solidFill>
              </a:rPr>
              <a:t> заводы, в 1711 году открылся оружейный завод в Петербурге, в 1712 году — в Туле, а в 1721 году — в Сестрорецке.</a:t>
            </a:r>
          </a:p>
          <a:p>
            <a:endParaRPr lang="ru-RU" sz="3600" dirty="0">
              <a:solidFill>
                <a:schemeClr val="bg1"/>
              </a:solidFill>
            </a:endParaRPr>
          </a:p>
          <a:p>
            <a:endParaRPr lang="ru-RU" sz="3600" dirty="0">
              <a:solidFill>
                <a:schemeClr val="bg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7509748"/>
          </a:xfrm>
          <a:prstGeom prst="rect">
            <a:avLst/>
          </a:prstGeom>
          <a:noFill/>
        </p:spPr>
        <p:txBody>
          <a:bodyPr wrap="square" rtlCol="0">
            <a:spAutoFit/>
          </a:bodyPr>
          <a:lstStyle/>
          <a:p>
            <a:pPr algn="ctr"/>
            <a:r>
              <a:rPr lang="ru-RU" sz="5400" b="1" dirty="0" smtClean="0">
                <a:solidFill>
                  <a:schemeClr val="bg1"/>
                </a:solidFill>
              </a:rPr>
              <a:t>2. Как </a:t>
            </a:r>
            <a:r>
              <a:rPr lang="ru-RU" sz="5400" b="1" dirty="0">
                <a:solidFill>
                  <a:schemeClr val="bg1"/>
                </a:solidFill>
              </a:rPr>
              <a:t>собирать войска</a:t>
            </a:r>
            <a:r>
              <a:rPr lang="ru-RU" sz="5400" b="1" dirty="0" smtClean="0">
                <a:solidFill>
                  <a:schemeClr val="bg1"/>
                </a:solidFill>
              </a:rPr>
              <a:t>?</a:t>
            </a:r>
            <a:endParaRPr lang="ru-RU" sz="5400" dirty="0">
              <a:solidFill>
                <a:schemeClr val="bg1"/>
              </a:solidFill>
            </a:endParaRPr>
          </a:p>
          <a:p>
            <a:pPr algn="ctr"/>
            <a:r>
              <a:rPr lang="ru-RU" sz="2800" dirty="0" smtClean="0">
                <a:solidFill>
                  <a:schemeClr val="bg1"/>
                </a:solidFill>
              </a:rPr>
              <a:t>Итак</a:t>
            </a:r>
            <a:r>
              <a:rPr lang="ru-RU" sz="2800" dirty="0">
                <a:solidFill>
                  <a:schemeClr val="bg1"/>
                </a:solidFill>
              </a:rPr>
              <a:t>, вы наладили снабжение армии оружием и пушками. Это дело важное, но вам нужны солдаты. Как увеличить численность войска?</a:t>
            </a:r>
          </a:p>
          <a:p>
            <a:endParaRPr lang="ru-RU" sz="2800" b="1" dirty="0" smtClean="0">
              <a:solidFill>
                <a:schemeClr val="bg1"/>
              </a:solidFill>
            </a:endParaRPr>
          </a:p>
          <a:p>
            <a:r>
              <a:rPr lang="ru-RU" sz="2800" b="1" u="sng" dirty="0" smtClean="0">
                <a:solidFill>
                  <a:schemeClr val="bg1"/>
                </a:solidFill>
              </a:rPr>
              <a:t>А) Ввести </a:t>
            </a:r>
            <a:r>
              <a:rPr lang="ru-RU" sz="2800" b="1" u="sng" dirty="0">
                <a:solidFill>
                  <a:schemeClr val="bg1"/>
                </a:solidFill>
              </a:rPr>
              <a:t>рекрутскую повинность</a:t>
            </a:r>
            <a:endParaRPr lang="ru-RU" sz="2800" u="sng" dirty="0">
              <a:solidFill>
                <a:schemeClr val="bg1"/>
              </a:solidFill>
            </a:endParaRPr>
          </a:p>
          <a:p>
            <a:r>
              <a:rPr lang="ru-RU" sz="2800" i="1" dirty="0">
                <a:solidFill>
                  <a:schemeClr val="bg1"/>
                </a:solidFill>
              </a:rPr>
              <a:t>Обязать общины и владельцев крепостных отправлять на пожизненную военную службу определенное количество мужчин в возрасте 20–35 лет.</a:t>
            </a:r>
            <a:endParaRPr lang="ru-RU" sz="2800" dirty="0">
              <a:solidFill>
                <a:schemeClr val="bg1"/>
              </a:solidFill>
            </a:endParaRPr>
          </a:p>
          <a:p>
            <a:endParaRPr lang="ru-RU" sz="2800" b="1" dirty="0" smtClean="0">
              <a:solidFill>
                <a:schemeClr val="bg1"/>
              </a:solidFill>
            </a:endParaRPr>
          </a:p>
          <a:p>
            <a:r>
              <a:rPr lang="ru-RU" sz="2800" b="1" u="sng" dirty="0" smtClean="0">
                <a:solidFill>
                  <a:schemeClr val="bg1"/>
                </a:solidFill>
              </a:rPr>
              <a:t>Б)Объявлять </a:t>
            </a:r>
            <a:r>
              <a:rPr lang="ru-RU" sz="2800" b="1" u="sng" dirty="0">
                <a:solidFill>
                  <a:schemeClr val="bg1"/>
                </a:solidFill>
              </a:rPr>
              <a:t>всеобщую мобилизацию</a:t>
            </a:r>
            <a:endParaRPr lang="ru-RU" sz="2800" u="sng" dirty="0">
              <a:solidFill>
                <a:schemeClr val="bg1"/>
              </a:solidFill>
            </a:endParaRPr>
          </a:p>
          <a:p>
            <a:r>
              <a:rPr lang="ru-RU" sz="2800" i="1" dirty="0">
                <a:solidFill>
                  <a:schemeClr val="bg1"/>
                </a:solidFill>
              </a:rPr>
              <a:t>Собирать военнообязанных мужчин для ведения конкретных кампаний.</a:t>
            </a:r>
            <a:endParaRPr lang="ru-RU" sz="2800" dirty="0">
              <a:solidFill>
                <a:schemeClr val="bg1"/>
              </a:solidFill>
            </a:endParaRPr>
          </a:p>
          <a:p>
            <a:r>
              <a:rPr lang="ru-RU" sz="2800" dirty="0">
                <a:solidFill>
                  <a:schemeClr val="bg1"/>
                </a:solidFill>
              </a:rPr>
              <a:t> </a:t>
            </a:r>
          </a:p>
          <a:p>
            <a:endParaRPr lang="ru-RU" sz="3600" dirty="0">
              <a:solidFill>
                <a:schemeClr val="bg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7109639"/>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 А</a:t>
            </a:r>
            <a:endParaRPr lang="ru-RU" sz="5400" b="1" dirty="0">
              <a:solidFill>
                <a:schemeClr val="bg1"/>
              </a:solidFill>
            </a:endParaRPr>
          </a:p>
          <a:p>
            <a:endParaRPr lang="ru-RU" sz="5400" dirty="0">
              <a:solidFill>
                <a:schemeClr val="bg1"/>
              </a:solidFill>
            </a:endParaRPr>
          </a:p>
          <a:p>
            <a:pPr algn="ctr"/>
            <a:r>
              <a:rPr lang="ru-RU" sz="3600" b="1" dirty="0" smtClean="0">
                <a:solidFill>
                  <a:schemeClr val="bg1"/>
                </a:solidFill>
              </a:rPr>
              <a:t>Петр</a:t>
            </a:r>
            <a:r>
              <a:rPr lang="ru-RU" sz="3600" b="1" dirty="0">
                <a:solidFill>
                  <a:schemeClr val="bg1"/>
                </a:solidFill>
              </a:rPr>
              <a:t> I так и сделал в 1705 году. Он обязал все население (но в зависимости от сословия) отправлять определенное число молодых мужчин на пожизненную службу в армии.</a:t>
            </a:r>
          </a:p>
          <a:p>
            <a:endParaRPr lang="ru-RU" sz="3600" dirty="0">
              <a:solidFill>
                <a:schemeClr val="bg1"/>
              </a:solidFill>
            </a:endParaRPr>
          </a:p>
          <a:p>
            <a:endParaRPr lang="ru-RU" sz="3600" dirty="0">
              <a:solidFill>
                <a:schemeClr val="bg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7509748"/>
          </a:xfrm>
          <a:prstGeom prst="rect">
            <a:avLst/>
          </a:prstGeom>
          <a:noFill/>
        </p:spPr>
        <p:txBody>
          <a:bodyPr wrap="square" rtlCol="0">
            <a:spAutoFit/>
          </a:bodyPr>
          <a:lstStyle/>
          <a:p>
            <a:pPr algn="ctr"/>
            <a:r>
              <a:rPr lang="ru-RU" sz="5400" b="1" dirty="0">
                <a:solidFill>
                  <a:schemeClr val="bg1"/>
                </a:solidFill>
              </a:rPr>
              <a:t>3</a:t>
            </a:r>
            <a:r>
              <a:rPr lang="ru-RU" sz="5400" b="1" dirty="0" smtClean="0">
                <a:solidFill>
                  <a:schemeClr val="bg1"/>
                </a:solidFill>
              </a:rPr>
              <a:t>. </a:t>
            </a:r>
            <a:r>
              <a:rPr lang="ru-RU" sz="5400" b="1" dirty="0">
                <a:solidFill>
                  <a:schemeClr val="bg1"/>
                </a:solidFill>
              </a:rPr>
              <a:t>Где брать офицеров</a:t>
            </a:r>
            <a:r>
              <a:rPr lang="ru-RU" sz="5400" b="1" dirty="0" smtClean="0">
                <a:solidFill>
                  <a:schemeClr val="bg1"/>
                </a:solidFill>
              </a:rPr>
              <a:t>?</a:t>
            </a:r>
            <a:endParaRPr lang="ru-RU" sz="5400" dirty="0">
              <a:solidFill>
                <a:schemeClr val="bg1"/>
              </a:solidFill>
            </a:endParaRPr>
          </a:p>
          <a:p>
            <a:r>
              <a:rPr lang="ru-RU" sz="2800" dirty="0">
                <a:solidFill>
                  <a:schemeClr val="bg1"/>
                </a:solidFill>
              </a:rPr>
              <a:t>Солдаты — это тело армии, но командиры — ее мозг и скелет; воевать без них никак не получится. Где взять людей, которые поведут в бой русские полки?</a:t>
            </a:r>
          </a:p>
          <a:p>
            <a:endParaRPr lang="ru-RU" sz="2800" b="1" dirty="0" smtClean="0">
              <a:solidFill>
                <a:schemeClr val="bg1"/>
              </a:solidFill>
            </a:endParaRPr>
          </a:p>
          <a:p>
            <a:r>
              <a:rPr lang="ru-RU" sz="2800" b="1" u="sng" dirty="0" smtClean="0">
                <a:solidFill>
                  <a:schemeClr val="bg1"/>
                </a:solidFill>
              </a:rPr>
              <a:t>А) Создать </a:t>
            </a:r>
            <a:r>
              <a:rPr lang="ru-RU" sz="2800" b="1" u="sng" dirty="0">
                <a:solidFill>
                  <a:schemeClr val="bg1"/>
                </a:solidFill>
              </a:rPr>
              <a:t>офицерский корпус</a:t>
            </a:r>
            <a:endParaRPr lang="ru-RU" sz="2800" u="sng" dirty="0">
              <a:solidFill>
                <a:schemeClr val="bg1"/>
              </a:solidFill>
            </a:endParaRPr>
          </a:p>
          <a:p>
            <a:r>
              <a:rPr lang="ru-RU" sz="2800" i="1" dirty="0">
                <a:solidFill>
                  <a:schemeClr val="bg1"/>
                </a:solidFill>
              </a:rPr>
              <a:t>Сформировать офицерский корпус из </a:t>
            </a:r>
            <a:r>
              <a:rPr lang="ru-RU" sz="2800" i="1" dirty="0" smtClean="0">
                <a:solidFill>
                  <a:schemeClr val="bg1"/>
                </a:solidFill>
              </a:rPr>
              <a:t>«русских дворян», </a:t>
            </a:r>
            <a:r>
              <a:rPr lang="ru-RU" sz="2800" i="1" dirty="0">
                <a:solidFill>
                  <a:schemeClr val="bg1"/>
                </a:solidFill>
              </a:rPr>
              <a:t>знакомых с передовыми способами ведения войны</a:t>
            </a:r>
            <a:r>
              <a:rPr lang="ru-RU" sz="2800" i="1" dirty="0" smtClean="0">
                <a:solidFill>
                  <a:schemeClr val="bg1"/>
                </a:solidFill>
              </a:rPr>
              <a:t>.</a:t>
            </a:r>
          </a:p>
          <a:p>
            <a:endParaRPr lang="ru-RU" sz="2800" dirty="0">
              <a:solidFill>
                <a:schemeClr val="bg1"/>
              </a:solidFill>
            </a:endParaRPr>
          </a:p>
          <a:p>
            <a:r>
              <a:rPr lang="ru-RU" sz="2800" b="1" u="sng" dirty="0" smtClean="0">
                <a:solidFill>
                  <a:schemeClr val="bg1"/>
                </a:solidFill>
              </a:rPr>
              <a:t>Б) Пригласить </a:t>
            </a:r>
            <a:r>
              <a:rPr lang="ru-RU" sz="2800" b="1" u="sng" dirty="0">
                <a:solidFill>
                  <a:schemeClr val="bg1"/>
                </a:solidFill>
              </a:rPr>
              <a:t>иностранных специалистов</a:t>
            </a:r>
            <a:endParaRPr lang="ru-RU" sz="2800" u="sng" dirty="0">
              <a:solidFill>
                <a:schemeClr val="bg1"/>
              </a:solidFill>
            </a:endParaRPr>
          </a:p>
          <a:p>
            <a:r>
              <a:rPr lang="ru-RU" sz="2800" i="1" dirty="0">
                <a:solidFill>
                  <a:schemeClr val="bg1"/>
                </a:solidFill>
              </a:rPr>
              <a:t>Пригласить на русскую службу иностранных военных специалистов, предложив им большие жалованья.</a:t>
            </a:r>
            <a:endParaRPr lang="ru-RU" sz="2800" dirty="0">
              <a:solidFill>
                <a:schemeClr val="bg1"/>
              </a:solidFill>
            </a:endParaRPr>
          </a:p>
          <a:p>
            <a:r>
              <a:rPr lang="ru-RU" sz="2800" dirty="0">
                <a:solidFill>
                  <a:schemeClr val="bg1"/>
                </a:solidFill>
              </a:rPr>
              <a:t> </a:t>
            </a:r>
          </a:p>
          <a:p>
            <a:endParaRPr lang="ru-RU" sz="3600" dirty="0">
              <a:solidFill>
                <a:schemeClr val="bg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6894195"/>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 и Б</a:t>
            </a:r>
            <a:endParaRPr lang="ru-RU" sz="5400" dirty="0" smtClean="0">
              <a:solidFill>
                <a:schemeClr val="bg1"/>
              </a:solidFill>
            </a:endParaRPr>
          </a:p>
          <a:p>
            <a:pPr algn="ctr"/>
            <a:r>
              <a:rPr lang="ru-RU" sz="3200" b="1" dirty="0">
                <a:solidFill>
                  <a:schemeClr val="bg1"/>
                </a:solidFill>
              </a:rPr>
              <a:t>Если поначалу Петру I приходилось в значительной мере опираться на иностранных специалистов, то постепенно в ходе войны проявили себя и русские офицеры и военачальники, в том числе молодой Александр Меншиков и опытный Борис Шереметев. Сочетать способности тех и других — правильное решение.</a:t>
            </a:r>
          </a:p>
          <a:p>
            <a:endParaRPr lang="ru-RU" sz="3600" dirty="0">
              <a:solidFill>
                <a:schemeClr val="bg1"/>
              </a:solidFill>
            </a:endParaRPr>
          </a:p>
          <a:p>
            <a:endParaRPr lang="ru-RU" sz="3600" dirty="0">
              <a:solidFill>
                <a:schemeClr val="bg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7078861"/>
          </a:xfrm>
          <a:prstGeom prst="rect">
            <a:avLst/>
          </a:prstGeom>
          <a:noFill/>
        </p:spPr>
        <p:txBody>
          <a:bodyPr wrap="square" rtlCol="0">
            <a:spAutoFit/>
          </a:bodyPr>
          <a:lstStyle/>
          <a:p>
            <a:pPr algn="ctr"/>
            <a:r>
              <a:rPr lang="ru-RU" sz="5400" b="1" dirty="0" smtClean="0">
                <a:solidFill>
                  <a:schemeClr val="bg1"/>
                </a:solidFill>
              </a:rPr>
              <a:t>4.</a:t>
            </a:r>
            <a:r>
              <a:rPr lang="ru-RU" sz="5400" b="1" dirty="0">
                <a:solidFill>
                  <a:schemeClr val="bg1"/>
                </a:solidFill>
              </a:rPr>
              <a:t> Как снабжать армию</a:t>
            </a:r>
            <a:r>
              <a:rPr lang="ru-RU" sz="5400" b="1" dirty="0" smtClean="0">
                <a:solidFill>
                  <a:schemeClr val="bg1"/>
                </a:solidFill>
              </a:rPr>
              <a:t>?</a:t>
            </a:r>
            <a:endParaRPr lang="ru-RU" sz="5400" dirty="0">
              <a:solidFill>
                <a:schemeClr val="bg1"/>
              </a:solidFill>
            </a:endParaRPr>
          </a:p>
          <a:p>
            <a:pPr algn="ctr"/>
            <a:r>
              <a:rPr lang="ru-RU" sz="2800" dirty="0">
                <a:solidFill>
                  <a:schemeClr val="bg1"/>
                </a:solidFill>
              </a:rPr>
              <a:t>Голодная армия — почти не армия. Армия без боеприпасов — вообще не армия. Надо бы решить вопрос со снабжением.</a:t>
            </a:r>
          </a:p>
          <a:p>
            <a:endParaRPr lang="ru-RU" sz="2800" b="1" dirty="0" smtClean="0">
              <a:solidFill>
                <a:schemeClr val="bg1"/>
              </a:solidFill>
            </a:endParaRPr>
          </a:p>
          <a:p>
            <a:r>
              <a:rPr lang="ru-RU" sz="2800" b="1" u="sng" dirty="0" smtClean="0">
                <a:solidFill>
                  <a:schemeClr val="bg1"/>
                </a:solidFill>
              </a:rPr>
              <a:t>А) Проводить </a:t>
            </a:r>
            <a:r>
              <a:rPr lang="ru-RU" sz="2800" b="1" u="sng" dirty="0">
                <a:solidFill>
                  <a:schemeClr val="bg1"/>
                </a:solidFill>
              </a:rPr>
              <a:t>реквизиции у населения</a:t>
            </a:r>
            <a:endParaRPr lang="ru-RU" sz="2800" u="sng" dirty="0">
              <a:solidFill>
                <a:schemeClr val="bg1"/>
              </a:solidFill>
            </a:endParaRPr>
          </a:p>
          <a:p>
            <a:r>
              <a:rPr lang="ru-RU" sz="2800" i="1" dirty="0">
                <a:solidFill>
                  <a:schemeClr val="bg1"/>
                </a:solidFill>
              </a:rPr>
              <a:t>Военные закупают еду и фураж в счет жалованья у маркитантов или попросту забирают у местного населения без всякой компенсации</a:t>
            </a:r>
            <a:r>
              <a:rPr lang="ru-RU" sz="2800" i="1" dirty="0" smtClean="0">
                <a:solidFill>
                  <a:schemeClr val="bg1"/>
                </a:solidFill>
              </a:rPr>
              <a:t>.</a:t>
            </a:r>
          </a:p>
          <a:p>
            <a:endParaRPr lang="ru-RU" sz="2800" dirty="0">
              <a:solidFill>
                <a:schemeClr val="bg1"/>
              </a:solidFill>
            </a:endParaRPr>
          </a:p>
          <a:p>
            <a:r>
              <a:rPr lang="ru-RU" sz="2800" b="1" u="sng" dirty="0" smtClean="0">
                <a:solidFill>
                  <a:schemeClr val="bg1"/>
                </a:solidFill>
              </a:rPr>
              <a:t>Б) Покрыть </a:t>
            </a:r>
            <a:r>
              <a:rPr lang="ru-RU" sz="2800" b="1" u="sng" dirty="0">
                <a:solidFill>
                  <a:schemeClr val="bg1"/>
                </a:solidFill>
              </a:rPr>
              <a:t>все расходы из бюджета</a:t>
            </a:r>
            <a:endParaRPr lang="ru-RU" sz="2800" u="sng" dirty="0">
              <a:solidFill>
                <a:schemeClr val="bg1"/>
              </a:solidFill>
            </a:endParaRPr>
          </a:p>
          <a:p>
            <a:r>
              <a:rPr lang="ru-RU" sz="2800" i="1" dirty="0">
                <a:solidFill>
                  <a:schemeClr val="bg1"/>
                </a:solidFill>
              </a:rPr>
              <a:t>Наладить централизованное снабжение армии боеприпасами, обмундированием, провизией и фуражом за государственный счет.</a:t>
            </a:r>
            <a:endParaRPr lang="ru-RU" sz="2800" dirty="0">
              <a:solidFill>
                <a:schemeClr val="bg1"/>
              </a:solidFill>
            </a:endParaRPr>
          </a:p>
          <a:p>
            <a:endParaRPr lang="ru-RU" sz="36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ПРАВДА</a:t>
            </a:r>
          </a:p>
          <a:p>
            <a:pPr lvl="0" algn="ctr"/>
            <a:endParaRPr lang="ru-RU" sz="4400" dirty="0">
              <a:solidFill>
                <a:schemeClr val="bg1"/>
              </a:solidFill>
            </a:endParaRPr>
          </a:p>
          <a:p>
            <a:pPr algn="ctr"/>
            <a:endParaRPr lang="ru-RU" sz="4400" dirty="0">
              <a:solidFill>
                <a:schemeClr val="bg1"/>
              </a:solidFill>
            </a:endParaRPr>
          </a:p>
        </p:txBody>
      </p:sp>
      <p:pic>
        <p:nvPicPr>
          <p:cNvPr id="6" name="Рисунок 5" descr="http://cdn-s-static.arzamas.academy/uploads/ckeditor/pictures/6634/content_03-169_k650.jpg"/>
          <p:cNvPicPr/>
          <p:nvPr/>
        </p:nvPicPr>
        <p:blipFill>
          <a:blip r:embed="rId3"/>
          <a:srcRect/>
          <a:stretch>
            <a:fillRect/>
          </a:stretch>
        </p:blipFill>
        <p:spPr bwMode="auto">
          <a:xfrm>
            <a:off x="785786" y="1214422"/>
            <a:ext cx="3857652" cy="3500462"/>
          </a:xfrm>
          <a:prstGeom prst="rect">
            <a:avLst/>
          </a:prstGeom>
          <a:noFill/>
          <a:ln w="9525">
            <a:noFill/>
            <a:miter lim="800000"/>
            <a:headEnd/>
            <a:tailEnd/>
          </a:ln>
        </p:spPr>
      </p:pic>
      <p:sp>
        <p:nvSpPr>
          <p:cNvPr id="7" name="TextBox 6"/>
          <p:cNvSpPr txBox="1"/>
          <p:nvPr/>
        </p:nvSpPr>
        <p:spPr>
          <a:xfrm>
            <a:off x="642910" y="5786454"/>
            <a:ext cx="5572164" cy="830997"/>
          </a:xfrm>
          <a:prstGeom prst="rect">
            <a:avLst/>
          </a:prstGeom>
          <a:noFill/>
        </p:spPr>
        <p:txBody>
          <a:bodyPr wrap="square" rtlCol="0">
            <a:spAutoFit/>
          </a:bodyPr>
          <a:lstStyle/>
          <a:p>
            <a:r>
              <a:rPr lang="ru-RU" sz="2400" b="1" u="sng" dirty="0" err="1">
                <a:solidFill>
                  <a:schemeClr val="bg1"/>
                </a:solidFill>
                <a:effectLst>
                  <a:outerShdw blurRad="38100" dist="38100" dir="2700000" algn="tl">
                    <a:srgbClr val="000000">
                      <a:alpha val="43137"/>
                    </a:srgbClr>
                  </a:outerShdw>
                </a:effectLst>
              </a:rPr>
              <a:t>Бородовой</a:t>
            </a:r>
            <a:r>
              <a:rPr lang="ru-RU" sz="2400" b="1" u="sng" dirty="0">
                <a:solidFill>
                  <a:schemeClr val="bg1"/>
                </a:solidFill>
                <a:effectLst>
                  <a:outerShdw blurRad="38100" dist="38100" dir="2700000" algn="tl">
                    <a:srgbClr val="000000">
                      <a:alpha val="43137"/>
                    </a:srgbClr>
                  </a:outerShdw>
                </a:effectLst>
              </a:rPr>
              <a:t> знак 1705 </a:t>
            </a:r>
            <a:r>
              <a:rPr lang="ru-RU" sz="2400" b="1" u="sng" dirty="0" smtClean="0">
                <a:solidFill>
                  <a:schemeClr val="bg1"/>
                </a:solidFill>
                <a:effectLst>
                  <a:outerShdw blurRad="38100" dist="38100" dir="2700000" algn="tl">
                    <a:srgbClr val="000000">
                      <a:alpha val="43137"/>
                    </a:srgbClr>
                  </a:outerShdw>
                </a:effectLst>
              </a:rPr>
              <a:t>года. Медь</a:t>
            </a:r>
            <a:r>
              <a:rPr lang="ru-RU" sz="2400" b="1" u="sng" dirty="0">
                <a:solidFill>
                  <a:schemeClr val="bg1"/>
                </a:solidFill>
                <a:effectLst>
                  <a:outerShdw blurRad="38100" dist="38100" dir="2700000" algn="tl">
                    <a:srgbClr val="000000">
                      <a:alpha val="43137"/>
                    </a:srgbClr>
                  </a:outerShdw>
                </a:effectLst>
              </a:rPr>
              <a:t>. </a:t>
            </a:r>
            <a:r>
              <a:rPr lang="ru-RU" sz="2400" b="1" u="sng" dirty="0" err="1">
                <a:solidFill>
                  <a:schemeClr val="bg1"/>
                </a:solidFill>
                <a:effectLst>
                  <a:outerShdw blurRad="38100" dist="38100" dir="2700000" algn="tl">
                    <a:srgbClr val="000000">
                      <a:alpha val="43137"/>
                    </a:srgbClr>
                  </a:outerShdw>
                </a:effectLst>
              </a:rPr>
              <a:t>Кадашевский</a:t>
            </a:r>
            <a:r>
              <a:rPr lang="ru-RU" sz="2400" b="1" u="sng" dirty="0">
                <a:solidFill>
                  <a:schemeClr val="bg1"/>
                </a:solidFill>
                <a:effectLst>
                  <a:outerShdw blurRad="38100" dist="38100" dir="2700000" algn="tl">
                    <a:srgbClr val="000000">
                      <a:alpha val="43137"/>
                    </a:srgbClr>
                  </a:outerShdw>
                </a:effectLst>
              </a:rPr>
              <a:t> монетный двор.</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5693866"/>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Б</a:t>
            </a:r>
          </a:p>
          <a:p>
            <a:pPr lvl="0" algn="ctr"/>
            <a:endParaRPr lang="ru-RU" sz="5400" dirty="0" smtClean="0">
              <a:solidFill>
                <a:schemeClr val="bg1"/>
              </a:solidFill>
            </a:endParaRPr>
          </a:p>
          <a:p>
            <a:pPr algn="ctr"/>
            <a:r>
              <a:rPr lang="ru-RU" sz="3200" b="1" dirty="0" smtClean="0">
                <a:solidFill>
                  <a:schemeClr val="bg1"/>
                </a:solidFill>
              </a:rPr>
              <a:t>Покрывать все расходы из бюджета, </a:t>
            </a:r>
            <a:r>
              <a:rPr lang="ru-RU" sz="3200" b="1" dirty="0">
                <a:solidFill>
                  <a:schemeClr val="bg1"/>
                </a:solidFill>
              </a:rPr>
              <a:t>конечно, стало огромной нагрузкой на бюджет, но и обмундирование, и вооружение, и продовольствие солдаты петровского времени получали за казенный сче</a:t>
            </a:r>
            <a:r>
              <a:rPr lang="ru-RU" sz="3200" dirty="0">
                <a:solidFill>
                  <a:schemeClr val="bg1"/>
                </a:solidFill>
              </a:rPr>
              <a:t>т.</a:t>
            </a:r>
            <a:endParaRPr lang="ru-RU" sz="3600" dirty="0">
              <a:solidFill>
                <a:schemeClr val="bg1"/>
              </a:solidFill>
            </a:endParaRPr>
          </a:p>
          <a:p>
            <a:endParaRPr lang="ru-RU" sz="3600" dirty="0">
              <a:solidFill>
                <a:schemeClr val="bg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146" name="Picture 2" descr="http://fb.ru/misc/i/gallery/19003/51524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Прямоугольник 5"/>
          <p:cNvSpPr/>
          <p:nvPr/>
        </p:nvSpPr>
        <p:spPr>
          <a:xfrm>
            <a:off x="0" y="0"/>
            <a:ext cx="9144000" cy="6858000"/>
          </a:xfrm>
          <a:prstGeom prst="rect">
            <a:avLst/>
          </a:prstGeom>
          <a:solidFill>
            <a:schemeClr val="tx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 y="214290"/>
            <a:ext cx="9144000" cy="5909310"/>
          </a:xfrm>
          <a:prstGeom prst="rect">
            <a:avLst/>
          </a:prstGeom>
          <a:noFill/>
        </p:spPr>
        <p:txBody>
          <a:bodyPr wrap="square" lIns="91440" tIns="45720" rIns="91440" bIns="45720">
            <a:spAutoFit/>
          </a:bodyPr>
          <a:lstStyle/>
          <a:p>
            <a:pPr algn="ctr"/>
            <a:r>
              <a:rPr lang="ru-RU" sz="5400" dirty="0" smtClean="0">
                <a:solidFill>
                  <a:schemeClr val="bg1"/>
                </a:solidFill>
              </a:rPr>
              <a:t>Ура! </a:t>
            </a:r>
          </a:p>
          <a:p>
            <a:pPr algn="ctr"/>
            <a:r>
              <a:rPr lang="ru-RU" sz="5400" dirty="0" smtClean="0">
                <a:solidFill>
                  <a:schemeClr val="bg1"/>
                </a:solidFill>
              </a:rPr>
              <a:t>27</a:t>
            </a:r>
            <a:r>
              <a:rPr lang="ru-RU" sz="5400" dirty="0">
                <a:solidFill>
                  <a:schemeClr val="bg1"/>
                </a:solidFill>
              </a:rPr>
              <a:t> июня (8 июля) 1709 года русская </a:t>
            </a:r>
            <a:r>
              <a:rPr lang="ru-RU" sz="5400" dirty="0" smtClean="0">
                <a:solidFill>
                  <a:schemeClr val="bg1"/>
                </a:solidFill>
              </a:rPr>
              <a:t>армия </a:t>
            </a:r>
            <a:r>
              <a:rPr lang="ru-RU" sz="5400" dirty="0">
                <a:solidFill>
                  <a:schemeClr val="bg1"/>
                </a:solidFill>
              </a:rPr>
              <a:t>одержала ключевую </a:t>
            </a:r>
            <a:r>
              <a:rPr lang="ru-RU" sz="5400" dirty="0" smtClean="0">
                <a:solidFill>
                  <a:schemeClr val="bg1"/>
                </a:solidFill>
              </a:rPr>
              <a:t>победу </a:t>
            </a:r>
            <a:r>
              <a:rPr lang="ru-RU" sz="5400" dirty="0">
                <a:solidFill>
                  <a:schemeClr val="bg1"/>
                </a:solidFill>
              </a:rPr>
              <a:t>на суше. </a:t>
            </a:r>
            <a:endParaRPr lang="ru-RU" sz="5400" dirty="0" smtClean="0">
              <a:solidFill>
                <a:schemeClr val="bg1"/>
              </a:solidFill>
            </a:endParaRPr>
          </a:p>
          <a:p>
            <a:pPr algn="ctr"/>
            <a:r>
              <a:rPr lang="ru-RU" sz="5400" dirty="0" smtClean="0">
                <a:solidFill>
                  <a:schemeClr val="bg1"/>
                </a:solidFill>
              </a:rPr>
              <a:t>Мы</a:t>
            </a:r>
            <a:r>
              <a:rPr lang="ru-RU" sz="5400" dirty="0">
                <a:solidFill>
                  <a:schemeClr val="bg1"/>
                </a:solidFill>
              </a:rPr>
              <a:t> ломим, гнутся шведы… </a:t>
            </a:r>
            <a:endParaRPr lang="ru-RU" sz="5400" dirty="0" smtClean="0">
              <a:solidFill>
                <a:schemeClr val="bg1"/>
              </a:solidFill>
            </a:endParaRPr>
          </a:p>
          <a:p>
            <a:pPr algn="ctr"/>
            <a:r>
              <a:rPr lang="ru-RU" sz="5400" dirty="0" smtClean="0">
                <a:solidFill>
                  <a:schemeClr val="bg1"/>
                </a:solidFill>
              </a:rPr>
              <a:t>Теперь</a:t>
            </a:r>
            <a:r>
              <a:rPr lang="ru-RU" sz="5400" dirty="0">
                <a:solidFill>
                  <a:schemeClr val="bg1"/>
                </a:solidFill>
              </a:rPr>
              <a:t> бы еще поскорее закончить </a:t>
            </a:r>
            <a:r>
              <a:rPr lang="ru-RU" sz="5400" dirty="0" smtClean="0">
                <a:solidFill>
                  <a:schemeClr val="bg1"/>
                </a:solidFill>
              </a:rPr>
              <a:t>Северную </a:t>
            </a:r>
            <a:r>
              <a:rPr lang="ru-RU" sz="5400" dirty="0">
                <a:solidFill>
                  <a:schemeClr val="bg1"/>
                </a:solidFill>
              </a:rPr>
              <a:t>войну.</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6247864"/>
          </a:xfrm>
          <a:prstGeom prst="rect">
            <a:avLst/>
          </a:prstGeom>
          <a:noFill/>
        </p:spPr>
        <p:txBody>
          <a:bodyPr wrap="square" rtlCol="0">
            <a:spAutoFit/>
          </a:bodyPr>
          <a:lstStyle/>
          <a:p>
            <a:pPr algn="ctr"/>
            <a:r>
              <a:rPr lang="ru-RU" sz="4000" dirty="0" smtClean="0">
                <a:solidFill>
                  <a:schemeClr val="bg1"/>
                </a:solidFill>
              </a:rPr>
              <a:t>2 ЭТАП</a:t>
            </a:r>
          </a:p>
          <a:p>
            <a:pPr algn="ctr"/>
            <a:r>
              <a:rPr lang="ru-RU" sz="4000" dirty="0" smtClean="0">
                <a:solidFill>
                  <a:schemeClr val="bg1"/>
                </a:solidFill>
              </a:rPr>
              <a:t>Вы</a:t>
            </a:r>
            <a:r>
              <a:rPr lang="ru-RU" sz="4000" dirty="0">
                <a:solidFill>
                  <a:schemeClr val="bg1"/>
                </a:solidFill>
              </a:rPr>
              <a:t> собрали и обеспечили всем необходимым солдат и решили воспитывать собственных военных специалистов. Но к началу XVIII века ситуация такова, что многие попавшие на военную службу не владеют грамотой — и даже рапорт написать или прочитать не смогут. Что делать</a:t>
            </a:r>
            <a:r>
              <a:rPr lang="ru-RU" sz="4000" dirty="0" smtClean="0">
                <a:solidFill>
                  <a:schemeClr val="bg1"/>
                </a:solidFill>
              </a:rPr>
              <a:t>?</a:t>
            </a:r>
            <a:endParaRPr lang="ru-RU" sz="4000" dirty="0">
              <a:solidFill>
                <a:schemeClr val="bg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6370975"/>
          </a:xfrm>
          <a:prstGeom prst="rect">
            <a:avLst/>
          </a:prstGeom>
          <a:noFill/>
        </p:spPr>
        <p:txBody>
          <a:bodyPr wrap="square" rtlCol="0">
            <a:spAutoFit/>
          </a:bodyPr>
          <a:lstStyle/>
          <a:p>
            <a:pPr marL="914400" indent="-914400" algn="ctr"/>
            <a:r>
              <a:rPr lang="ru-RU" sz="5400" b="1" dirty="0" smtClean="0">
                <a:solidFill>
                  <a:schemeClr val="bg1"/>
                </a:solidFill>
              </a:rPr>
              <a:t>1. Как </a:t>
            </a:r>
            <a:r>
              <a:rPr lang="ru-RU" sz="5400" b="1" dirty="0">
                <a:solidFill>
                  <a:schemeClr val="bg1"/>
                </a:solidFill>
              </a:rPr>
              <a:t>побороть неграмотность</a:t>
            </a:r>
            <a:r>
              <a:rPr lang="ru-RU" sz="5400" b="1" dirty="0" smtClean="0">
                <a:solidFill>
                  <a:schemeClr val="bg1"/>
                </a:solidFill>
              </a:rPr>
              <a:t>?</a:t>
            </a:r>
          </a:p>
          <a:p>
            <a:endParaRPr lang="ru-RU" sz="2400" b="1" u="sng" dirty="0" smtClean="0">
              <a:solidFill>
                <a:schemeClr val="bg1"/>
              </a:solidFill>
            </a:endParaRPr>
          </a:p>
          <a:p>
            <a:r>
              <a:rPr lang="ru-RU" sz="3200" b="1" i="1" u="sng" dirty="0" smtClean="0">
                <a:solidFill>
                  <a:schemeClr val="bg1"/>
                </a:solidFill>
              </a:rPr>
              <a:t>А) Ввести всеобщее начальное образование</a:t>
            </a:r>
            <a:endParaRPr lang="ru-RU" sz="3200" i="1" u="sng" dirty="0" smtClean="0">
              <a:solidFill>
                <a:schemeClr val="bg1"/>
              </a:solidFill>
            </a:endParaRPr>
          </a:p>
          <a:p>
            <a:r>
              <a:rPr lang="ru-RU" sz="3200" i="1" dirty="0" smtClean="0">
                <a:solidFill>
                  <a:schemeClr val="bg1"/>
                </a:solidFill>
              </a:rPr>
              <a:t>Давать всем сословиям обязательное начальное образование по единому государственному стандарту.</a:t>
            </a:r>
            <a:endParaRPr lang="ru-RU" sz="3200" dirty="0" smtClean="0">
              <a:solidFill>
                <a:schemeClr val="bg1"/>
              </a:solidFill>
            </a:endParaRPr>
          </a:p>
          <a:p>
            <a:endParaRPr lang="ru-RU" sz="3200" b="1" i="1" u="sng" dirty="0" smtClean="0">
              <a:solidFill>
                <a:schemeClr val="bg1"/>
              </a:solidFill>
            </a:endParaRPr>
          </a:p>
          <a:p>
            <a:r>
              <a:rPr lang="ru-RU" sz="3200" b="1" i="1" u="sng" dirty="0" smtClean="0">
                <a:solidFill>
                  <a:schemeClr val="bg1"/>
                </a:solidFill>
              </a:rPr>
              <a:t>Б) Ввести начальное образование для дворян</a:t>
            </a:r>
          </a:p>
          <a:p>
            <a:r>
              <a:rPr lang="ru-RU" sz="3200" i="1" dirty="0" smtClean="0">
                <a:solidFill>
                  <a:schemeClr val="bg1"/>
                </a:solidFill>
              </a:rPr>
              <a:t>Обязать дворян за свой счет давать детям начальное образование.</a:t>
            </a:r>
            <a:endParaRPr lang="ru-RU" sz="3200" dirty="0" smtClean="0">
              <a:solidFill>
                <a:schemeClr val="bg1"/>
              </a:solidFill>
            </a:endParaRPr>
          </a:p>
          <a:p>
            <a:pPr marL="914400" indent="-914400" algn="ctr">
              <a:buAutoNum type="arabicPeriod"/>
            </a:pPr>
            <a:endParaRPr lang="ru-RU" sz="2000" dirty="0">
              <a:solidFill>
                <a:schemeClr val="bg1"/>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6278642"/>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Б</a:t>
            </a:r>
            <a:endParaRPr lang="ru-RU" sz="5400" dirty="0" smtClean="0">
              <a:solidFill>
                <a:schemeClr val="bg1"/>
              </a:solidFill>
            </a:endParaRPr>
          </a:p>
          <a:p>
            <a:pPr algn="ctr"/>
            <a:r>
              <a:rPr lang="ru-RU" sz="3600" b="1" dirty="0">
                <a:solidFill>
                  <a:schemeClr val="bg1"/>
                </a:solidFill>
              </a:rPr>
              <a:t>Организовать в России начала XVIII века всеобщее начальное образование было бы очень дорого и хлопотно: не было ни программ, ни преподавателей, наука находилась в зачаточном состоянии. Петр I, конечно, создавал учебные заведения, но задачу учить грамоте крепостных</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7140416"/>
          </a:xfrm>
          <a:prstGeom prst="rect">
            <a:avLst/>
          </a:prstGeom>
          <a:noFill/>
        </p:spPr>
        <p:txBody>
          <a:bodyPr wrap="square" rtlCol="0">
            <a:spAutoFit/>
          </a:bodyPr>
          <a:lstStyle/>
          <a:p>
            <a:pPr marL="914400" indent="-914400" algn="ctr"/>
            <a:r>
              <a:rPr lang="ru-RU" sz="5400" b="1" dirty="0">
                <a:solidFill>
                  <a:schemeClr val="bg1"/>
                </a:solidFill>
              </a:rPr>
              <a:t>2</a:t>
            </a:r>
            <a:r>
              <a:rPr lang="ru-RU" sz="5400" b="1" dirty="0" smtClean="0">
                <a:solidFill>
                  <a:schemeClr val="bg1"/>
                </a:solidFill>
              </a:rPr>
              <a:t>. </a:t>
            </a:r>
            <a:r>
              <a:rPr lang="ru-RU" sz="5400" b="1" dirty="0">
                <a:solidFill>
                  <a:schemeClr val="bg1"/>
                </a:solidFill>
              </a:rPr>
              <a:t>Где учить офицеров</a:t>
            </a:r>
            <a:r>
              <a:rPr lang="ru-RU" sz="5400" b="1" dirty="0" smtClean="0">
                <a:solidFill>
                  <a:schemeClr val="bg1"/>
                </a:solidFill>
              </a:rPr>
              <a:t>?</a:t>
            </a:r>
            <a:endParaRPr lang="ru-RU" sz="2400" b="1" u="sng" dirty="0" smtClean="0">
              <a:solidFill>
                <a:schemeClr val="bg1"/>
              </a:solidFill>
            </a:endParaRPr>
          </a:p>
          <a:p>
            <a:pPr algn="ctr"/>
            <a:r>
              <a:rPr lang="ru-RU" sz="3200" dirty="0">
                <a:solidFill>
                  <a:schemeClr val="bg1"/>
                </a:solidFill>
              </a:rPr>
              <a:t>Грамотность и преданность — хорошие качества, но вдруг этого не хватит, чтобы одолеть шведов? Нужно обучить офицеров военному делу.</a:t>
            </a:r>
          </a:p>
          <a:p>
            <a:endParaRPr lang="ru-RU" sz="3200" b="1" u="sng" dirty="0" smtClean="0">
              <a:solidFill>
                <a:schemeClr val="bg1"/>
              </a:solidFill>
            </a:endParaRPr>
          </a:p>
          <a:p>
            <a:r>
              <a:rPr lang="ru-RU" sz="3200" b="1" u="sng" dirty="0" smtClean="0">
                <a:solidFill>
                  <a:schemeClr val="bg1"/>
                </a:solidFill>
              </a:rPr>
              <a:t>А) Обучать </a:t>
            </a:r>
            <a:r>
              <a:rPr lang="ru-RU" sz="3200" b="1" u="sng" dirty="0">
                <a:solidFill>
                  <a:schemeClr val="bg1"/>
                </a:solidFill>
              </a:rPr>
              <a:t>за границей</a:t>
            </a:r>
            <a:endParaRPr lang="ru-RU" sz="3200" u="sng" dirty="0">
              <a:solidFill>
                <a:schemeClr val="bg1"/>
              </a:solidFill>
            </a:endParaRPr>
          </a:p>
          <a:p>
            <a:r>
              <a:rPr lang="ru-RU" sz="3200" i="1" dirty="0">
                <a:solidFill>
                  <a:schemeClr val="bg1"/>
                </a:solidFill>
              </a:rPr>
              <a:t>Отправить дворян за границу для обучения военному делу.</a:t>
            </a:r>
            <a:endParaRPr lang="ru-RU" sz="3200" dirty="0">
              <a:solidFill>
                <a:schemeClr val="bg1"/>
              </a:solidFill>
            </a:endParaRPr>
          </a:p>
          <a:p>
            <a:r>
              <a:rPr lang="ru-RU" sz="3200" b="1" u="sng" dirty="0" smtClean="0">
                <a:solidFill>
                  <a:schemeClr val="bg1"/>
                </a:solidFill>
              </a:rPr>
              <a:t>Б) Создать </a:t>
            </a:r>
            <a:r>
              <a:rPr lang="ru-RU" sz="3200" b="1" u="sng" dirty="0">
                <a:solidFill>
                  <a:schemeClr val="bg1"/>
                </a:solidFill>
              </a:rPr>
              <a:t>офицерские школы</a:t>
            </a:r>
            <a:endParaRPr lang="ru-RU" sz="3200" u="sng" dirty="0">
              <a:solidFill>
                <a:schemeClr val="bg1"/>
              </a:solidFill>
            </a:endParaRPr>
          </a:p>
          <a:p>
            <a:r>
              <a:rPr lang="ru-RU" sz="3200" i="1" dirty="0">
                <a:solidFill>
                  <a:schemeClr val="bg1"/>
                </a:solidFill>
              </a:rPr>
              <a:t>Создать в России школы подготовки офицеров и пригласить туда иностранных специалистов и русских преподавателей, учившихся за границей.</a:t>
            </a:r>
            <a:endParaRPr lang="ru-RU" sz="3200" dirty="0">
              <a:solidFill>
                <a:schemeClr val="bg1"/>
              </a:solidFill>
            </a:endParaRPr>
          </a:p>
          <a:p>
            <a:pPr marL="914400" indent="-914400" algn="ctr">
              <a:buAutoNum type="arabicPeriod"/>
            </a:pPr>
            <a:endParaRPr lang="ru-RU" sz="2000" dirty="0">
              <a:solidFill>
                <a:schemeClr val="bg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6278642"/>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 и Б</a:t>
            </a:r>
            <a:endParaRPr lang="ru-RU" sz="5400" dirty="0" smtClean="0">
              <a:solidFill>
                <a:schemeClr val="bg1"/>
              </a:solidFill>
            </a:endParaRPr>
          </a:p>
          <a:p>
            <a:pPr algn="ctr"/>
            <a:r>
              <a:rPr lang="ru-RU" sz="3200" dirty="0">
                <a:solidFill>
                  <a:schemeClr val="bg1"/>
                </a:solidFill>
              </a:rPr>
              <a:t>Вот Петр I и сам учился за границей, и других учиться отправлял. А за годы Северной войны царь-реформатор создал сразу несколько школ, готовивших нужных стране специалистов: первой была </a:t>
            </a:r>
            <a:r>
              <a:rPr lang="ru-RU" sz="3200" dirty="0" err="1">
                <a:solidFill>
                  <a:schemeClr val="bg1"/>
                </a:solidFill>
              </a:rPr>
              <a:t>навигацкая</a:t>
            </a:r>
            <a:r>
              <a:rPr lang="ru-RU" sz="3200" dirty="0">
                <a:solidFill>
                  <a:schemeClr val="bg1"/>
                </a:solidFill>
              </a:rPr>
              <a:t> школа в Москве (1701), позже были открыты артиллерийская, инженерная и медицинская школы в Москве, а также инженерная школа и морская академия в Петербурге.</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7171194"/>
          </a:xfrm>
          <a:prstGeom prst="rect">
            <a:avLst/>
          </a:prstGeom>
          <a:noFill/>
        </p:spPr>
        <p:txBody>
          <a:bodyPr wrap="square" rtlCol="0">
            <a:spAutoFit/>
          </a:bodyPr>
          <a:lstStyle/>
          <a:p>
            <a:pPr marL="914400" indent="-914400" algn="ctr"/>
            <a:r>
              <a:rPr lang="ru-RU" sz="5000" b="1" dirty="0" smtClean="0">
                <a:solidFill>
                  <a:schemeClr val="bg1"/>
                </a:solidFill>
              </a:rPr>
              <a:t>3. </a:t>
            </a:r>
            <a:r>
              <a:rPr lang="ru-RU" sz="5000" b="1" dirty="0">
                <a:solidFill>
                  <a:schemeClr val="bg1"/>
                </a:solidFill>
              </a:rPr>
              <a:t>Как заставить дворян учиться и служить</a:t>
            </a:r>
            <a:r>
              <a:rPr lang="ru-RU" sz="5000" b="1" dirty="0" smtClean="0">
                <a:solidFill>
                  <a:schemeClr val="bg1"/>
                </a:solidFill>
              </a:rPr>
              <a:t>?</a:t>
            </a:r>
          </a:p>
          <a:p>
            <a:pPr algn="ctr"/>
            <a:r>
              <a:rPr lang="ru-RU" sz="3000" i="1" dirty="0" smtClean="0">
                <a:solidFill>
                  <a:schemeClr val="bg1"/>
                </a:solidFill>
                <a:effectLst>
                  <a:outerShdw blurRad="38100" dist="38100" dir="2700000" algn="tl">
                    <a:srgbClr val="000000">
                      <a:alpha val="43137"/>
                    </a:srgbClr>
                  </a:outerShdw>
                </a:effectLst>
              </a:rPr>
              <a:t>У нас есть учителя-европейцы, которые способны всему научить будущих офицеров, и школы, в которых это можно сделать. Но как набрать туда учеников и заставить их учиться?</a:t>
            </a:r>
            <a:endParaRPr lang="ru-RU" sz="3000" b="1" i="1" dirty="0" smtClean="0">
              <a:solidFill>
                <a:schemeClr val="bg1"/>
              </a:solidFill>
              <a:effectLst>
                <a:outerShdw blurRad="38100" dist="38100" dir="2700000" algn="tl">
                  <a:srgbClr val="000000">
                    <a:alpha val="43137"/>
                  </a:srgbClr>
                </a:outerShdw>
              </a:effectLst>
            </a:endParaRPr>
          </a:p>
          <a:p>
            <a:r>
              <a:rPr lang="ru-RU" sz="3000" b="1" u="sng" dirty="0" smtClean="0">
                <a:solidFill>
                  <a:schemeClr val="bg1"/>
                </a:solidFill>
              </a:rPr>
              <a:t>А) Освободить дворян</a:t>
            </a:r>
            <a:endParaRPr lang="ru-RU" sz="3000" u="sng" dirty="0" smtClean="0">
              <a:solidFill>
                <a:schemeClr val="bg1"/>
              </a:solidFill>
            </a:endParaRPr>
          </a:p>
          <a:p>
            <a:r>
              <a:rPr lang="ru-RU" sz="3000" i="1" dirty="0" smtClean="0">
                <a:solidFill>
                  <a:schemeClr val="bg1"/>
                </a:solidFill>
              </a:rPr>
              <a:t>Освободить </a:t>
            </a:r>
            <a:r>
              <a:rPr lang="ru-RU" sz="3000" i="1" dirty="0">
                <a:solidFill>
                  <a:schemeClr val="bg1"/>
                </a:solidFill>
              </a:rPr>
              <a:t>дворян от обязательной государственной и военной службы, чтобы служили только по-настоящему мотивированные люди</a:t>
            </a:r>
            <a:r>
              <a:rPr lang="ru-RU" sz="3000" i="1" dirty="0" smtClean="0">
                <a:solidFill>
                  <a:schemeClr val="bg1"/>
                </a:solidFill>
              </a:rPr>
              <a:t>.</a:t>
            </a:r>
            <a:endParaRPr lang="ru-RU" sz="3000" b="1" dirty="0" smtClean="0">
              <a:solidFill>
                <a:schemeClr val="bg1"/>
              </a:solidFill>
            </a:endParaRPr>
          </a:p>
          <a:p>
            <a:r>
              <a:rPr lang="ru-RU" sz="3000" b="1" u="sng" dirty="0" smtClean="0">
                <a:solidFill>
                  <a:schemeClr val="bg1"/>
                </a:solidFill>
              </a:rPr>
              <a:t>Б) Обязать </a:t>
            </a:r>
            <a:r>
              <a:rPr lang="ru-RU" sz="3000" b="1" u="sng" dirty="0">
                <a:solidFill>
                  <a:schemeClr val="bg1"/>
                </a:solidFill>
              </a:rPr>
              <a:t>дворян служить</a:t>
            </a:r>
            <a:endParaRPr lang="ru-RU" sz="3000" u="sng" dirty="0">
              <a:solidFill>
                <a:schemeClr val="bg1"/>
              </a:solidFill>
            </a:endParaRPr>
          </a:p>
          <a:p>
            <a:r>
              <a:rPr lang="ru-RU" sz="3000" i="1" dirty="0">
                <a:solidFill>
                  <a:schemeClr val="bg1"/>
                </a:solidFill>
              </a:rPr>
              <a:t>Ввести обязательную государственную и военную службу для дворян.</a:t>
            </a:r>
            <a:endParaRPr lang="ru-RU" sz="3000" dirty="0">
              <a:solidFill>
                <a:schemeClr val="bg1"/>
              </a:solidFill>
            </a:endParaRPr>
          </a:p>
          <a:p>
            <a:pPr marL="914400" indent="-914400" algn="ctr"/>
            <a:endParaRPr lang="ru-RU" sz="3000" b="1" u="sng" dirty="0" smtClean="0">
              <a:solidFill>
                <a:schemeClr val="bg1"/>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6586418"/>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Б</a:t>
            </a:r>
            <a:endParaRPr lang="ru-RU" sz="5400" dirty="0" smtClean="0">
              <a:solidFill>
                <a:schemeClr val="bg1"/>
              </a:solidFill>
            </a:endParaRPr>
          </a:p>
          <a:p>
            <a:pPr algn="ctr"/>
            <a:r>
              <a:rPr lang="ru-RU" sz="2800" dirty="0">
                <a:solidFill>
                  <a:schemeClr val="bg1"/>
                </a:solidFill>
              </a:rPr>
              <a:t>Петр I, например, считал, что все, от государя до крестьянина, обязаны служить на благо отечества тем способом, который им предназначен. Освобождение дворян началось только при наследниках Петра Великого, которые отчаянно нуждались в поддержке этого сословия — от нее напрямую зависела устойчивость монарха на троне. Процесс расширения дворянских привилегий и льгот продолжался существенную часть XVIII века и завершился только при Петре III Манифестом о вольности дворянства 1762 года.</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7140416"/>
          </a:xfrm>
          <a:prstGeom prst="rect">
            <a:avLst/>
          </a:prstGeom>
          <a:noFill/>
        </p:spPr>
        <p:txBody>
          <a:bodyPr wrap="square" rtlCol="0">
            <a:spAutoFit/>
          </a:bodyPr>
          <a:lstStyle/>
          <a:p>
            <a:pPr marL="914400" indent="-914400" algn="ctr"/>
            <a:r>
              <a:rPr lang="ru-RU" sz="5000" b="1" dirty="0">
                <a:solidFill>
                  <a:schemeClr val="bg1"/>
                </a:solidFill>
              </a:rPr>
              <a:t>4</a:t>
            </a:r>
            <a:r>
              <a:rPr lang="ru-RU" sz="5000" b="1" dirty="0" smtClean="0">
                <a:solidFill>
                  <a:schemeClr val="bg1"/>
                </a:solidFill>
              </a:rPr>
              <a:t>. </a:t>
            </a:r>
            <a:r>
              <a:rPr lang="ru-RU" sz="5400" b="1" dirty="0">
                <a:solidFill>
                  <a:schemeClr val="bg1"/>
                </a:solidFill>
              </a:rPr>
              <a:t>Как создавать мануфактуры</a:t>
            </a:r>
            <a:r>
              <a:rPr lang="ru-RU" sz="5000" b="1" dirty="0" smtClean="0">
                <a:solidFill>
                  <a:schemeClr val="bg1"/>
                </a:solidFill>
              </a:rPr>
              <a:t>?</a:t>
            </a:r>
          </a:p>
          <a:p>
            <a:pPr algn="ctr"/>
            <a:r>
              <a:rPr lang="ru-RU" sz="2400" dirty="0">
                <a:solidFill>
                  <a:schemeClr val="bg1"/>
                </a:solidFill>
              </a:rPr>
              <a:t>Чтобы обеспечить армию всем необходимым, вам нужны не только преданные и обученные офицеры и солдаты, но и собственные мануфактуры, способные обеспечить их всем необходимым. Как выйти из положения?</a:t>
            </a:r>
          </a:p>
          <a:p>
            <a:r>
              <a:rPr lang="ru-RU" sz="3200" b="1" u="sng" dirty="0" smtClean="0">
                <a:solidFill>
                  <a:schemeClr val="bg1"/>
                </a:solidFill>
              </a:rPr>
              <a:t>А) Дать </a:t>
            </a:r>
            <a:r>
              <a:rPr lang="ru-RU" sz="3200" b="1" u="sng" dirty="0">
                <a:solidFill>
                  <a:schemeClr val="bg1"/>
                </a:solidFill>
              </a:rPr>
              <a:t>льготы частным производителям</a:t>
            </a:r>
            <a:endParaRPr lang="ru-RU" sz="3200" u="sng" dirty="0">
              <a:solidFill>
                <a:schemeClr val="bg1"/>
              </a:solidFill>
            </a:endParaRPr>
          </a:p>
          <a:p>
            <a:r>
              <a:rPr lang="ru-RU" sz="3200" i="1" dirty="0">
                <a:solidFill>
                  <a:schemeClr val="bg1"/>
                </a:solidFill>
              </a:rPr>
              <a:t>Предоставить субсидии и льготы владельцам частных мануфактур, чтобы помочь им быстрее наращивать производство.</a:t>
            </a:r>
            <a:endParaRPr lang="ru-RU" sz="3200" dirty="0">
              <a:solidFill>
                <a:schemeClr val="bg1"/>
              </a:solidFill>
            </a:endParaRPr>
          </a:p>
          <a:p>
            <a:endParaRPr lang="ru-RU" sz="3200" b="1" dirty="0" smtClean="0">
              <a:solidFill>
                <a:schemeClr val="bg1"/>
              </a:solidFill>
            </a:endParaRPr>
          </a:p>
          <a:p>
            <a:r>
              <a:rPr lang="ru-RU" sz="3200" b="1" u="sng" dirty="0" smtClean="0">
                <a:solidFill>
                  <a:schemeClr val="bg1"/>
                </a:solidFill>
              </a:rPr>
              <a:t>Б) Строить </a:t>
            </a:r>
            <a:r>
              <a:rPr lang="ru-RU" sz="3200" b="1" u="sng" dirty="0">
                <a:solidFill>
                  <a:schemeClr val="bg1"/>
                </a:solidFill>
              </a:rPr>
              <a:t>государственные мануфактуры</a:t>
            </a:r>
            <a:endParaRPr lang="ru-RU" sz="3200" u="sng" dirty="0">
              <a:solidFill>
                <a:schemeClr val="bg1"/>
              </a:solidFill>
            </a:endParaRPr>
          </a:p>
          <a:p>
            <a:r>
              <a:rPr lang="ru-RU" sz="3200" i="1" dirty="0">
                <a:solidFill>
                  <a:schemeClr val="bg1"/>
                </a:solidFill>
              </a:rPr>
              <a:t>Создать мануфактуры за казенный счет.</a:t>
            </a:r>
            <a:endParaRPr lang="ru-RU" sz="3200" dirty="0">
              <a:solidFill>
                <a:schemeClr val="bg1"/>
              </a:solidFill>
            </a:endParaRPr>
          </a:p>
          <a:p>
            <a:pPr marL="914400" indent="-914400" algn="ctr"/>
            <a:endParaRPr lang="ru-RU" sz="3000" b="1" u="sng" dirty="0" smtClean="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6863417"/>
          </a:xfrm>
          <a:prstGeom prst="rect">
            <a:avLst/>
          </a:prstGeom>
          <a:noFill/>
        </p:spPr>
        <p:txBody>
          <a:bodyPr wrap="square" rtlCol="0">
            <a:spAutoFit/>
          </a:bodyPr>
          <a:lstStyle/>
          <a:p>
            <a:pPr algn="ctr"/>
            <a:r>
              <a:rPr lang="ru-RU" sz="4400" dirty="0" smtClean="0">
                <a:solidFill>
                  <a:schemeClr val="bg1"/>
                </a:solidFill>
              </a:rPr>
              <a:t>2. </a:t>
            </a:r>
            <a:r>
              <a:rPr lang="ru-RU" sz="4400" dirty="0">
                <a:solidFill>
                  <a:schemeClr val="bg1"/>
                </a:solidFill>
              </a:rPr>
              <a:t>Вернувшись из Великого посольства, Петр I попытался заменить кириллический алфавит на латинский</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5786199"/>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 и Б</a:t>
            </a:r>
            <a:endParaRPr lang="ru-RU" sz="5400" dirty="0" smtClean="0">
              <a:solidFill>
                <a:schemeClr val="bg1"/>
              </a:solidFill>
            </a:endParaRPr>
          </a:p>
          <a:p>
            <a:pPr algn="ctr"/>
            <a:r>
              <a:rPr lang="ru-RU" sz="3200" dirty="0">
                <a:solidFill>
                  <a:schemeClr val="bg1"/>
                </a:solidFill>
              </a:rPr>
              <a:t>Производство только начинает развиваться, и нужно использовать любые возможности для увеличения количества мануфактур. К концу правления Петра I счет промышленных предприятий шел на сотни, и многие из них были частными. А самыми известными промышленниками петровского времени стали купцы Демидовы.</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6894195"/>
          </a:xfrm>
          <a:prstGeom prst="rect">
            <a:avLst/>
          </a:prstGeom>
          <a:noFill/>
        </p:spPr>
        <p:txBody>
          <a:bodyPr wrap="square" rtlCol="0">
            <a:spAutoFit/>
          </a:bodyPr>
          <a:lstStyle/>
          <a:p>
            <a:pPr marL="914400" indent="-914400" algn="ctr"/>
            <a:r>
              <a:rPr lang="ru-RU" sz="5000" b="1" dirty="0">
                <a:solidFill>
                  <a:schemeClr val="bg1"/>
                </a:solidFill>
              </a:rPr>
              <a:t>5</a:t>
            </a:r>
            <a:r>
              <a:rPr lang="ru-RU" sz="5000" b="1" dirty="0" smtClean="0">
                <a:solidFill>
                  <a:schemeClr val="bg1"/>
                </a:solidFill>
              </a:rPr>
              <a:t>. </a:t>
            </a:r>
            <a:r>
              <a:rPr lang="ru-RU" sz="5400" b="1" dirty="0">
                <a:solidFill>
                  <a:schemeClr val="bg1"/>
                </a:solidFill>
              </a:rPr>
              <a:t>Где взять рабочих</a:t>
            </a:r>
            <a:r>
              <a:rPr lang="ru-RU" sz="5000" b="1" dirty="0" smtClean="0">
                <a:solidFill>
                  <a:schemeClr val="bg1"/>
                </a:solidFill>
              </a:rPr>
              <a:t>?</a:t>
            </a:r>
          </a:p>
          <a:p>
            <a:pPr algn="ctr"/>
            <a:r>
              <a:rPr lang="ru-RU" sz="3200" dirty="0">
                <a:solidFill>
                  <a:schemeClr val="bg1"/>
                </a:solidFill>
              </a:rPr>
              <a:t>Итак, заводы строятся по всей России, но кто будет на них работать?</a:t>
            </a:r>
          </a:p>
          <a:p>
            <a:r>
              <a:rPr lang="ru-RU" sz="3600" b="1" u="sng" dirty="0" smtClean="0">
                <a:solidFill>
                  <a:schemeClr val="bg1"/>
                </a:solidFill>
              </a:rPr>
              <a:t>А) Крепостные </a:t>
            </a:r>
            <a:r>
              <a:rPr lang="ru-RU" sz="3600" b="1" u="sng" dirty="0">
                <a:solidFill>
                  <a:schemeClr val="bg1"/>
                </a:solidFill>
              </a:rPr>
              <a:t>крестьяне</a:t>
            </a:r>
            <a:endParaRPr lang="ru-RU" sz="3600" u="sng" dirty="0">
              <a:solidFill>
                <a:schemeClr val="bg1"/>
              </a:solidFill>
            </a:endParaRPr>
          </a:p>
          <a:p>
            <a:r>
              <a:rPr lang="ru-RU" sz="3600" i="1" dirty="0">
                <a:solidFill>
                  <a:schemeClr val="bg1"/>
                </a:solidFill>
              </a:rPr>
              <a:t>Крепостные крестьяне приписываются к промышленным предприятиям, чтобы пожизненно на них работать.</a:t>
            </a:r>
            <a:endParaRPr lang="ru-RU" sz="3600" dirty="0">
              <a:solidFill>
                <a:schemeClr val="bg1"/>
              </a:solidFill>
            </a:endParaRPr>
          </a:p>
          <a:p>
            <a:endParaRPr lang="ru-RU" sz="3600" b="1" u="sng" dirty="0" smtClean="0">
              <a:solidFill>
                <a:schemeClr val="bg1"/>
              </a:solidFill>
            </a:endParaRPr>
          </a:p>
          <a:p>
            <a:r>
              <a:rPr lang="ru-RU" sz="3600" b="1" u="sng" dirty="0" smtClean="0">
                <a:solidFill>
                  <a:schemeClr val="bg1"/>
                </a:solidFill>
              </a:rPr>
              <a:t>Б) Наемные </a:t>
            </a:r>
            <a:r>
              <a:rPr lang="ru-RU" sz="3600" b="1" u="sng" dirty="0">
                <a:solidFill>
                  <a:schemeClr val="bg1"/>
                </a:solidFill>
              </a:rPr>
              <a:t>работники</a:t>
            </a:r>
            <a:endParaRPr lang="ru-RU" sz="3600" u="sng" dirty="0">
              <a:solidFill>
                <a:schemeClr val="bg1"/>
              </a:solidFill>
            </a:endParaRPr>
          </a:p>
          <a:p>
            <a:r>
              <a:rPr lang="ru-RU" sz="3600" i="1" dirty="0">
                <a:solidFill>
                  <a:schemeClr val="bg1"/>
                </a:solidFill>
              </a:rPr>
              <a:t>Крепостные крестьяне получают личную свободу и идут работать на заводы за зарплату</a:t>
            </a:r>
            <a:endParaRPr lang="ru-RU" sz="3600" b="1" u="sng" dirty="0" smtClean="0">
              <a:solidFill>
                <a:schemeClr val="bg1"/>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5539978"/>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a:t>
            </a:r>
            <a:endParaRPr lang="ru-RU" sz="5400" dirty="0" smtClean="0">
              <a:solidFill>
                <a:schemeClr val="bg1"/>
              </a:solidFill>
            </a:endParaRPr>
          </a:p>
          <a:p>
            <a:pPr algn="ctr"/>
            <a:r>
              <a:rPr lang="ru-RU" sz="3200" dirty="0">
                <a:solidFill>
                  <a:schemeClr val="bg1"/>
                </a:solidFill>
              </a:rPr>
              <a:t> </a:t>
            </a:r>
            <a:r>
              <a:rPr lang="ru-RU" sz="4000" dirty="0">
                <a:solidFill>
                  <a:schemeClr val="bg1"/>
                </a:solidFill>
              </a:rPr>
              <a:t>Практика прикрепления крестьян не к земле, а к заводам возникла еще в XVII веке. А в 1721 году Петр I разрешил купцам и дворянам покупать крестьян специально для работы на заводах.</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146" name="Picture 2" descr="http://fb.ru/misc/i/gallery/19003/51524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Прямоугольник 5"/>
          <p:cNvSpPr/>
          <p:nvPr/>
        </p:nvSpPr>
        <p:spPr>
          <a:xfrm>
            <a:off x="0" y="0"/>
            <a:ext cx="9144000" cy="6858000"/>
          </a:xfrm>
          <a:prstGeom prst="rect">
            <a:avLst/>
          </a:prstGeom>
          <a:solidFill>
            <a:schemeClr val="tx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 y="214290"/>
            <a:ext cx="9144000" cy="6309420"/>
          </a:xfrm>
          <a:prstGeom prst="rect">
            <a:avLst/>
          </a:prstGeom>
          <a:noFill/>
        </p:spPr>
        <p:txBody>
          <a:bodyPr wrap="square" lIns="91440" tIns="45720" rIns="91440" bIns="45720">
            <a:spAutoFit/>
          </a:bodyPr>
          <a:lstStyle/>
          <a:p>
            <a:pPr algn="ctr"/>
            <a:r>
              <a:rPr lang="ru-RU" sz="4400" b="1" u="sng" dirty="0">
                <a:solidFill>
                  <a:schemeClr val="bg1"/>
                </a:solidFill>
              </a:rPr>
              <a:t>Получилось</a:t>
            </a:r>
            <a:r>
              <a:rPr lang="ru-RU" sz="4400" b="1" u="sng" dirty="0" smtClean="0">
                <a:solidFill>
                  <a:schemeClr val="bg1"/>
                </a:solidFill>
              </a:rPr>
              <a:t>!</a:t>
            </a:r>
            <a:endParaRPr lang="ru-RU" sz="4400" u="sng" dirty="0">
              <a:solidFill>
                <a:schemeClr val="bg1"/>
              </a:solidFill>
            </a:endParaRPr>
          </a:p>
          <a:p>
            <a:pPr algn="ctr"/>
            <a:r>
              <a:rPr lang="ru-RU" sz="4000" dirty="0">
                <a:solidFill>
                  <a:schemeClr val="bg1"/>
                </a:solidFill>
              </a:rPr>
              <a:t>Ура! Виктория! Шведы, разбитые и на суше, и на море, 30 августа (10 сентября) 1721 года подписали </a:t>
            </a:r>
            <a:r>
              <a:rPr lang="ru-RU" sz="4000" dirty="0" err="1">
                <a:solidFill>
                  <a:schemeClr val="bg1"/>
                </a:solidFill>
              </a:rPr>
              <a:t>Ништадтский</a:t>
            </a:r>
            <a:r>
              <a:rPr lang="ru-RU" sz="4000" dirty="0">
                <a:solidFill>
                  <a:schemeClr val="bg1"/>
                </a:solidFill>
              </a:rPr>
              <a:t> мирный договор, согласно которому Россия получила прочный выход к Балтийскому морю и стала сильнейшим государством Северной Европы</a:t>
            </a:r>
            <a:r>
              <a:rPr lang="ru-RU" sz="4000" dirty="0" smtClean="0">
                <a:solidFill>
                  <a:schemeClr val="bg1"/>
                </a:solidFill>
              </a:rPr>
              <a:t>.</a:t>
            </a:r>
          </a:p>
          <a:p>
            <a:pPr algn="ctr"/>
            <a:r>
              <a:rPr lang="ru-RU" sz="4000" dirty="0" smtClean="0">
                <a:solidFill>
                  <a:schemeClr val="bg1"/>
                </a:solidFill>
              </a:rPr>
              <a:t>3 ЭТАП .</a:t>
            </a:r>
            <a:endParaRPr lang="ru-RU" sz="4000" dirty="0">
              <a:solidFill>
                <a:schemeClr val="bg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7509748"/>
          </a:xfrm>
          <a:prstGeom prst="rect">
            <a:avLst/>
          </a:prstGeom>
          <a:noFill/>
        </p:spPr>
        <p:txBody>
          <a:bodyPr wrap="square" rtlCol="0">
            <a:spAutoFit/>
          </a:bodyPr>
          <a:lstStyle/>
          <a:p>
            <a:pPr marL="914400" indent="-914400" algn="ctr"/>
            <a:r>
              <a:rPr lang="ru-RU" sz="5000" b="1" dirty="0" smtClean="0">
                <a:solidFill>
                  <a:schemeClr val="bg1"/>
                </a:solidFill>
              </a:rPr>
              <a:t>1. </a:t>
            </a:r>
            <a:r>
              <a:rPr lang="ru-RU" sz="5400" dirty="0">
                <a:solidFill>
                  <a:schemeClr val="bg1"/>
                </a:solidFill>
              </a:rPr>
              <a:t>Как собирать налоги</a:t>
            </a:r>
            <a:r>
              <a:rPr lang="ru-RU" sz="5000" b="1" dirty="0" smtClean="0">
                <a:solidFill>
                  <a:schemeClr val="bg1"/>
                </a:solidFill>
              </a:rPr>
              <a:t>?</a:t>
            </a:r>
          </a:p>
          <a:p>
            <a:pPr algn="ctr"/>
            <a:r>
              <a:rPr lang="ru-RU" sz="2200" dirty="0">
                <a:solidFill>
                  <a:schemeClr val="bg1"/>
                </a:solidFill>
              </a:rPr>
              <a:t>Государство взяло на себя очень много расходов, денег в казне все меньше, а система сбора подати с дворов работает плохо. Хитрые посадские люди и черносошные крестьяне объединяют несколько хозяйств в одно, чтобы выдать их за один двор и платить поменьше. Может, попробуете по-другому собирать деньги с населения</a:t>
            </a:r>
            <a:r>
              <a:rPr lang="ru-RU" sz="2200" dirty="0" smtClean="0">
                <a:solidFill>
                  <a:schemeClr val="bg1"/>
                </a:solidFill>
              </a:rPr>
              <a:t>?</a:t>
            </a:r>
            <a:endParaRPr lang="ru-RU" sz="2400" dirty="0">
              <a:solidFill>
                <a:schemeClr val="bg1"/>
              </a:solidFill>
            </a:endParaRPr>
          </a:p>
          <a:p>
            <a:r>
              <a:rPr lang="ru-RU" sz="3200" u="sng" dirty="0" smtClean="0">
                <a:solidFill>
                  <a:schemeClr val="bg1"/>
                </a:solidFill>
              </a:rPr>
              <a:t>А) Ввести </a:t>
            </a:r>
            <a:r>
              <a:rPr lang="ru-RU" sz="3200" u="sng" dirty="0">
                <a:solidFill>
                  <a:schemeClr val="bg1"/>
                </a:solidFill>
              </a:rPr>
              <a:t>подушную подать</a:t>
            </a:r>
          </a:p>
          <a:p>
            <a:r>
              <a:rPr lang="ru-RU" sz="3200" i="1" dirty="0">
                <a:solidFill>
                  <a:schemeClr val="bg1"/>
                </a:solidFill>
              </a:rPr>
              <a:t>Обложить налогом мужчин всех сословий, кроме дворян и церковников.</a:t>
            </a:r>
            <a:endParaRPr lang="ru-RU" sz="3200" dirty="0">
              <a:solidFill>
                <a:schemeClr val="bg1"/>
              </a:solidFill>
            </a:endParaRPr>
          </a:p>
          <a:p>
            <a:endParaRPr lang="ru-RU" sz="3200" u="sng" dirty="0" smtClean="0">
              <a:solidFill>
                <a:schemeClr val="bg1"/>
              </a:solidFill>
            </a:endParaRPr>
          </a:p>
          <a:p>
            <a:r>
              <a:rPr lang="ru-RU" sz="3200" u="sng" dirty="0" smtClean="0">
                <a:solidFill>
                  <a:schemeClr val="bg1"/>
                </a:solidFill>
              </a:rPr>
              <a:t>Б) Ввести </a:t>
            </a:r>
            <a:r>
              <a:rPr lang="ru-RU" sz="3200" u="sng" dirty="0">
                <a:solidFill>
                  <a:schemeClr val="bg1"/>
                </a:solidFill>
              </a:rPr>
              <a:t>подоходный налог</a:t>
            </a:r>
          </a:p>
          <a:p>
            <a:r>
              <a:rPr lang="ru-RU" sz="3200" i="1" dirty="0">
                <a:solidFill>
                  <a:schemeClr val="bg1"/>
                </a:solidFill>
              </a:rPr>
              <a:t>Обложить налогом представителей всех социальных групп без исключения пропорционально их доходам: чем больше доход, тем выше налог.</a:t>
            </a:r>
            <a:endParaRPr lang="ru-RU" sz="3200" dirty="0">
              <a:solidFill>
                <a:schemeClr val="bg1"/>
              </a:solidFill>
            </a:endParaRPr>
          </a:p>
          <a:p>
            <a:pPr marL="914400" indent="-914400" algn="ctr"/>
            <a:endParaRPr lang="ru-RU" sz="3000" b="1" u="sng" dirty="0" smtClean="0">
              <a:solidFill>
                <a:schemeClr val="bg1"/>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5724644"/>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a:t>
            </a:r>
            <a:endParaRPr lang="ru-RU" sz="5400" dirty="0" smtClean="0">
              <a:solidFill>
                <a:schemeClr val="bg1"/>
              </a:solidFill>
            </a:endParaRPr>
          </a:p>
          <a:p>
            <a:pPr algn="ctr"/>
            <a:r>
              <a:rPr lang="ru-RU" sz="2800" dirty="0" smtClean="0">
                <a:solidFill>
                  <a:schemeClr val="bg1"/>
                </a:solidFill>
              </a:rPr>
              <a:t>В</a:t>
            </a:r>
            <a:r>
              <a:rPr lang="ru-RU" sz="2800" dirty="0">
                <a:solidFill>
                  <a:schemeClr val="bg1"/>
                </a:solidFill>
              </a:rPr>
              <a:t> России </a:t>
            </a:r>
            <a:r>
              <a:rPr lang="ru-RU" sz="2800" dirty="0" smtClean="0">
                <a:solidFill>
                  <a:schemeClr val="bg1"/>
                </a:solidFill>
              </a:rPr>
              <a:t>петровских </a:t>
            </a:r>
            <a:r>
              <a:rPr lang="ru-RU" sz="2800" dirty="0">
                <a:solidFill>
                  <a:schemeClr val="bg1"/>
                </a:solidFill>
              </a:rPr>
              <a:t>времен, служилые люди по традиции рассматривались как выплачивающие «налог кровью». Церковь была практически свободна от налогов еще с татаро-монгольских времен. А возложить дополнительное налоговое бремя на богатых купцов, только формирующих внешнюю торговлю и национальную промышленность, было бы недальновидно. Так что Петр I ввел подушную подать в 1724 году.</a:t>
            </a:r>
            <a:r>
              <a:rPr lang="ru-RU" sz="2800" dirty="0" smtClean="0">
                <a:solidFill>
                  <a:schemeClr val="bg1"/>
                </a:solidFill>
              </a:rPr>
              <a:t>.</a:t>
            </a:r>
            <a:endParaRPr lang="ru-RU" sz="2800" dirty="0">
              <a:solidFill>
                <a:schemeClr val="bg1"/>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14282" y="1"/>
            <a:ext cx="9144064" cy="6678751"/>
          </a:xfrm>
          <a:prstGeom prst="rect">
            <a:avLst/>
          </a:prstGeom>
          <a:noFill/>
        </p:spPr>
        <p:txBody>
          <a:bodyPr wrap="square" rtlCol="0">
            <a:spAutoFit/>
          </a:bodyPr>
          <a:lstStyle/>
          <a:p>
            <a:pPr marL="914400" indent="-914400" algn="ctr"/>
            <a:r>
              <a:rPr lang="ru-RU" sz="5000" b="1" dirty="0" smtClean="0">
                <a:solidFill>
                  <a:schemeClr val="bg1"/>
                </a:solidFill>
              </a:rPr>
              <a:t>2. </a:t>
            </a:r>
            <a:r>
              <a:rPr lang="ru-RU" sz="5400" b="1" dirty="0">
                <a:solidFill>
                  <a:schemeClr val="bg1"/>
                </a:solidFill>
              </a:rPr>
              <a:t>Где взять дополнительные средства</a:t>
            </a:r>
            <a:r>
              <a:rPr lang="ru-RU" sz="5000" b="1" dirty="0" smtClean="0">
                <a:solidFill>
                  <a:schemeClr val="bg1"/>
                </a:solidFill>
              </a:rPr>
              <a:t>?</a:t>
            </a:r>
          </a:p>
          <a:p>
            <a:pPr algn="ctr"/>
            <a:r>
              <a:rPr lang="ru-RU" sz="2400" dirty="0">
                <a:solidFill>
                  <a:schemeClr val="bg1"/>
                </a:solidFill>
              </a:rPr>
              <a:t>Итак, вы стали собирать больше налогов, но и этого не хватает, государственные расходы продолжают расти быстрее, чем наполняется казна (из которой, кстати, все время воруют). Где бы нам изыскать дополнительные средства?</a:t>
            </a:r>
          </a:p>
          <a:p>
            <a:pPr lvl="0"/>
            <a:r>
              <a:rPr lang="ru-RU" sz="2800" b="1" u="sng" dirty="0" smtClean="0">
                <a:solidFill>
                  <a:schemeClr val="bg1"/>
                </a:solidFill>
              </a:rPr>
              <a:t>А) Ввести </a:t>
            </a:r>
            <a:r>
              <a:rPr lang="ru-RU" sz="2800" b="1" u="sng" dirty="0">
                <a:solidFill>
                  <a:schemeClr val="bg1"/>
                </a:solidFill>
              </a:rPr>
              <a:t>новые монополии</a:t>
            </a:r>
            <a:endParaRPr lang="ru-RU" sz="2800" u="sng" dirty="0">
              <a:solidFill>
                <a:schemeClr val="bg1"/>
              </a:solidFill>
            </a:endParaRPr>
          </a:p>
          <a:p>
            <a:pPr lvl="0"/>
            <a:r>
              <a:rPr lang="ru-RU" sz="2800" i="1" dirty="0">
                <a:solidFill>
                  <a:schemeClr val="bg1"/>
                </a:solidFill>
              </a:rPr>
              <a:t>Ввести государственные монополии на отдельные виды товаров.</a:t>
            </a:r>
            <a:endParaRPr lang="ru-RU" sz="2800" dirty="0">
              <a:solidFill>
                <a:schemeClr val="bg1"/>
              </a:solidFill>
            </a:endParaRPr>
          </a:p>
          <a:p>
            <a:pPr lvl="0"/>
            <a:endParaRPr lang="ru-RU" sz="2800" b="1" u="sng" dirty="0" smtClean="0">
              <a:solidFill>
                <a:schemeClr val="bg1"/>
              </a:solidFill>
            </a:endParaRPr>
          </a:p>
          <a:p>
            <a:pPr lvl="0"/>
            <a:r>
              <a:rPr lang="ru-RU" sz="2800" b="1" u="sng" dirty="0" smtClean="0">
                <a:solidFill>
                  <a:schemeClr val="bg1"/>
                </a:solidFill>
              </a:rPr>
              <a:t>Б) Продавать </a:t>
            </a:r>
            <a:r>
              <a:rPr lang="ru-RU" sz="2800" b="1" u="sng" dirty="0">
                <a:solidFill>
                  <a:schemeClr val="bg1"/>
                </a:solidFill>
              </a:rPr>
              <a:t>больше откупов</a:t>
            </a:r>
            <a:endParaRPr lang="ru-RU" sz="2800" u="sng" dirty="0">
              <a:solidFill>
                <a:schemeClr val="bg1"/>
              </a:solidFill>
            </a:endParaRPr>
          </a:p>
          <a:p>
            <a:pPr lvl="0"/>
            <a:r>
              <a:rPr lang="ru-RU" sz="2800" i="1" dirty="0">
                <a:solidFill>
                  <a:schemeClr val="bg1"/>
                </a:solidFill>
              </a:rPr>
              <a:t>Продавать частным лицам право в течение определенного срока собирать налоги и торговать определенными категориями товаров</a:t>
            </a:r>
            <a:r>
              <a:rPr lang="ru-RU" sz="2800" i="1" dirty="0" smtClean="0">
                <a:solidFill>
                  <a:schemeClr val="bg1"/>
                </a:solidFill>
              </a:rPr>
              <a:t>.</a:t>
            </a:r>
            <a:endParaRPr lang="ru-RU" sz="2800" dirty="0">
              <a:solidFill>
                <a:schemeClr val="bg1"/>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http://www.runivers.ru/images/date/2009_august/20/z.jpg"/>
          <p:cNvPicPr>
            <a:picLocks noChangeAspect="1" noChangeArrowheads="1"/>
          </p:cNvPicPr>
          <p:nvPr/>
        </p:nvPicPr>
        <p:blipFill>
          <a:blip r:embed="rId2"/>
          <a:srcRect/>
          <a:stretch>
            <a:fillRect/>
          </a:stretch>
        </p:blipFill>
        <p:spPr bwMode="auto">
          <a:xfrm>
            <a:off x="0" y="0"/>
            <a:ext cx="9358345" cy="6858000"/>
          </a:xfrm>
          <a:prstGeom prst="rect">
            <a:avLst/>
          </a:prstGeom>
          <a:noFill/>
        </p:spPr>
      </p:pic>
      <p:sp>
        <p:nvSpPr>
          <p:cNvPr id="5" name="Прямоугольник 4"/>
          <p:cNvSpPr/>
          <p:nvPr/>
        </p:nvSpPr>
        <p:spPr>
          <a:xfrm>
            <a:off x="0" y="0"/>
            <a:ext cx="9358346" cy="6858000"/>
          </a:xfrm>
          <a:prstGeom prst="rect">
            <a:avLst/>
          </a:prstGeom>
          <a:solidFill>
            <a:schemeClr val="tx1">
              <a:alpha val="4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8596" y="357166"/>
            <a:ext cx="8501122" cy="5724644"/>
          </a:xfrm>
          <a:prstGeom prst="rect">
            <a:avLst/>
          </a:prstGeom>
          <a:noFill/>
        </p:spPr>
        <p:txBody>
          <a:bodyPr wrap="square" rtlCol="0">
            <a:spAutoFit/>
          </a:bodyPr>
          <a:lstStyle/>
          <a:p>
            <a:pPr lvl="0" algn="ctr"/>
            <a:r>
              <a:rPr lang="ru-RU" sz="6000" b="1" dirty="0" smtClean="0">
                <a:solidFill>
                  <a:schemeClr val="bg1"/>
                </a:solidFill>
              </a:rPr>
              <a:t>Правильный ответ:</a:t>
            </a:r>
          </a:p>
          <a:p>
            <a:pPr lvl="0" algn="ctr"/>
            <a:r>
              <a:rPr lang="ru-RU" sz="5400" b="1" dirty="0" smtClean="0">
                <a:solidFill>
                  <a:schemeClr val="bg1"/>
                </a:solidFill>
              </a:rPr>
              <a:t>А и Б</a:t>
            </a:r>
            <a:endParaRPr lang="ru-RU" sz="5400" dirty="0" smtClean="0">
              <a:solidFill>
                <a:schemeClr val="bg1"/>
              </a:solidFill>
            </a:endParaRPr>
          </a:p>
          <a:p>
            <a:pPr algn="ctr"/>
            <a:r>
              <a:rPr lang="ru-RU" sz="3600" dirty="0">
                <a:solidFill>
                  <a:schemeClr val="bg1"/>
                </a:solidFill>
              </a:rPr>
              <a:t>  Деньги в казне кончаются, так что добывать их надо любыми способами. Хотя это и может спровоцировать недовольство населения в дальнейшем. При Петре I и государственных монополий, и откупщиков стало существенно больше.</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146" name="Picture 2" descr="http://fb.ru/misc/i/gallery/19003/51524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Прямоугольник 5"/>
          <p:cNvSpPr/>
          <p:nvPr/>
        </p:nvSpPr>
        <p:spPr>
          <a:xfrm>
            <a:off x="0" y="0"/>
            <a:ext cx="9144000" cy="6858000"/>
          </a:xfrm>
          <a:prstGeom prst="rect">
            <a:avLst/>
          </a:prstGeom>
          <a:solidFill>
            <a:schemeClr val="tx1">
              <a:alpha val="4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 y="214290"/>
            <a:ext cx="9144000" cy="7171194"/>
          </a:xfrm>
          <a:prstGeom prst="rect">
            <a:avLst/>
          </a:prstGeom>
          <a:noFill/>
        </p:spPr>
        <p:txBody>
          <a:bodyPr wrap="square" lIns="91440" tIns="45720" rIns="91440" bIns="45720">
            <a:spAutoFit/>
          </a:bodyPr>
          <a:lstStyle/>
          <a:p>
            <a:pPr algn="ctr"/>
            <a:r>
              <a:rPr lang="ru-RU" sz="4400" b="1" u="sng" dirty="0">
                <a:solidFill>
                  <a:schemeClr val="bg1"/>
                </a:solidFill>
              </a:rPr>
              <a:t>Поздравляем! </a:t>
            </a:r>
            <a:endParaRPr lang="ru-RU" sz="4400" b="1" u="sng" dirty="0" smtClean="0">
              <a:solidFill>
                <a:schemeClr val="bg1"/>
              </a:solidFill>
            </a:endParaRPr>
          </a:p>
          <a:p>
            <a:pPr algn="ctr"/>
            <a:r>
              <a:rPr lang="ru-RU" sz="3200" dirty="0" smtClean="0">
                <a:solidFill>
                  <a:schemeClr val="bg1"/>
                </a:solidFill>
              </a:rPr>
              <a:t>Если на все вопросы вы ответили абсолютно </a:t>
            </a:r>
            <a:r>
              <a:rPr lang="ru-RU" sz="3200" dirty="0" err="1" smtClean="0">
                <a:solidFill>
                  <a:schemeClr val="bg1"/>
                </a:solidFill>
              </a:rPr>
              <a:t>правильно,то</a:t>
            </a:r>
            <a:r>
              <a:rPr lang="ru-RU" sz="3200" dirty="0" smtClean="0">
                <a:solidFill>
                  <a:schemeClr val="bg1"/>
                </a:solidFill>
              </a:rPr>
              <a:t> </a:t>
            </a:r>
            <a:r>
              <a:rPr lang="ru-RU" sz="3200" dirty="0">
                <a:solidFill>
                  <a:schemeClr val="bg1"/>
                </a:solidFill>
              </a:rPr>
              <a:t> успели с реформами в срок</a:t>
            </a:r>
            <a:r>
              <a:rPr lang="ru-RU" sz="3200" dirty="0" smtClean="0">
                <a:solidFill>
                  <a:schemeClr val="bg1"/>
                </a:solidFill>
              </a:rPr>
              <a:t>.</a:t>
            </a:r>
          </a:p>
          <a:p>
            <a:pPr algn="ctr"/>
            <a:r>
              <a:rPr lang="ru-RU" sz="4400" dirty="0" smtClean="0">
                <a:solidFill>
                  <a:schemeClr val="bg1"/>
                </a:solidFill>
              </a:rPr>
              <a:t> </a:t>
            </a:r>
            <a:r>
              <a:rPr lang="ru-RU" sz="4400" dirty="0">
                <a:solidFill>
                  <a:schemeClr val="bg1"/>
                </a:solidFill>
              </a:rPr>
              <a:t>Сам государь Петр I умер в 1725 году после обострения давней болезни почек, не успев объявить наследника, но заложив основание для новой — европейской — России. Хотя споры о его методах и реформах идут до сих пор. </a:t>
            </a:r>
          </a:p>
          <a:p>
            <a:pPr algn="ctr"/>
            <a:r>
              <a:rPr lang="ru-RU" sz="4400" dirty="0" smtClean="0">
                <a:solidFill>
                  <a:schemeClr val="bg1"/>
                </a:solidFill>
              </a:rPr>
              <a:t>.</a:t>
            </a:r>
            <a:endParaRPr lang="ru-RU" sz="44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7170"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a:off x="0" y="0"/>
            <a:ext cx="9144000" cy="6858000"/>
          </a:xfrm>
          <a:prstGeom prst="rect">
            <a:avLst/>
          </a:prstGeom>
          <a:noFill/>
        </p:spPr>
      </p:pic>
      <p:sp>
        <p:nvSpPr>
          <p:cNvPr id="5" name="TextBox 4"/>
          <p:cNvSpPr txBox="1"/>
          <p:nvPr/>
        </p:nvSpPr>
        <p:spPr>
          <a:xfrm>
            <a:off x="357158" y="214290"/>
            <a:ext cx="4857784" cy="2123658"/>
          </a:xfrm>
          <a:prstGeom prst="rect">
            <a:avLst/>
          </a:prstGeom>
          <a:noFill/>
        </p:spPr>
        <p:txBody>
          <a:bodyPr wrap="square" rtlCol="0">
            <a:spAutoFit/>
          </a:bodyPr>
          <a:lstStyle/>
          <a:p>
            <a:pPr lvl="0" algn="ctr"/>
            <a:r>
              <a:rPr lang="ru-RU" sz="4400" dirty="0" smtClean="0">
                <a:solidFill>
                  <a:schemeClr val="bg1"/>
                </a:solidFill>
              </a:rPr>
              <a:t>ЛОЖЬ</a:t>
            </a:r>
          </a:p>
          <a:p>
            <a:pPr lvl="0" algn="ctr"/>
            <a:endParaRPr lang="ru-RU" sz="4400" dirty="0">
              <a:solidFill>
                <a:schemeClr val="bg1"/>
              </a:solidFill>
            </a:endParaRPr>
          </a:p>
          <a:p>
            <a:pPr algn="ctr"/>
            <a:endParaRPr lang="ru-RU" sz="4400" dirty="0">
              <a:solidFill>
                <a:schemeClr val="bg1"/>
              </a:solidFill>
            </a:endParaRPr>
          </a:p>
        </p:txBody>
      </p:sp>
      <p:pic>
        <p:nvPicPr>
          <p:cNvPr id="8" name="Рисунок 7" descr="http://cdn-s-static.arzamas.academy/uploads/ckeditor/pictures/6663/content_Civil_Alphabet_with_Moral_Teachings_WDL561.pdf.jpg"/>
          <p:cNvPicPr/>
          <p:nvPr/>
        </p:nvPicPr>
        <p:blipFill>
          <a:blip r:embed="rId3"/>
          <a:srcRect/>
          <a:stretch>
            <a:fillRect/>
          </a:stretch>
        </p:blipFill>
        <p:spPr bwMode="auto">
          <a:xfrm>
            <a:off x="357158" y="928670"/>
            <a:ext cx="4786346" cy="4357718"/>
          </a:xfrm>
          <a:prstGeom prst="rect">
            <a:avLst/>
          </a:prstGeom>
          <a:noFill/>
          <a:ln w="9525">
            <a:noFill/>
            <a:miter lim="800000"/>
            <a:headEnd/>
            <a:tailEnd/>
          </a:ln>
        </p:spPr>
      </p:pic>
      <p:sp>
        <p:nvSpPr>
          <p:cNvPr id="9" name="TextBox 8"/>
          <p:cNvSpPr txBox="1"/>
          <p:nvPr/>
        </p:nvSpPr>
        <p:spPr>
          <a:xfrm>
            <a:off x="428596" y="5572140"/>
            <a:ext cx="4143404" cy="646331"/>
          </a:xfrm>
          <a:prstGeom prst="rect">
            <a:avLst/>
          </a:prstGeom>
          <a:noFill/>
        </p:spPr>
        <p:txBody>
          <a:bodyPr wrap="square" rtlCol="0">
            <a:spAutoFit/>
          </a:bodyPr>
          <a:lstStyle/>
          <a:p>
            <a:pPr algn="ctr"/>
            <a:r>
              <a:rPr lang="ru-RU" b="1" dirty="0">
                <a:solidFill>
                  <a:schemeClr val="bg1"/>
                </a:solidFill>
              </a:rPr>
              <a:t>Гражданская азбука, </a:t>
            </a:r>
            <a:r>
              <a:rPr lang="ru-RU" b="1" dirty="0" smtClean="0">
                <a:solidFill>
                  <a:schemeClr val="bg1"/>
                </a:solidFill>
              </a:rPr>
              <a:t>правленая </a:t>
            </a:r>
            <a:r>
              <a:rPr lang="ru-RU" b="1" dirty="0">
                <a:solidFill>
                  <a:schemeClr val="bg1"/>
                </a:solidFill>
              </a:rPr>
              <a:t>рукой Петра I. 1710 </a:t>
            </a:r>
            <a:r>
              <a:rPr lang="ru-RU" b="1" dirty="0" smtClean="0">
                <a:solidFill>
                  <a:schemeClr val="bg1"/>
                </a:solidFill>
              </a:rPr>
              <a:t>год</a:t>
            </a:r>
            <a:endParaRPr lang="ru-RU"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https://meduza.io/image/attachments/images/000/019/797/large/p6mBw25TuTpjSF3H9OWDGA.jpg"/>
          <p:cNvPicPr>
            <a:picLocks noChangeAspect="1" noChangeArrowheads="1"/>
          </p:cNvPicPr>
          <p:nvPr/>
        </p:nvPicPr>
        <p:blipFill>
          <a:blip r:embed="rId2"/>
          <a:srcRect r="19879"/>
          <a:stretch>
            <a:fillRect/>
          </a:stretch>
        </p:blipFill>
        <p:spPr bwMode="auto">
          <a:xfrm flipH="1">
            <a:off x="0" y="0"/>
            <a:ext cx="9144000" cy="6858000"/>
          </a:xfrm>
          <a:prstGeom prst="rect">
            <a:avLst/>
          </a:prstGeom>
          <a:noFill/>
        </p:spPr>
      </p:pic>
      <p:sp>
        <p:nvSpPr>
          <p:cNvPr id="5" name="TextBox 4"/>
          <p:cNvSpPr txBox="1"/>
          <p:nvPr/>
        </p:nvSpPr>
        <p:spPr>
          <a:xfrm>
            <a:off x="3929058" y="928670"/>
            <a:ext cx="4857784" cy="5509200"/>
          </a:xfrm>
          <a:prstGeom prst="rect">
            <a:avLst/>
          </a:prstGeom>
          <a:noFill/>
        </p:spPr>
        <p:txBody>
          <a:bodyPr wrap="square" rtlCol="0">
            <a:spAutoFit/>
          </a:bodyPr>
          <a:lstStyle/>
          <a:p>
            <a:pPr algn="ctr"/>
            <a:r>
              <a:rPr lang="ru-RU" sz="4400" dirty="0" smtClean="0">
                <a:solidFill>
                  <a:schemeClr val="bg1"/>
                </a:solidFill>
              </a:rPr>
              <a:t>3. </a:t>
            </a:r>
            <a:r>
              <a:rPr lang="ru-RU" sz="4400" dirty="0">
                <a:solidFill>
                  <a:schemeClr val="bg1"/>
                </a:solidFill>
              </a:rPr>
              <a:t>Одеваться как заблагорассудится при Петре могли только крестьяне, извозчики и сибиряки</a:t>
            </a:r>
          </a:p>
          <a:p>
            <a:pPr lvl="0" algn="ctr"/>
            <a:endParaRPr lang="ru-RU" sz="4400" dirty="0">
              <a:solidFill>
                <a:schemeClr val="bg1"/>
              </a:solidFill>
            </a:endParaRPr>
          </a:p>
          <a:p>
            <a:pPr algn="ctr"/>
            <a:endParaRPr lang="ru-RU" sz="4400" dirty="0">
              <a:solidFill>
                <a:schemeClr val="bg1"/>
              </a:solidFill>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TotalTime>
  <Words>576</Words>
  <Application>Microsoft Office PowerPoint</Application>
  <PresentationFormat>Экран (4:3)</PresentationFormat>
  <Paragraphs>311</Paragraphs>
  <Slides>78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78</vt:i4>
      </vt:variant>
    </vt:vector>
  </HeadingPairs>
  <TitlesOfParts>
    <vt:vector size="7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26</cp:revision>
  <dcterms:created xsi:type="dcterms:W3CDTF">2017-11-26T10:26:19Z</dcterms:created>
  <dcterms:modified xsi:type="dcterms:W3CDTF">2017-12-09T09:03:21Z</dcterms:modified>
</cp:coreProperties>
</file>