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91" r:id="rId4"/>
    <p:sldId id="294" r:id="rId5"/>
    <p:sldId id="280" r:id="rId6"/>
    <p:sldId id="281" r:id="rId7"/>
    <p:sldId id="282" r:id="rId8"/>
    <p:sldId id="292" r:id="rId9"/>
    <p:sldId id="295" r:id="rId10"/>
    <p:sldId id="296" r:id="rId11"/>
    <p:sldId id="283" r:id="rId12"/>
    <p:sldId id="286" r:id="rId13"/>
    <p:sldId id="284" r:id="rId14"/>
    <p:sldId id="297" r:id="rId15"/>
    <p:sldId id="298" r:id="rId16"/>
    <p:sldId id="299" r:id="rId17"/>
    <p:sldId id="270" r:id="rId18"/>
    <p:sldId id="287" r:id="rId19"/>
    <p:sldId id="288" r:id="rId20"/>
    <p:sldId id="289" r:id="rId21"/>
    <p:sldId id="271" r:id="rId22"/>
    <p:sldId id="293" r:id="rId23"/>
    <p:sldId id="300" r:id="rId24"/>
    <p:sldId id="301" r:id="rId25"/>
    <p:sldId id="279" r:id="rId26"/>
    <p:sldId id="272" r:id="rId27"/>
    <p:sldId id="273" r:id="rId28"/>
    <p:sldId id="27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8CA8-74CD-46C8-86EA-DCFA04AE7BB5}" type="datetimeFigureOut">
              <a:rPr lang="ru-RU" smtClean="0"/>
              <a:pPr/>
              <a:t>06.03.2016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14C8-B1B9-44C9-8585-978DAFD1F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8CA8-74CD-46C8-86EA-DCFA04AE7BB5}" type="datetimeFigureOut">
              <a:rPr lang="ru-RU" smtClean="0"/>
              <a:pPr/>
              <a:t>06.03.2016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14C8-B1B9-44C9-8585-978DAFD1F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8CA8-74CD-46C8-86EA-DCFA04AE7BB5}" type="datetimeFigureOut">
              <a:rPr lang="ru-RU" smtClean="0"/>
              <a:pPr/>
              <a:t>06.03.2016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14C8-B1B9-44C9-8585-978DAFD1F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8CA8-74CD-46C8-86EA-DCFA04AE7BB5}" type="datetimeFigureOut">
              <a:rPr lang="ru-RU" smtClean="0"/>
              <a:pPr/>
              <a:t>06.03.2016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14C8-B1B9-44C9-8585-978DAFD1F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8CA8-74CD-46C8-86EA-DCFA04AE7BB5}" type="datetimeFigureOut">
              <a:rPr lang="ru-RU" smtClean="0"/>
              <a:pPr/>
              <a:t>06.03.2016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14C8-B1B9-44C9-8585-978DAFD1F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8CA8-74CD-46C8-86EA-DCFA04AE7BB5}" type="datetimeFigureOut">
              <a:rPr lang="ru-RU" smtClean="0"/>
              <a:pPr/>
              <a:t>06.03.2016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14C8-B1B9-44C9-8585-978DAFD1F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8CA8-74CD-46C8-86EA-DCFA04AE7BB5}" type="datetimeFigureOut">
              <a:rPr lang="ru-RU" smtClean="0"/>
              <a:pPr/>
              <a:t>06.03.2016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14C8-B1B9-44C9-8585-978DAFD1F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8CA8-74CD-46C8-86EA-DCFA04AE7BB5}" type="datetimeFigureOut">
              <a:rPr lang="ru-RU" smtClean="0"/>
              <a:pPr/>
              <a:t>06.03.2016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14C8-B1B9-44C9-8585-978DAFD1F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8CA8-74CD-46C8-86EA-DCFA04AE7BB5}" type="datetimeFigureOut">
              <a:rPr lang="ru-RU" smtClean="0"/>
              <a:pPr/>
              <a:t>06.03.2016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14C8-B1B9-44C9-8585-978DAFD1F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8CA8-74CD-46C8-86EA-DCFA04AE7BB5}" type="datetimeFigureOut">
              <a:rPr lang="ru-RU" smtClean="0"/>
              <a:pPr/>
              <a:t>06.03.2016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14C8-B1B9-44C9-8585-978DAFD1F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8CA8-74CD-46C8-86EA-DCFA04AE7BB5}" type="datetimeFigureOut">
              <a:rPr lang="ru-RU" smtClean="0"/>
              <a:pPr/>
              <a:t>06.03.2016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14C8-B1B9-44C9-8585-978DAFD1F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C8CA8-74CD-46C8-86EA-DCFA04AE7BB5}" type="datetimeFigureOut">
              <a:rPr lang="ru-RU" smtClean="0"/>
              <a:pPr/>
              <a:t>06.03.2016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814C8-B1B9-44C9-8585-978DAFD1F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428604"/>
            <a:ext cx="78198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643314"/>
            <a:ext cx="8358246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Это что за элементы?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85728"/>
            <a:ext cx="79296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Сера, фосфор, углерод,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Кремний, кислород, азот.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Свойства их нам все известны.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Примененье – интересно.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Им сплошные комплименты!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6" name="Picture 5" descr="image018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3357563" y="4857750"/>
            <a:ext cx="2500312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95536" y="980728"/>
            <a:ext cx="8496944" cy="552523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1785926"/>
            <a:ext cx="1847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7200" b="1" baseline="-25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0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Black" pitchFamily="34" charset="0"/>
              </a:rPr>
              <a:t>Элементы, имеющие </a:t>
            </a:r>
            <a:r>
              <a:rPr lang="ru-RU" sz="2800" b="1" dirty="0" err="1" smtClean="0">
                <a:solidFill>
                  <a:srgbClr val="002060"/>
                </a:solidFill>
                <a:latin typeface="Arial Black" pitchFamily="34" charset="0"/>
              </a:rPr>
              <a:t>аллотропные</a:t>
            </a:r>
            <a:r>
              <a:rPr lang="ru-RU" sz="2800" b="1" dirty="0" smtClean="0">
                <a:solidFill>
                  <a:srgbClr val="002060"/>
                </a:solidFill>
                <a:latin typeface="Arial Black" pitchFamily="34" charset="0"/>
              </a:rPr>
              <a:t> видоизменения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6866" name="Picture 2" descr="http://rushkolnik.ru/tw_files2/urls_3/99/d-98018/98018_html_m342c3e9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564904"/>
            <a:ext cx="1368152" cy="1519438"/>
          </a:xfrm>
          <a:prstGeom prst="rect">
            <a:avLst/>
          </a:prstGeom>
          <a:noFill/>
        </p:spPr>
      </p:pic>
      <p:pic>
        <p:nvPicPr>
          <p:cNvPr id="36868" name="Picture 4" descr="https://im0-tub-ru.yandex.net/i?id=2bc14ddd76391cc25f2203475047f14c&amp;n=33&amp;h=215&amp;w=2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3" y="3429000"/>
            <a:ext cx="2160240" cy="1585160"/>
          </a:xfrm>
          <a:prstGeom prst="rect">
            <a:avLst/>
          </a:prstGeom>
          <a:noFill/>
        </p:spPr>
      </p:pic>
      <p:pic>
        <p:nvPicPr>
          <p:cNvPr id="36870" name="Picture 6" descr="http://topkamni.ru/wp-content/uploads/2014/05/Koh-I-Noo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4149080"/>
            <a:ext cx="2016224" cy="1787719"/>
          </a:xfrm>
          <a:prstGeom prst="rect">
            <a:avLst/>
          </a:prstGeom>
          <a:noFill/>
        </p:spPr>
      </p:pic>
      <p:pic>
        <p:nvPicPr>
          <p:cNvPr id="36872" name="Picture 8" descr="http://chelnystudio.ru/forage/image/ser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1196752"/>
            <a:ext cx="2095500" cy="1609726"/>
          </a:xfrm>
          <a:prstGeom prst="rect">
            <a:avLst/>
          </a:prstGeom>
          <a:noFill/>
        </p:spPr>
      </p:pic>
      <p:pic>
        <p:nvPicPr>
          <p:cNvPr id="36874" name="Picture 10" descr="http://www.bestreferat.ru/images/paper/22/50/9475022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2924944"/>
            <a:ext cx="3352800" cy="12287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428596" y="1000108"/>
            <a:ext cx="8496944" cy="552523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Picture 4" descr="Азо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079050"/>
            <a:ext cx="3714776" cy="249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Хлор в колб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1696" y="1142984"/>
            <a:ext cx="3997494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Фто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3786190"/>
            <a:ext cx="3954462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357554" y="0"/>
            <a:ext cx="27146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Газы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14546" y="1714488"/>
            <a:ext cx="1428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b="1" dirty="0" smtClean="0">
                <a:solidFill>
                  <a:srgbClr val="FF0000"/>
                </a:solidFill>
              </a:rPr>
              <a:t>N</a:t>
            </a:r>
            <a:r>
              <a:rPr lang="en-US" sz="7200" b="1" baseline="-25000" dirty="0" smtClean="0">
                <a:solidFill>
                  <a:srgbClr val="FF0000"/>
                </a:solidFill>
              </a:rPr>
              <a:t>2</a:t>
            </a:r>
            <a:endParaRPr lang="ru-RU" sz="7200" b="1" baseline="-250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1785926"/>
            <a:ext cx="121219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 smtClean="0">
                <a:solidFill>
                  <a:srgbClr val="FF0000"/>
                </a:solidFill>
              </a:rPr>
              <a:t>Cl</a:t>
            </a:r>
            <a:r>
              <a:rPr lang="en-US" sz="7200" b="1" baseline="-25000" dirty="0" smtClean="0">
                <a:solidFill>
                  <a:srgbClr val="FF0000"/>
                </a:solidFill>
              </a:rPr>
              <a:t>2</a:t>
            </a:r>
            <a:endParaRPr lang="ru-RU" sz="7200" b="1" baseline="-250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00364" y="4000504"/>
            <a:ext cx="92044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 smtClean="0">
                <a:solidFill>
                  <a:srgbClr val="FF0000"/>
                </a:solidFill>
              </a:rPr>
              <a:t>F</a:t>
            </a:r>
            <a:r>
              <a:rPr lang="en-US" sz="7200" b="1" baseline="-25000" dirty="0" smtClean="0">
                <a:solidFill>
                  <a:srgbClr val="FF0000"/>
                </a:solidFill>
              </a:rPr>
              <a:t>2</a:t>
            </a:r>
            <a:endParaRPr lang="ru-RU" sz="7200" b="1" baseline="-25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23528" y="1785926"/>
            <a:ext cx="8496944" cy="473941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214290"/>
            <a:ext cx="651011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Твердое вещество –</a:t>
            </a:r>
          </a:p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неметалл -</a:t>
            </a:r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иод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</p:txBody>
      </p:sp>
      <p:pic>
        <p:nvPicPr>
          <p:cNvPr id="6" name="Picture 6" descr="Йо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2000250"/>
            <a:ext cx="3392487" cy="40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Спиртовый йод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2060575"/>
            <a:ext cx="1839913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23528" y="1785926"/>
            <a:ext cx="8496944" cy="473941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3" descr="Бром №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2071688"/>
            <a:ext cx="6713538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357290" y="214290"/>
            <a:ext cx="637546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Жидкое вещество –</a:t>
            </a:r>
          </a:p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неметалл - бром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23528" y="1785926"/>
            <a:ext cx="8496944" cy="473941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60648"/>
            <a:ext cx="7994496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  <a:t>Кристаллические решетки</a:t>
            </a:r>
            <a:endParaRPr lang="ru-RU" sz="40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</p:txBody>
      </p:sp>
      <p:pic>
        <p:nvPicPr>
          <p:cNvPr id="37890" name="Picture 2" descr="http://gdzkurokam.ru/8HimGabrRT/img/22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988840"/>
            <a:ext cx="6964456" cy="1584176"/>
          </a:xfrm>
          <a:prstGeom prst="rect">
            <a:avLst/>
          </a:prstGeom>
          <a:noFill/>
        </p:spPr>
      </p:pic>
      <p:pic>
        <p:nvPicPr>
          <p:cNvPr id="37892" name="Picture 4" descr="https://otvet.imgsmail.ru/download/u_c2e7cc255724a630bffe7f540bfc415b_8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3789040"/>
            <a:ext cx="2447925" cy="1924051"/>
          </a:xfrm>
          <a:prstGeom prst="rect">
            <a:avLst/>
          </a:prstGeom>
          <a:noFill/>
        </p:spPr>
      </p:pic>
      <p:pic>
        <p:nvPicPr>
          <p:cNvPr id="37894" name="Picture 6" descr="http://i1.wp.com/chemege.ru/wp-content/uploads/2015/01/%D0%9C%D0%BE%D0%BB%D0%B5%D0%BA%D1%83%D0%BB%D1%8F%D1%80%D0%BD%D0%B0%D1%8F-%D0%BA%D1%80%D0%B8%D1%81%D1%82%D0%B0%D0%BB%D0%BB%D0%B8%D1%87%D0%B5%D1%81%D0%BA%D0%B0%D1%8F-%D1%80%D0%B5%D1%88%D0%B5%D1%82%D0%BA%D0%B0.gif?resize=300%2C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24932" y="3612838"/>
            <a:ext cx="2857500" cy="1905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95536" y="1844824"/>
            <a:ext cx="8496944" cy="473941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endParaRPr lang="ru-RU" sz="4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870777" y="168316"/>
            <a:ext cx="748474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Ф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ормулы летучих водородных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соединений в порядке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увеличения С.О. неметалла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475656" y="2935397"/>
            <a:ext cx="658822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en-US" sz="4400" b="0" i="0" u="none" strike="noStrike" cap="none" normalizeH="0" baseline="-3000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 NH</a:t>
            </a:r>
            <a:r>
              <a:rPr kumimoji="0" lang="en-US" sz="4400" b="0" i="0" u="none" strike="noStrike" cap="none" normalizeH="0" baseline="-3000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3 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H</a:t>
            </a:r>
            <a:r>
              <a:rPr kumimoji="0" lang="en-US" sz="4400" b="0" i="0" u="none" strike="noStrike" cap="none" normalizeH="0" baseline="-3000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S   </a:t>
            </a:r>
            <a:r>
              <a:rPr kumimoji="0" lang="en-US" sz="44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HCl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8915" name="AutoShape 3"/>
          <p:cNvCxnSpPr>
            <a:cxnSpLocks noChangeShapeType="1"/>
          </p:cNvCxnSpPr>
          <p:nvPr/>
        </p:nvCxnSpPr>
        <p:spPr bwMode="auto">
          <a:xfrm>
            <a:off x="2627784" y="3284984"/>
            <a:ext cx="504825" cy="0"/>
          </a:xfrm>
          <a:prstGeom prst="straightConnector1">
            <a:avLst/>
          </a:prstGeom>
          <a:noFill/>
          <a:ln w="38100">
            <a:solidFill>
              <a:srgbClr val="002060"/>
            </a:solidFill>
            <a:round/>
            <a:headEnd/>
            <a:tailEnd type="triangle" w="med" len="med"/>
          </a:ln>
          <a:effectLst/>
        </p:spPr>
      </p:cxnSp>
      <p:cxnSp>
        <p:nvCxnSpPr>
          <p:cNvPr id="13" name="AutoShape 3"/>
          <p:cNvCxnSpPr>
            <a:cxnSpLocks noChangeShapeType="1"/>
          </p:cNvCxnSpPr>
          <p:nvPr/>
        </p:nvCxnSpPr>
        <p:spPr bwMode="auto">
          <a:xfrm>
            <a:off x="4355976" y="3284984"/>
            <a:ext cx="504825" cy="0"/>
          </a:xfrm>
          <a:prstGeom prst="straightConnector1">
            <a:avLst/>
          </a:prstGeom>
          <a:noFill/>
          <a:ln w="38100">
            <a:solidFill>
              <a:srgbClr val="002060"/>
            </a:solidFill>
            <a:round/>
            <a:headEnd/>
            <a:tailEnd type="triangle" w="med" len="med"/>
          </a:ln>
          <a:effectLst/>
        </p:spPr>
      </p:cxnSp>
      <p:cxnSp>
        <p:nvCxnSpPr>
          <p:cNvPr id="14" name="AutoShape 3"/>
          <p:cNvCxnSpPr>
            <a:cxnSpLocks noChangeShapeType="1"/>
          </p:cNvCxnSpPr>
          <p:nvPr/>
        </p:nvCxnSpPr>
        <p:spPr bwMode="auto">
          <a:xfrm>
            <a:off x="6084168" y="3284984"/>
            <a:ext cx="504825" cy="0"/>
          </a:xfrm>
          <a:prstGeom prst="straightConnector1">
            <a:avLst/>
          </a:prstGeom>
          <a:noFill/>
          <a:ln w="38100">
            <a:solidFill>
              <a:srgbClr val="002060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95536" y="1844824"/>
            <a:ext cx="8496944" cy="473941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endParaRPr lang="ru-RU" sz="4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cxnSp>
        <p:nvCxnSpPr>
          <p:cNvPr id="38915" name="AutoShape 3"/>
          <p:cNvCxnSpPr>
            <a:cxnSpLocks noChangeShapeType="1"/>
          </p:cNvCxnSpPr>
          <p:nvPr/>
        </p:nvCxnSpPr>
        <p:spPr bwMode="auto">
          <a:xfrm>
            <a:off x="2627784" y="3284984"/>
            <a:ext cx="504825" cy="0"/>
          </a:xfrm>
          <a:prstGeom prst="straightConnector1">
            <a:avLst/>
          </a:prstGeom>
          <a:noFill/>
          <a:ln w="38100">
            <a:solidFill>
              <a:srgbClr val="002060"/>
            </a:solidFill>
            <a:round/>
            <a:headEnd/>
            <a:tailEnd type="triangle" w="med" len="med"/>
          </a:ln>
          <a:effectLst/>
        </p:spPr>
      </p:cxnSp>
      <p:cxnSp>
        <p:nvCxnSpPr>
          <p:cNvPr id="13" name="AutoShape 3"/>
          <p:cNvCxnSpPr>
            <a:cxnSpLocks noChangeShapeType="1"/>
          </p:cNvCxnSpPr>
          <p:nvPr/>
        </p:nvCxnSpPr>
        <p:spPr bwMode="auto">
          <a:xfrm>
            <a:off x="4355976" y="3284984"/>
            <a:ext cx="504825" cy="0"/>
          </a:xfrm>
          <a:prstGeom prst="straightConnector1">
            <a:avLst/>
          </a:prstGeom>
          <a:noFill/>
          <a:ln w="38100">
            <a:solidFill>
              <a:srgbClr val="002060"/>
            </a:solidFill>
            <a:round/>
            <a:headEnd/>
            <a:tailEnd type="triangle" w="med" len="med"/>
          </a:ln>
          <a:effectLst/>
        </p:spPr>
      </p:cxnSp>
      <p:cxnSp>
        <p:nvCxnSpPr>
          <p:cNvPr id="14" name="AutoShape 3"/>
          <p:cNvCxnSpPr>
            <a:cxnSpLocks noChangeShapeType="1"/>
          </p:cNvCxnSpPr>
          <p:nvPr/>
        </p:nvCxnSpPr>
        <p:spPr bwMode="auto">
          <a:xfrm>
            <a:off x="6300192" y="3284984"/>
            <a:ext cx="504825" cy="0"/>
          </a:xfrm>
          <a:prstGeom prst="straightConnector1">
            <a:avLst/>
          </a:prstGeom>
          <a:noFill/>
          <a:ln w="38100">
            <a:solidFill>
              <a:srgbClr val="002060"/>
            </a:solidFill>
            <a:round/>
            <a:headEnd/>
            <a:tailEnd type="triangle" w="med" len="med"/>
          </a:ln>
          <a:effectLst/>
        </p:spPr>
      </p:cxn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492577" y="92333"/>
            <a:ext cx="64059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Ф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ормулы высших оксидов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в порядке уменьшения 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С.О. неметалла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539552" y="2924944"/>
            <a:ext cx="776687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 С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l</a:t>
            </a:r>
            <a:r>
              <a:rPr kumimoji="0" lang="en-US" sz="4400" b="0" i="0" u="none" strike="noStrike" cap="none" normalizeH="0" baseline="-3000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4400" b="0" i="0" u="none" strike="noStrike" cap="none" normalizeH="0" baseline="-3000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7    </a:t>
            </a:r>
            <a:r>
              <a:rPr kumimoji="0" lang="ru-RU" sz="4400" b="0" i="0" u="none" strike="noStrike" cap="none" normalizeH="0" baseline="-3000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SO</a:t>
            </a:r>
            <a:r>
              <a:rPr kumimoji="0" lang="en-US" sz="4400" b="0" i="0" u="none" strike="noStrike" cap="none" normalizeH="0" baseline="-3000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 N</a:t>
            </a:r>
            <a:r>
              <a:rPr kumimoji="0" lang="en-US" sz="4400" b="0" i="0" u="none" strike="noStrike" cap="none" normalizeH="0" baseline="-3000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4400" b="0" i="0" u="none" strike="noStrike" cap="none" normalizeH="0" baseline="-3000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CO</a:t>
            </a:r>
            <a:r>
              <a:rPr kumimoji="0" lang="en-US" sz="4400" b="0" i="0" u="none" strike="noStrike" cap="none" normalizeH="0" baseline="-3000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85720" y="1000108"/>
            <a:ext cx="8568382" cy="564360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1) Элементы-неметаллы расположены в главных подгруппах       ….. …..</a:t>
            </a:r>
            <a:r>
              <a:rPr lang="en-US" sz="2000" b="1" dirty="0" smtClean="0">
                <a:solidFill>
                  <a:schemeClr val="tx1"/>
                </a:solidFill>
                <a:latin typeface="Arial Black" pitchFamily="34" charset="0"/>
              </a:rPr>
              <a:t>   </a:t>
            </a: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  </a:t>
            </a:r>
            <a:r>
              <a:rPr lang="en-US" sz="2000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ПС Д.И. Менделеева, занимая её верхний правый угол.</a:t>
            </a:r>
          </a:p>
          <a:p>
            <a:pPr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2) На внешнем электронном слое атомов элементов-неметаллов находятся от     … </a:t>
            </a:r>
            <a:r>
              <a:rPr lang="en-US" sz="2000" b="1" dirty="0" smtClean="0">
                <a:solidFill>
                  <a:schemeClr val="tx1"/>
                </a:solidFill>
                <a:latin typeface="Arial Black" pitchFamily="34" charset="0"/>
              </a:rPr>
              <a:t>    </a:t>
            </a: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до    … </a:t>
            </a:r>
            <a:r>
              <a:rPr lang="en-US" sz="2000" b="1" dirty="0" smtClean="0">
                <a:solidFill>
                  <a:schemeClr val="tx1"/>
                </a:solidFill>
                <a:latin typeface="Arial Black" pitchFamily="34" charset="0"/>
              </a:rPr>
              <a:t>  </a:t>
            </a: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электронов.</a:t>
            </a:r>
          </a:p>
          <a:p>
            <a:pPr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3) Неметаллические свойства элементов …………..           в периодах и      ……..           в подгруппах с увеличением порядкового номера элемента. </a:t>
            </a:r>
          </a:p>
          <a:p>
            <a:pPr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4) Высшие кислородные соединения неметаллов имеют      …………..    характер (кислотные оксиды и </a:t>
            </a:r>
            <a:r>
              <a:rPr lang="ru-RU" sz="2000" b="1" dirty="0" err="1" smtClean="0">
                <a:solidFill>
                  <a:schemeClr val="tx1"/>
                </a:solidFill>
                <a:latin typeface="Arial Black" pitchFamily="34" charset="0"/>
              </a:rPr>
              <a:t>гидроксиды</a:t>
            </a: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).</a:t>
            </a:r>
          </a:p>
          <a:p>
            <a:pPr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5) Атомы элементов-неметаллов способны как   …………           электроны, проявляя окислительные функции, так и      …………..     их, проявляя восстановительные функции.</a:t>
            </a:r>
          </a:p>
          <a:p>
            <a:pPr>
              <a:buFontTx/>
              <a:buNone/>
            </a:pP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142852"/>
            <a:ext cx="380745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</a:rPr>
              <a:t>Мини - тест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1714488"/>
            <a:ext cx="1714512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>
                <a:solidFill>
                  <a:srgbClr val="FF0000"/>
                </a:solidFill>
                <a:latin typeface="Arial Black" pitchFamily="34" charset="0"/>
              </a:rPr>
              <a:t>IV-VIII</a:t>
            </a:r>
            <a:r>
              <a:rPr lang="ru-RU" sz="1600" b="1" dirty="0" smtClean="0">
                <a:solidFill>
                  <a:srgbClr val="FF0000"/>
                </a:solidFill>
                <a:latin typeface="Arial Black" pitchFamily="34" charset="0"/>
              </a:rPr>
              <a:t> групп</a:t>
            </a:r>
            <a:endParaRPr lang="ru-RU" sz="1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15140" y="2928934"/>
            <a:ext cx="1928826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усиливаются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29124" y="2643182"/>
            <a:ext cx="857256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4</a:t>
            </a:r>
            <a:endParaRPr lang="ru-RU" sz="2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57884" y="2643182"/>
            <a:ext cx="642942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8</a:t>
            </a:r>
            <a:endParaRPr lang="ru-RU" sz="2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71736" y="3214686"/>
            <a:ext cx="1928826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ослабевают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43042" y="4143380"/>
            <a:ext cx="1928826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кислотный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5072074"/>
            <a:ext cx="1928826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принимать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28926" y="5357826"/>
            <a:ext cx="1928826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отдавать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71600" y="2276872"/>
          <a:ext cx="7560840" cy="331236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904612"/>
                <a:gridCol w="4656228"/>
              </a:tblGrid>
              <a:tr h="508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Вещества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58126" marR="58126" marT="58126" marB="581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Общие свойства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58126" marR="58126" marT="58126" marB="58126" horzOverflow="overflow"/>
                </a:tc>
              </a:tr>
              <a:tr h="2804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Простые вещества – неметаллы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58126" marR="58126" marT="58126" marB="58126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1.  С</a:t>
                      </a: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 Black" pitchFamily="34" charset="0"/>
                        </a:rPr>
                        <a:t> </a:t>
                      </a:r>
                      <a:r>
                        <a:rPr kumimoji="0" lang="ru-RU" sz="2000" b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 Black" pitchFamily="34" charset="0"/>
                        </a:rPr>
                        <a:t>металлами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2.  С </a:t>
                      </a:r>
                      <a:r>
                        <a:rPr kumimoji="0" lang="ru-RU" sz="2000" b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 Black" pitchFamily="34" charset="0"/>
                        </a:rPr>
                        <a:t>неметаллами</a:t>
                      </a:r>
                      <a:endParaRPr kumimoji="0" lang="ru-RU" sz="20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58126" marR="58126" marT="58126" marB="58126" horzOverflow="overflow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57224" y="214290"/>
            <a:ext cx="754244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</a:rPr>
              <a:t>Химические свойства простых 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</a:rPr>
              <a:t>веществ  - неметаллов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8" y="1412776"/>
          <a:ext cx="7742094" cy="5123187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493622"/>
                <a:gridCol w="4248472"/>
              </a:tblGrid>
              <a:tr h="7858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Вещества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58126" marR="58126" marT="58126" marB="581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Общие свойства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58126" marR="58126" marT="58126" marB="58126" horzOverflow="overflow"/>
                </a:tc>
              </a:tr>
              <a:tr h="43373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Кислотные оксиды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58126" marR="58126" marT="58126" marB="58126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1. С </a:t>
                      </a:r>
                      <a:r>
                        <a:rPr kumimoji="0" lang="ru-RU" sz="200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 Black" pitchFamily="34" charset="0"/>
                        </a:rPr>
                        <a:t>водой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 (кроме оксида кремния)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2. С </a:t>
                      </a:r>
                      <a:r>
                        <a:rPr kumimoji="0" lang="ru-RU" sz="200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 Black" pitchFamily="34" charset="0"/>
                        </a:rPr>
                        <a:t>основными 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оксидами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3. Со щелочами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 </a:t>
                      </a:r>
                      <a:endParaRPr kumimoji="0" lang="ru-RU" sz="20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58126" marR="58126" marT="58126" marB="58126" horzOverflow="overflow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785918" y="214290"/>
            <a:ext cx="5453737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Arial Black" pitchFamily="34" charset="0"/>
              </a:rPr>
              <a:t>Химические свойства 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Arial Black" pitchFamily="34" charset="0"/>
              </a:rPr>
              <a:t>кислотных оксидов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57158" y="1500174"/>
            <a:ext cx="8496944" cy="371477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Обобщающий урок 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по теме </a:t>
            </a:r>
          </a:p>
          <a:p>
            <a:pPr algn="ctr"/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НЕМЕТАЛЛЫ</a:t>
            </a:r>
            <a:endParaRPr lang="ru-RU" sz="6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8" y="980728"/>
          <a:ext cx="7632848" cy="5214973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024336"/>
                <a:gridCol w="4608512"/>
              </a:tblGrid>
              <a:tr h="7623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Вещества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58126" marR="58126" marT="58126" marB="581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Общие свойства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58126" marR="58126" marT="58126" marB="58126" horzOverflow="overflow"/>
                </a:tc>
              </a:tr>
              <a:tr h="44525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Кислоты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58126" marR="58126" marT="58126" marB="58126"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1. Изменяют окраску </a:t>
                      </a:r>
                      <a:r>
                        <a:rPr kumimoji="0" lang="ru-RU" sz="2000" b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 Black" pitchFamily="34" charset="0"/>
                        </a:rPr>
                        <a:t>индикаторов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2. Реагируют с металлами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3. Реагируют с </a:t>
                      </a:r>
                      <a:r>
                        <a:rPr kumimoji="0" lang="ru-RU" sz="2000" b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 Black" pitchFamily="34" charset="0"/>
                        </a:rPr>
                        <a:t>основными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 и </a:t>
                      </a:r>
                      <a:r>
                        <a:rPr kumimoji="0" lang="ru-RU" sz="20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амфотерными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 оксидами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4. С основаниями и </a:t>
                      </a:r>
                      <a:r>
                        <a:rPr kumimoji="0" lang="ru-RU" sz="20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амфотерными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 </a:t>
                      </a:r>
                      <a:r>
                        <a:rPr kumimoji="0" lang="ru-RU" sz="20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гидроксидами</a:t>
                      </a:r>
                      <a:endParaRPr kumimoji="0" lang="ru-RU" sz="2000" u="none" strike="noStrike" cap="none" normalizeH="0" baseline="0" dirty="0" smtClean="0">
                        <a:ln>
                          <a:noFill/>
                        </a:ln>
                        <a:effectLst/>
                        <a:latin typeface="Arial Black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5. С солями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endParaRPr kumimoji="0" lang="ru-RU" sz="20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Arial Black" pitchFamily="34" charset="0"/>
                        <a:cs typeface="Times New Roman" pitchFamily="18" charset="0"/>
                      </a:endParaRPr>
                    </a:p>
                  </a:txBody>
                  <a:tcPr marL="58126" marR="58126" marT="58126" marB="58126" horzOverflow="overflow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00034" y="285728"/>
            <a:ext cx="790472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Arial Black" pitchFamily="34" charset="0"/>
              </a:rPr>
              <a:t>Химические свойства кислот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85720" y="1000108"/>
            <a:ext cx="8568382" cy="585789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Пусть эти превращения </a:t>
            </a:r>
          </a:p>
          <a:p>
            <a:pPr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Дадут вам уравнения.</a:t>
            </a:r>
          </a:p>
          <a:p>
            <a:pPr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Красный фосфор я сжигаю, </a:t>
            </a:r>
          </a:p>
          <a:p>
            <a:pPr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К дымку воду приливаю. </a:t>
            </a:r>
          </a:p>
          <a:p>
            <a:pPr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Проверяю лакмусом, </a:t>
            </a:r>
          </a:p>
          <a:p>
            <a:pPr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Станет сразу красным он! </a:t>
            </a:r>
          </a:p>
          <a:p>
            <a:pPr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Добавим натрия </a:t>
            </a:r>
            <a:r>
              <a:rPr lang="ru-RU" sz="2400" b="1" dirty="0" err="1" smtClean="0">
                <a:solidFill>
                  <a:srgbClr val="002060"/>
                </a:solidFill>
                <a:latin typeface="Arial Black" pitchFamily="34" charset="0"/>
              </a:rPr>
              <a:t>гидроксид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 — </a:t>
            </a:r>
          </a:p>
          <a:p>
            <a:pPr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Цвет фиолетовый в колбе возник. </a:t>
            </a:r>
          </a:p>
          <a:p>
            <a:pPr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Потом получаю фосфат серебра, </a:t>
            </a:r>
          </a:p>
          <a:p>
            <a:pPr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Цветом - лимонная кожура.</a:t>
            </a:r>
          </a:p>
          <a:p>
            <a:pPr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Растворяю осадок желтый </a:t>
            </a:r>
          </a:p>
          <a:p>
            <a:pPr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Добавлением кислоты азотной. </a:t>
            </a:r>
          </a:p>
          <a:p>
            <a:pPr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И на доске превращения эти </a:t>
            </a:r>
          </a:p>
          <a:p>
            <a:pPr>
              <a:buFontTx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Вы запишите, умные дети!</a:t>
            </a:r>
          </a:p>
          <a:p>
            <a:pPr>
              <a:buFontTx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Arial Black" pitchFamily="34" charset="0"/>
              </a:rPr>
              <a:t> </a:t>
            </a:r>
            <a:endParaRPr lang="ru-RU" sz="2400" dirty="0" smtClean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" y="142852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Генетический ряд фосфора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5" name="Picture 2" descr="http://www.clipproject.info/Cliparts_Free/Schule_Free/Clipart-Cartoon-Design-04.gif"/>
          <p:cNvPicPr>
            <a:picLocks noChangeAspect="1" noChangeArrowheads="1"/>
          </p:cNvPicPr>
          <p:nvPr/>
        </p:nvPicPr>
        <p:blipFill>
          <a:blip r:embed="rId3" cstate="print"/>
          <a:srcRect b="8333"/>
          <a:stretch>
            <a:fillRect/>
          </a:stretch>
        </p:blipFill>
        <p:spPr bwMode="auto">
          <a:xfrm>
            <a:off x="6000760" y="1285860"/>
            <a:ext cx="2266510" cy="207764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57158" y="785794"/>
            <a:ext cx="8568382" cy="585789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None/>
              <a:defRPr/>
            </a:pPr>
            <a:endParaRPr lang="ru-RU" sz="24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>
              <a:buFontTx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Arial Black" pitchFamily="34" charset="0"/>
              </a:rPr>
              <a:t> </a:t>
            </a:r>
            <a:endParaRPr lang="ru-RU" sz="2400" dirty="0" smtClean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" y="142852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Генетический ряд фосфора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5" name="Picture 2" descr="http://www.clipproject.info/Cliparts_Free/Schule_Free/Clipart-Cartoon-Design-04.gif"/>
          <p:cNvPicPr>
            <a:picLocks noChangeAspect="1" noChangeArrowheads="1"/>
          </p:cNvPicPr>
          <p:nvPr/>
        </p:nvPicPr>
        <p:blipFill>
          <a:blip r:embed="rId3" cstate="print"/>
          <a:srcRect b="8333"/>
          <a:stretch>
            <a:fillRect/>
          </a:stretch>
        </p:blipFill>
        <p:spPr bwMode="auto">
          <a:xfrm>
            <a:off x="3000364" y="1142984"/>
            <a:ext cx="2266510" cy="2077648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71538" y="2071678"/>
            <a:ext cx="750099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P </a:t>
            </a:r>
            <a:r>
              <a:rPr lang="en-US" sz="4000" b="1" dirty="0" smtClean="0">
                <a:latin typeface="Arial Black" pitchFamily="34" charset="0"/>
                <a:ea typeface="Calibri" pitchFamily="34" charset="0"/>
                <a:cs typeface="Times New Roman" pitchFamily="18" charset="0"/>
              </a:rPr>
              <a:t>→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P</a:t>
            </a:r>
            <a:r>
              <a:rPr kumimoji="0" lang="en-US" sz="4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4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→H</a:t>
            </a:r>
            <a:r>
              <a:rPr kumimoji="0" lang="en-US" sz="4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PO</a:t>
            </a:r>
            <a:r>
              <a:rPr kumimoji="0" lang="en-US" sz="4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→Na</a:t>
            </a:r>
            <a:r>
              <a:rPr kumimoji="0" lang="en-US" sz="4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PO</a:t>
            </a:r>
            <a:r>
              <a:rPr kumimoji="0" lang="en-US" sz="4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4</a:t>
            </a:r>
            <a:r>
              <a:rPr lang="en-US" sz="4000" b="1" dirty="0" smtClean="0">
                <a:latin typeface="Arial Black" pitchFamily="34" charset="0"/>
                <a:ea typeface="Calibri" pitchFamily="34" charset="0"/>
                <a:cs typeface="Times New Roman" pitchFamily="18" charset="0"/>
              </a:rPr>
              <a:t> →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Ag</a:t>
            </a:r>
            <a:r>
              <a:rPr kumimoji="0" lang="en-US" sz="4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PO</a:t>
            </a:r>
            <a:r>
              <a:rPr kumimoji="0" lang="en-US" sz="4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4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→ H</a:t>
            </a:r>
            <a:r>
              <a:rPr kumimoji="0" lang="en-US" sz="4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PO</a:t>
            </a:r>
            <a:r>
              <a:rPr kumimoji="0" lang="en-US" sz="4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4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23528" y="764704"/>
            <a:ext cx="8568382" cy="585789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None/>
              <a:defRPr/>
            </a:pPr>
            <a:endParaRPr lang="ru-RU" sz="24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>
              <a:buFontTx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Arial Black" pitchFamily="34" charset="0"/>
              </a:rPr>
              <a:t> </a:t>
            </a:r>
            <a:endParaRPr lang="ru-RU" sz="2400" dirty="0" smtClean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" y="142852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Генетический ряд углерода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5" name="Picture 2" descr="http://www.clipproject.info/Cliparts_Free/Schule_Free/Clipart-Cartoon-Design-04.gif"/>
          <p:cNvPicPr>
            <a:picLocks noChangeAspect="1" noChangeArrowheads="1"/>
          </p:cNvPicPr>
          <p:nvPr/>
        </p:nvPicPr>
        <p:blipFill>
          <a:blip r:embed="rId3" cstate="print"/>
          <a:srcRect b="8333"/>
          <a:stretch>
            <a:fillRect/>
          </a:stretch>
        </p:blipFill>
        <p:spPr bwMode="auto">
          <a:xfrm>
            <a:off x="7236296" y="1844824"/>
            <a:ext cx="1656184" cy="2077648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71538" y="2687231"/>
            <a:ext cx="750099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67544" y="-4563888"/>
            <a:ext cx="3627916" cy="9571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Бросим мы в костер бревно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И получим вещество.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 кислороде он горит —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Получается оксид.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А затем оксид другой,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Догадайтесь вот, какой?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Есть он в воздухе и в нас.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 лимонаде тот же газ.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Ну, а если мы прибавим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Гидроксида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натрия,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То получим очень скоро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Соль такую знатную.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Станет пышным с ней пирог,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И подумать кто бы мог!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4067944" y="836712"/>
            <a:ext cx="3664786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Разлагаем эту соль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Мы при нагревании.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 результате получаем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Соль с другим названием.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Сыпем кальция хлорид,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Видим изменения,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Белый порошок возник –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Признак без сомнения.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Растворяем в кислоте,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Видим пузырьки на дне,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Газ какой-то или что же,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Кто ответит верно мне?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Смело пишем на доске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Чудо превращения.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Классы нам веществ нужны –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Все без исключения.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57158" y="785794"/>
            <a:ext cx="8568382" cy="585789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None/>
              <a:defRPr/>
            </a:pPr>
            <a:r>
              <a:rPr lang="ru-RU" sz="3600" dirty="0" smtClean="0">
                <a:solidFill>
                  <a:schemeClr val="tx1"/>
                </a:solidFill>
                <a:latin typeface="Arial Black" pitchFamily="34" charset="0"/>
              </a:rPr>
              <a:t>С → СО → СО</a:t>
            </a:r>
            <a:r>
              <a:rPr lang="ru-RU" sz="3600" baseline="-25000" dirty="0" smtClean="0">
                <a:solidFill>
                  <a:schemeClr val="tx1"/>
                </a:solidFill>
                <a:latin typeface="Arial Black" pitchFamily="34" charset="0"/>
              </a:rPr>
              <a:t>2</a:t>
            </a:r>
            <a:r>
              <a:rPr lang="ru-RU" sz="3600" dirty="0" smtClean="0">
                <a:solidFill>
                  <a:schemeClr val="tx1"/>
                </a:solidFill>
                <a:latin typeface="Arial Black" pitchFamily="34" charset="0"/>
              </a:rPr>
              <a:t> → </a:t>
            </a:r>
            <a:r>
              <a:rPr lang="en-US" sz="3600" dirty="0" err="1" smtClean="0">
                <a:solidFill>
                  <a:schemeClr val="tx1"/>
                </a:solidFill>
                <a:latin typeface="Arial Black" pitchFamily="34" charset="0"/>
              </a:rPr>
              <a:t>NaHCO</a:t>
            </a:r>
            <a:r>
              <a:rPr lang="ru-RU" sz="3600" baseline="-25000" dirty="0" smtClean="0">
                <a:solidFill>
                  <a:schemeClr val="tx1"/>
                </a:solidFill>
                <a:latin typeface="Arial Black" pitchFamily="34" charset="0"/>
              </a:rPr>
              <a:t>3</a:t>
            </a:r>
            <a:r>
              <a:rPr lang="ru-RU" sz="3600" dirty="0" smtClean="0">
                <a:solidFill>
                  <a:schemeClr val="tx1"/>
                </a:solidFill>
                <a:latin typeface="Arial Black" pitchFamily="34" charset="0"/>
              </a:rPr>
              <a:t> → </a:t>
            </a:r>
            <a:endParaRPr lang="ru-RU" sz="3600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>
              <a:buFontTx/>
              <a:buNone/>
              <a:defRPr/>
            </a:pPr>
            <a:r>
              <a:rPr lang="en-US" sz="3600" dirty="0" smtClean="0">
                <a:solidFill>
                  <a:schemeClr val="tx1"/>
                </a:solidFill>
                <a:latin typeface="Arial Black" pitchFamily="34" charset="0"/>
              </a:rPr>
              <a:t>Na</a:t>
            </a:r>
            <a:r>
              <a:rPr lang="ru-RU" sz="3600" baseline="-25000" dirty="0" smtClean="0">
                <a:solidFill>
                  <a:schemeClr val="tx1"/>
                </a:solidFill>
                <a:latin typeface="Arial Black" pitchFamily="34" charset="0"/>
              </a:rPr>
              <a:t>2</a:t>
            </a:r>
            <a:r>
              <a:rPr lang="en-US" sz="3600" dirty="0" smtClean="0">
                <a:solidFill>
                  <a:schemeClr val="tx1"/>
                </a:solidFill>
                <a:latin typeface="Arial Black" pitchFamily="34" charset="0"/>
              </a:rPr>
              <a:t>CO</a:t>
            </a:r>
            <a:r>
              <a:rPr lang="ru-RU" sz="3600" baseline="-25000" dirty="0" smtClean="0">
                <a:solidFill>
                  <a:schemeClr val="tx1"/>
                </a:solidFill>
                <a:latin typeface="Arial Black" pitchFamily="34" charset="0"/>
              </a:rPr>
              <a:t>3</a:t>
            </a:r>
            <a:endParaRPr lang="ru-RU" sz="3600" dirty="0" smtClean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" y="142852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Генетический 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ряд углерода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5" name="Picture 2" descr="http://www.clipproject.info/Cliparts_Free/Schule_Free/Clipart-Cartoon-Design-04.gif"/>
          <p:cNvPicPr>
            <a:picLocks noChangeAspect="1" noChangeArrowheads="1"/>
          </p:cNvPicPr>
          <p:nvPr/>
        </p:nvPicPr>
        <p:blipFill>
          <a:blip r:embed="rId3" cstate="print"/>
          <a:srcRect b="8333"/>
          <a:stretch>
            <a:fillRect/>
          </a:stretch>
        </p:blipFill>
        <p:spPr bwMode="auto">
          <a:xfrm>
            <a:off x="3000364" y="1142984"/>
            <a:ext cx="2266510" cy="2077648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71538" y="2687231"/>
            <a:ext cx="750099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b="1" dirty="0" smtClean="0"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" y="214290"/>
            <a:ext cx="9143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А я опыты люблю …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1214422"/>
            <a:ext cx="8568382" cy="56435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None/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   Задание:</a:t>
            </a:r>
            <a:r>
              <a:rPr lang="ru-RU" sz="2800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Определить, в какой из пробирок находятся  хлорид натрия, сульфат натрия, карбонат натрия. </a:t>
            </a:r>
          </a:p>
          <a:p>
            <a:pPr>
              <a:buFontTx/>
              <a:buNone/>
              <a:defRPr/>
            </a:pPr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>
              <a:buFontTx/>
              <a:buNone/>
              <a:defRPr/>
            </a:pPr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>
              <a:buFontTx/>
              <a:buNone/>
              <a:defRPr/>
            </a:pPr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>
              <a:buFontTx/>
              <a:buNone/>
              <a:defRPr/>
            </a:pPr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>
              <a:buFontTx/>
              <a:buNone/>
              <a:defRPr/>
            </a:pPr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>
              <a:buFontTx/>
              <a:buNone/>
              <a:defRPr/>
            </a:pPr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>
              <a:buFontTx/>
              <a:buNone/>
              <a:defRPr/>
            </a:pPr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marL="82550" indent="20638" algn="just">
              <a:lnSpc>
                <a:spcPct val="90000"/>
              </a:lnSpc>
              <a:defRPr/>
            </a:pPr>
            <a:endParaRPr lang="ru-RU" sz="2800" dirty="0" smtClean="0">
              <a:solidFill>
                <a:schemeClr val="tx1"/>
              </a:solidFill>
              <a:latin typeface="Arial" charset="0"/>
            </a:endParaRPr>
          </a:p>
          <a:p>
            <a:pPr>
              <a:buFontTx/>
              <a:buNone/>
              <a:defRPr/>
            </a:pPr>
            <a:endParaRPr lang="ru-RU" sz="28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42910" y="3071810"/>
          <a:ext cx="8072494" cy="3073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/>
                <a:gridCol w="2071702"/>
                <a:gridCol w="2071702"/>
                <a:gridCol w="1857388"/>
              </a:tblGrid>
              <a:tr h="75009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Black" pitchFamily="34" charset="0"/>
                        </a:rPr>
                        <a:t>Реактивы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 err="1" smtClean="0">
                          <a:solidFill>
                            <a:schemeClr val="lt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NaCl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Na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SO</a:t>
                      </a:r>
                      <a:r>
                        <a:rPr lang="ru-RU" sz="2400" b="1" kern="1200" baseline="0" dirty="0" smtClean="0">
                          <a:solidFill>
                            <a:schemeClr val="lt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4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Na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CO</a:t>
                      </a:r>
                      <a:r>
                        <a:rPr lang="ru-RU" sz="2400" b="1" kern="1200" baseline="-25000" dirty="0" smtClean="0">
                          <a:solidFill>
                            <a:schemeClr val="lt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3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7500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HCl</a:t>
                      </a:r>
                      <a:endParaRPr lang="ru-RU" sz="2400" dirty="0" smtClean="0">
                        <a:latin typeface="Arial Black" pitchFamily="34" charset="0"/>
                      </a:endParaRPr>
                    </a:p>
                    <a:p>
                      <a:pPr algn="ctr"/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750099"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BaCl</a:t>
                      </a:r>
                      <a:r>
                        <a:rPr lang="ru-RU" sz="2400" kern="1200" baseline="-250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2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750099"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AgNO</a:t>
                      </a:r>
                      <a:r>
                        <a:rPr lang="ru-RU" sz="2400" kern="1200" baseline="-250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+mn-ea"/>
                          <a:cs typeface="+mn-cs"/>
                        </a:rPr>
                        <a:t>3</a:t>
                      </a:r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85720" y="1000108"/>
            <a:ext cx="8568382" cy="585789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FontTx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      Послушайте отрывок из романа «Затерянный мир» Артура </a:t>
            </a:r>
            <a:r>
              <a:rPr lang="ru-RU" sz="2000" b="1" dirty="0" err="1" smtClean="0">
                <a:solidFill>
                  <a:srgbClr val="FF0000"/>
                </a:solidFill>
                <a:latin typeface="Arial Black" pitchFamily="34" charset="0"/>
              </a:rPr>
              <a:t>Конан</a:t>
            </a: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 Дойла:</a:t>
            </a:r>
          </a:p>
          <a:p>
            <a:pPr algn="just">
              <a:buFontTx/>
              <a:buNone/>
              <a:defRPr/>
            </a:pP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     «Сейчас посмотрите, - сказал Челленджер. - Последние дни я напрягал все силы своего ума, чтобы разрешить задачу, как нам выбраться отсюда. Мы же убедились, что спуск по отвесным скалам невозможен, а туннеля больше не существует. Перебросить мост на утес нам, безусловно, не удастся. Что же тогда делать? Я как-то говорил нашему юному другу, что эти гейзеры выделяют водород в свободном состоянии. Отсюда логически вытекла мысль о воздушном шаре».</a:t>
            </a:r>
          </a:p>
          <a:p>
            <a:pPr algn="just">
              <a:buFontTx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     </a:t>
            </a: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Рассчитайте, какая масса цинка потребовалась бы, чтобы наполнить шар объемом </a:t>
            </a:r>
          </a:p>
          <a:p>
            <a:pPr algn="just">
              <a:buFontTx/>
              <a:buNone/>
              <a:defRPr/>
            </a:pPr>
            <a:r>
              <a:rPr lang="ru-RU" sz="2000" b="1" smtClean="0">
                <a:solidFill>
                  <a:srgbClr val="FF0000"/>
                </a:solidFill>
                <a:latin typeface="Arial Black" pitchFamily="34" charset="0"/>
              </a:rPr>
              <a:t>100 литров, </a:t>
            </a: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которым воспользовались</a:t>
            </a:r>
          </a:p>
          <a:p>
            <a:pPr algn="just">
              <a:buFontTx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 бы участники неудавшейся экспедиции.</a:t>
            </a:r>
          </a:p>
          <a:p>
            <a:pPr>
              <a:buFontTx/>
              <a:buNone/>
              <a:defRPr/>
            </a:pPr>
            <a:endParaRPr lang="ru-RU" sz="2000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>
              <a:buFontTx/>
              <a:buNone/>
              <a:defRPr/>
            </a:pPr>
            <a:endParaRPr lang="ru-RU" sz="2000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0"/>
            <a:ext cx="40005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Задач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а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6" name="Picture 2" descr="C:\Documents and Settings\Наталия\Рабочий стол\аним\88180723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4643422"/>
            <a:ext cx="2214578" cy="221457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57158" y="1571612"/>
            <a:ext cx="8568382" cy="528638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 Сегодня я понял …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 Теперь я могу…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 Я приобрел….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 Меня удивило …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 Я попробую …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 Мне захотелось…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 Я узнал …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 Мне захотелось …</a:t>
            </a:r>
          </a:p>
          <a:p>
            <a:pPr>
              <a:buFont typeface="Arial" pitchFamily="34" charset="0"/>
              <a:buChar char="•"/>
            </a:pPr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>
              <a:buFont typeface="Arial" pitchFamily="34" charset="0"/>
              <a:buChar char="•"/>
            </a:pPr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>
              <a:buFont typeface="Arial" pitchFamily="34" charset="0"/>
              <a:buChar char="•"/>
            </a:pPr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" y="0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«Уходя с урока, </a:t>
            </a:r>
          </a:p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   я хочу сказать …»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6" name="Picture 2" descr="http://img-fotki.yandex.ru/get/5411/119528728.d93/0_a4ee4_680d88fe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1928802"/>
            <a:ext cx="2357422" cy="424760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85720" y="428604"/>
            <a:ext cx="8568382" cy="542928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4800" dirty="0" smtClean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928802"/>
            <a:ext cx="79513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Я желаю вам </a:t>
            </a:r>
          </a:p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хорошего настроения!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23528" y="1214422"/>
            <a:ext cx="8496944" cy="464347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q"/>
              <a:defRPr/>
            </a:pPr>
            <a:r>
              <a:rPr lang="ru-RU" sz="3200" b="1" dirty="0" smtClean="0">
                <a:solidFill>
                  <a:schemeClr val="tx1"/>
                </a:solidFill>
                <a:latin typeface="Arial Black" pitchFamily="34" charset="0"/>
              </a:rPr>
              <a:t> повторить, систематизировать и закрепить знания о неметаллах и их соединениях</a:t>
            </a:r>
          </a:p>
          <a:p>
            <a:pPr>
              <a:defRPr/>
            </a:pPr>
            <a:endParaRPr lang="ru-RU" sz="32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>
              <a:buFont typeface="Wingdings" pitchFamily="2" charset="2"/>
              <a:buChar char="q"/>
              <a:defRPr/>
            </a:pPr>
            <a:endParaRPr lang="ru-RU" sz="32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>
              <a:buFont typeface="Wingdings" pitchFamily="2" charset="2"/>
              <a:buChar char="q"/>
              <a:defRPr/>
            </a:pPr>
            <a:endParaRPr lang="ru-RU" sz="32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>
              <a:defRPr/>
            </a:pP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0"/>
            <a:ext cx="51988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     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Цель урока: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</p:txBody>
      </p:sp>
      <p:pic>
        <p:nvPicPr>
          <p:cNvPr id="5" name="Picture 5" descr="C:\Documents and Settings\Наталия\Рабочий стол\аним\gallery_125_3740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571876"/>
            <a:ext cx="3600475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23528" y="1196752"/>
            <a:ext cx="8496944" cy="464347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Wingdings" pitchFamily="2" charset="2"/>
              <a:buChar char="ü"/>
              <a:defRPr/>
            </a:pPr>
            <a:endParaRPr lang="ru-RU" sz="32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marL="514350" indent="-514350">
              <a:defRPr/>
            </a:pP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191626" y="0"/>
            <a:ext cx="772519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    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Вопросы для повторения: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803011"/>
            <a:ext cx="933941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Положение неметаллов в ПС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Строение атомов неметаллов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 Кристаллическое строение неметаллов –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простых веществ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Аллотропия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Физические свойства простых веществ – неметаллов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sz="2000" dirty="0" smtClean="0">
                <a:latin typeface="Arial Black" pitchFamily="34" charset="0"/>
                <a:cs typeface="Arial" pitchFamily="34" charset="0"/>
              </a:rPr>
              <a:t>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имические свойства неметаллов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sz="2000" dirty="0" smtClean="0">
                <a:latin typeface="Arial Black" pitchFamily="34" charset="0"/>
                <a:cs typeface="Arial" pitchFamily="34" charset="0"/>
              </a:rPr>
              <a:t>химические свойства соединений неметаллов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Arial" pitchFamily="34" charset="0"/>
              </a:rPr>
              <a:t>Лабораторный практикум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sz="2000" dirty="0" smtClean="0">
                <a:latin typeface="Arial Black" pitchFamily="34" charset="0"/>
                <a:cs typeface="Arial" pitchFamily="34" charset="0"/>
              </a:rPr>
              <a:t>Решение задач</a:t>
            </a: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1643050"/>
            <a:ext cx="8568382" cy="50496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     Семен Исаакович </a:t>
            </a:r>
            <a:r>
              <a:rPr lang="ru-RU" sz="2000" b="1" dirty="0" err="1" smtClean="0">
                <a:solidFill>
                  <a:schemeClr val="tx1"/>
                </a:solidFill>
                <a:latin typeface="Arial Black" pitchFamily="34" charset="0"/>
              </a:rPr>
              <a:t>Вольфкович</a:t>
            </a: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 (1896 – 1980) в одной из лабораторий Московского университета на Моховой получал это вещество в электрической печи при электротермической возгонке фосфоритов. Когда он поздно возвращался домой по почти не освещенным в то время улицам Москвы, его одежда излучала голубоватое свечение, а из–под ботинок высекались искры. Вскоре среди жителей Моховой улицы стали передаваться рассказы о “светящемся монахе”. </a:t>
            </a:r>
          </a:p>
          <a:p>
            <a:pPr>
              <a:buFontTx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     </a:t>
            </a:r>
            <a:r>
              <a:rPr lang="ru-RU" sz="2000" b="1" dirty="0" smtClean="0">
                <a:solidFill>
                  <a:srgbClr val="FF0066"/>
                </a:solidFill>
                <a:latin typeface="Arial Black" pitchFamily="34" charset="0"/>
              </a:rPr>
              <a:t>Назовите вещество, которое получал </a:t>
            </a:r>
            <a:r>
              <a:rPr lang="ru-RU" sz="2000" b="1" dirty="0" err="1" smtClean="0">
                <a:solidFill>
                  <a:srgbClr val="FF0066"/>
                </a:solidFill>
                <a:latin typeface="Arial Black" pitchFamily="34" charset="0"/>
              </a:rPr>
              <a:t>Вольфкович</a:t>
            </a:r>
            <a:endParaRPr lang="ru-RU" sz="2000" b="1" dirty="0" smtClean="0">
              <a:solidFill>
                <a:srgbClr val="FF0066"/>
              </a:solidFill>
              <a:latin typeface="Arial Black" pitchFamily="34" charset="0"/>
            </a:endParaRPr>
          </a:p>
          <a:p>
            <a:pPr>
              <a:buFontTx/>
              <a:buNone/>
              <a:defRPr/>
            </a:pPr>
            <a:endParaRPr lang="ru-RU" sz="2000" b="1" dirty="0" smtClean="0">
              <a:solidFill>
                <a:srgbClr val="FF0066"/>
              </a:solidFill>
              <a:latin typeface="Arial Black" pitchFamily="34" charset="0"/>
            </a:endParaRPr>
          </a:p>
          <a:p>
            <a:pPr>
              <a:buFontTx/>
              <a:buNone/>
              <a:defRPr/>
            </a:pPr>
            <a:endParaRPr lang="ru-RU" sz="2000" b="1" dirty="0" smtClean="0">
              <a:solidFill>
                <a:srgbClr val="FF0066"/>
              </a:solidFill>
              <a:latin typeface="Arial Black" pitchFamily="34" charset="0"/>
            </a:endParaRPr>
          </a:p>
          <a:p>
            <a:pPr>
              <a:buFontTx/>
              <a:buNone/>
              <a:defRPr/>
            </a:pPr>
            <a:endParaRPr lang="ru-RU" sz="2000" dirty="0" smtClean="0">
              <a:solidFill>
                <a:srgbClr val="FF0066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0"/>
            <a:ext cx="652935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О каком химическом 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элементе идет речь?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5" name="Picture 13" descr="кр фосфор уменш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500570"/>
            <a:ext cx="226853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643702" y="5857892"/>
            <a:ext cx="1550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Фосфор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85720" y="1214422"/>
            <a:ext cx="8568382" cy="54783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     У </a:t>
            </a:r>
            <a:r>
              <a:rPr lang="ru-RU" sz="2000" b="1" dirty="0" err="1" smtClean="0">
                <a:solidFill>
                  <a:srgbClr val="002060"/>
                </a:solidFill>
                <a:latin typeface="Arial Black" pitchFamily="34" charset="0"/>
              </a:rPr>
              <a:t>Куртуа</a:t>
            </a: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 был любимый кот, который во время обеда сидел обычно на плече своего хозяина. </a:t>
            </a:r>
            <a:r>
              <a:rPr lang="ru-RU" sz="2000" b="1" dirty="0" err="1" smtClean="0">
                <a:solidFill>
                  <a:srgbClr val="002060"/>
                </a:solidFill>
                <a:latin typeface="Arial Black" pitchFamily="34" charset="0"/>
              </a:rPr>
              <a:t>Куртуа</a:t>
            </a: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 часто обедал в лаборатории. В один из дней во время обеда кот, чего-то испугавшись, прыгнул на пол, но попал на бутылки, стоявшие около стола. В одной из бутылок находилась суспензия золы водорослей, а в другой – концентрированная серная кислота. Бутылки разбились и с пола стали подниматься клубы сине-фиолетового пара, которые оседали на окружающих предметах в виде черно-фиолетовых кристаллов с металлическим блеском. </a:t>
            </a:r>
          </a:p>
          <a:p>
            <a:pPr>
              <a:buFontTx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               </a:t>
            </a:r>
            <a:r>
              <a:rPr lang="ru-RU" sz="2000" b="1" dirty="0" smtClean="0">
                <a:solidFill>
                  <a:srgbClr val="FF0066"/>
                </a:solidFill>
                <a:latin typeface="Arial Black" pitchFamily="34" charset="0"/>
              </a:rPr>
              <a:t>Так был открыт новый элемент…</a:t>
            </a:r>
          </a:p>
          <a:p>
            <a:pPr>
              <a:buFontTx/>
              <a:buNone/>
              <a:defRPr/>
            </a:pPr>
            <a:endParaRPr lang="ru-RU" sz="2000" b="1" dirty="0" smtClean="0">
              <a:solidFill>
                <a:srgbClr val="FF0066"/>
              </a:solidFill>
              <a:latin typeface="Arial Black" pitchFamily="34" charset="0"/>
            </a:endParaRPr>
          </a:p>
          <a:p>
            <a:pPr>
              <a:buFontTx/>
              <a:buNone/>
              <a:defRPr/>
            </a:pPr>
            <a:endParaRPr lang="ru-RU" sz="2000" b="1" dirty="0" smtClean="0">
              <a:solidFill>
                <a:srgbClr val="FF0066"/>
              </a:solidFill>
              <a:latin typeface="Arial Black" pitchFamily="34" charset="0"/>
            </a:endParaRPr>
          </a:p>
          <a:p>
            <a:pPr>
              <a:buFontTx/>
              <a:buNone/>
              <a:defRPr/>
            </a:pPr>
            <a:endParaRPr lang="ru-RU" sz="2000" dirty="0" smtClean="0">
              <a:solidFill>
                <a:srgbClr val="FF0066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14290"/>
            <a:ext cx="679064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Химическая разминка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5" name="Picture 7" descr="Спиртовый йо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0" y="3071813"/>
            <a:ext cx="1839913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85720" y="1000108"/>
            <a:ext cx="8568382" cy="585789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None/>
              <a:defRPr/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buFontTx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   </a:t>
            </a: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Пять знаменитых химиков </a:t>
            </a:r>
            <a:r>
              <a:rPr lang="en-US" sz="2000" dirty="0" smtClean="0">
                <a:solidFill>
                  <a:schemeClr val="tx1"/>
                </a:solidFill>
                <a:latin typeface="Arial Black" pitchFamily="34" charset="0"/>
              </a:rPr>
              <a:t>XVIII</a:t>
            </a: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 в. дали некоему неметаллу, который в виде простого вещества представляет собой газ и состоит из двухатомных молекул, пять разных названий. В 1772 г. шотландский химик, ботаник и врач </a:t>
            </a:r>
            <a:r>
              <a:rPr lang="ru-RU" sz="2000" dirty="0" err="1" smtClean="0">
                <a:solidFill>
                  <a:schemeClr val="tx1"/>
                </a:solidFill>
                <a:latin typeface="Arial Black" pitchFamily="34" charset="0"/>
              </a:rPr>
              <a:t>Даниел</a:t>
            </a: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 Резерфорд назвал его «ядовитым воздухом». Английский химик Джозеф Пристли в том же году назвал его «</a:t>
            </a:r>
            <a:r>
              <a:rPr lang="ru-RU" sz="2000" dirty="0" err="1" smtClean="0">
                <a:solidFill>
                  <a:schemeClr val="tx1"/>
                </a:solidFill>
                <a:latin typeface="Arial Black" pitchFamily="34" charset="0"/>
              </a:rPr>
              <a:t>дефлогистированным</a:t>
            </a: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 воздухом».  В   1773  г.  шведский  химик-аптекарь Карл Вильгельм </a:t>
            </a:r>
            <a:r>
              <a:rPr lang="ru-RU" sz="2000" dirty="0" err="1" smtClean="0">
                <a:solidFill>
                  <a:schemeClr val="tx1"/>
                </a:solidFill>
                <a:latin typeface="Arial Black" pitchFamily="34" charset="0"/>
              </a:rPr>
              <a:t>Шееле</a:t>
            </a: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 дал этому газу название «испорченный воздух». А английский химик Генри Кавендиш в 1774 г. назвал его «удушливый воздух». Наконец,  в 1776 г. французский химик </a:t>
            </a:r>
            <a:r>
              <a:rPr lang="ru-RU" sz="2000" dirty="0" err="1" smtClean="0">
                <a:solidFill>
                  <a:schemeClr val="tx1"/>
                </a:solidFill>
                <a:latin typeface="Arial Black" pitchFamily="34" charset="0"/>
              </a:rPr>
              <a:t>Антуан</a:t>
            </a: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 Лавуазье установил, что все названные выше газы - одно и то же вещество, и предложил свое название, в переводе с гре­ческого означавшее «безжизненный воздух».         </a:t>
            </a:r>
          </a:p>
          <a:p>
            <a:pPr>
              <a:buFontTx/>
              <a:buNone/>
              <a:defRPr/>
            </a:pP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</a:rPr>
              <a:t>           </a:t>
            </a:r>
            <a:r>
              <a:rPr lang="ru-RU" sz="2000" dirty="0" smtClean="0">
                <a:solidFill>
                  <a:srgbClr val="FF0066"/>
                </a:solidFill>
                <a:latin typeface="Arial Black" pitchFamily="34" charset="0"/>
              </a:rPr>
              <a:t>Каково сейчас название этого неметалла?</a:t>
            </a:r>
          </a:p>
          <a:p>
            <a:pPr>
              <a:buFontTx/>
              <a:buNone/>
              <a:defRPr/>
            </a:pPr>
            <a:endParaRPr lang="ru-RU" sz="2000" dirty="0" smtClean="0">
              <a:solidFill>
                <a:srgbClr val="FF0066"/>
              </a:solidFill>
              <a:latin typeface="Arial Black" pitchFamily="34" charset="0"/>
            </a:endParaRPr>
          </a:p>
          <a:p>
            <a:pPr>
              <a:buFontTx/>
              <a:buNone/>
              <a:defRPr/>
            </a:pPr>
            <a:r>
              <a:rPr lang="ru-RU" sz="2000" i="1" dirty="0" smtClean="0">
                <a:solidFill>
                  <a:schemeClr val="tx1"/>
                </a:solidFill>
                <a:latin typeface="Arial Black" pitchFamily="34" charset="0"/>
              </a:rPr>
              <a:t> </a:t>
            </a:r>
            <a:endParaRPr lang="ru-RU" sz="2000" dirty="0" smtClean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5" name="Picture 4" descr="Азо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500306"/>
            <a:ext cx="5214974" cy="4149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000760" y="5357826"/>
            <a:ext cx="109356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dirty="0" smtClean="0">
                <a:solidFill>
                  <a:srgbClr val="FF0000"/>
                </a:solidFill>
              </a:rPr>
              <a:t>N</a:t>
            </a:r>
            <a:r>
              <a:rPr lang="en-US" sz="7200" baseline="-25000" dirty="0" smtClean="0">
                <a:solidFill>
                  <a:srgbClr val="FF0000"/>
                </a:solidFill>
              </a:rPr>
              <a:t>2</a:t>
            </a:r>
            <a:endParaRPr lang="ru-RU" sz="7200" baseline="-250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214290"/>
            <a:ext cx="67906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Arial Black" pitchFamily="34" charset="0"/>
              </a:rPr>
              <a:t>Химическая разминка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214"/>
            <a:ext cx="9144000" cy="6858000"/>
          </a:xfrm>
          <a:prstGeom prst="rect">
            <a:avLst/>
          </a:prstGeom>
          <a:noFill/>
        </p:spPr>
      </p:pic>
      <p:grpSp>
        <p:nvGrpSpPr>
          <p:cNvPr id="7" name="Group 750"/>
          <p:cNvGrpSpPr>
            <a:grpSpLocks/>
          </p:cNvGrpSpPr>
          <p:nvPr/>
        </p:nvGrpSpPr>
        <p:grpSpPr bwMode="auto">
          <a:xfrm>
            <a:off x="357158" y="-142900"/>
            <a:ext cx="8358214" cy="6500858"/>
            <a:chOff x="158" y="232"/>
            <a:chExt cx="5491" cy="3970"/>
          </a:xfrm>
        </p:grpSpPr>
        <p:sp>
          <p:nvSpPr>
            <p:cNvPr id="9" name="Text Box 13"/>
            <p:cNvSpPr txBox="1">
              <a:spLocks noChangeArrowheads="1"/>
            </p:cNvSpPr>
            <p:nvPr/>
          </p:nvSpPr>
          <p:spPr bwMode="auto">
            <a:xfrm>
              <a:off x="1329" y="3957"/>
              <a:ext cx="11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1000">
                <a:latin typeface="Baskerville Old Face" pitchFamily="18" charset="0"/>
              </a:endParaRPr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5103" y="3453"/>
              <a:ext cx="499" cy="318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Text Box 15"/>
            <p:cNvSpPr txBox="1">
              <a:spLocks noChangeArrowheads="1"/>
            </p:cNvSpPr>
            <p:nvPr/>
          </p:nvSpPr>
          <p:spPr bwMode="auto">
            <a:xfrm>
              <a:off x="1292" y="3589"/>
              <a:ext cx="11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2000">
                <a:latin typeface="Baskerville Old Face" pitchFamily="18" charset="0"/>
              </a:endParaRPr>
            </a:p>
          </p:txBody>
        </p:sp>
        <p:sp>
          <p:nvSpPr>
            <p:cNvPr id="12" name="Text Box 16"/>
            <p:cNvSpPr txBox="1">
              <a:spLocks noChangeArrowheads="1"/>
            </p:cNvSpPr>
            <p:nvPr/>
          </p:nvSpPr>
          <p:spPr bwMode="auto">
            <a:xfrm>
              <a:off x="1653" y="3624"/>
              <a:ext cx="11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1400">
                <a:latin typeface="Baskerville Old Face" pitchFamily="18" charset="0"/>
              </a:endParaRPr>
            </a:p>
          </p:txBody>
        </p:sp>
        <p:sp>
          <p:nvSpPr>
            <p:cNvPr id="13" name="Rectangle 18"/>
            <p:cNvSpPr>
              <a:spLocks noChangeArrowheads="1"/>
            </p:cNvSpPr>
            <p:nvPr/>
          </p:nvSpPr>
          <p:spPr bwMode="auto">
            <a:xfrm>
              <a:off x="158" y="3453"/>
              <a:ext cx="453" cy="318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>
                  <a:solidFill>
                    <a:srgbClr val="003399"/>
                  </a:solidFill>
                  <a:latin typeface="Baskerville Old Face" pitchFamily="18" charset="0"/>
                </a:rPr>
                <a:t>7</a:t>
              </a:r>
            </a:p>
          </p:txBody>
        </p:sp>
        <p:sp>
          <p:nvSpPr>
            <p:cNvPr id="14" name="Rectangle 80"/>
            <p:cNvSpPr>
              <a:spLocks noChangeArrowheads="1"/>
            </p:cNvSpPr>
            <p:nvPr/>
          </p:nvSpPr>
          <p:spPr bwMode="auto">
            <a:xfrm>
              <a:off x="1111" y="3453"/>
              <a:ext cx="499" cy="318"/>
            </a:xfrm>
            <a:prstGeom prst="rect">
              <a:avLst/>
            </a:prstGeom>
            <a:solidFill>
              <a:srgbClr val="0066F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Text Box 81"/>
            <p:cNvSpPr txBox="1">
              <a:spLocks noChangeArrowheads="1"/>
            </p:cNvSpPr>
            <p:nvPr/>
          </p:nvSpPr>
          <p:spPr bwMode="auto">
            <a:xfrm>
              <a:off x="1066" y="3408"/>
              <a:ext cx="29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Baskerville Old Face" pitchFamily="18" charset="0"/>
                </a:rPr>
                <a:t>R</a:t>
              </a:r>
              <a:r>
                <a:rPr lang="ru-RU" sz="2000">
                  <a:latin typeface="Baskerville Old Face" pitchFamily="18" charset="0"/>
                </a:rPr>
                <a:t>а</a:t>
              </a:r>
              <a:endParaRPr lang="en-US" sz="2000">
                <a:latin typeface="Baskerville Old Face" pitchFamily="18" charset="0"/>
              </a:endParaRPr>
            </a:p>
          </p:txBody>
        </p:sp>
        <p:sp>
          <p:nvSpPr>
            <p:cNvPr id="16" name="Text Box 82"/>
            <p:cNvSpPr txBox="1">
              <a:spLocks noChangeArrowheads="1"/>
            </p:cNvSpPr>
            <p:nvPr/>
          </p:nvSpPr>
          <p:spPr bwMode="auto">
            <a:xfrm>
              <a:off x="1202" y="3635"/>
              <a:ext cx="32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000">
                  <a:latin typeface="Baskerville Old Face" pitchFamily="18" charset="0"/>
                </a:rPr>
                <a:t>Радий</a:t>
              </a:r>
            </a:p>
          </p:txBody>
        </p:sp>
        <p:sp>
          <p:nvSpPr>
            <p:cNvPr id="17" name="Text Box 83"/>
            <p:cNvSpPr txBox="1">
              <a:spLocks noChangeArrowheads="1"/>
            </p:cNvSpPr>
            <p:nvPr/>
          </p:nvSpPr>
          <p:spPr bwMode="auto">
            <a:xfrm>
              <a:off x="1383" y="3453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400">
                  <a:latin typeface="Baskerville Old Face" pitchFamily="18" charset="0"/>
                </a:rPr>
                <a:t>88</a:t>
              </a:r>
            </a:p>
          </p:txBody>
        </p:sp>
        <p:sp>
          <p:nvSpPr>
            <p:cNvPr id="18" name="Text Box 84"/>
            <p:cNvSpPr txBox="1">
              <a:spLocks noChangeArrowheads="1"/>
            </p:cNvSpPr>
            <p:nvPr/>
          </p:nvSpPr>
          <p:spPr bwMode="auto">
            <a:xfrm>
              <a:off x="1202" y="3544"/>
              <a:ext cx="24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[</a:t>
              </a:r>
              <a:r>
                <a:rPr lang="ru-RU" sz="700"/>
                <a:t>226</a:t>
              </a:r>
              <a:r>
                <a:rPr lang="en-US" sz="700">
                  <a:cs typeface="Arial" charset="0"/>
                </a:rPr>
                <a:t>]</a:t>
              </a:r>
            </a:p>
          </p:txBody>
        </p:sp>
        <p:sp>
          <p:nvSpPr>
            <p:cNvPr id="19" name="Rectangle 86"/>
            <p:cNvSpPr>
              <a:spLocks noChangeArrowheads="1"/>
            </p:cNvSpPr>
            <p:nvPr/>
          </p:nvSpPr>
          <p:spPr bwMode="auto">
            <a:xfrm>
              <a:off x="612" y="3453"/>
              <a:ext cx="499" cy="318"/>
            </a:xfrm>
            <a:prstGeom prst="rect">
              <a:avLst/>
            </a:prstGeom>
            <a:solidFill>
              <a:srgbClr val="0066F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Text Box 87"/>
            <p:cNvSpPr txBox="1">
              <a:spLocks noChangeArrowheads="1"/>
            </p:cNvSpPr>
            <p:nvPr/>
          </p:nvSpPr>
          <p:spPr bwMode="auto">
            <a:xfrm>
              <a:off x="567" y="3408"/>
              <a:ext cx="25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Baskerville Old Face" pitchFamily="18" charset="0"/>
                </a:rPr>
                <a:t>Fr</a:t>
              </a:r>
            </a:p>
          </p:txBody>
        </p:sp>
        <p:sp>
          <p:nvSpPr>
            <p:cNvPr id="21" name="Text Box 88"/>
            <p:cNvSpPr txBox="1">
              <a:spLocks noChangeArrowheads="1"/>
            </p:cNvSpPr>
            <p:nvPr/>
          </p:nvSpPr>
          <p:spPr bwMode="auto">
            <a:xfrm>
              <a:off x="703" y="3635"/>
              <a:ext cx="42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000">
                  <a:latin typeface="Baskerville Old Face" pitchFamily="18" charset="0"/>
                </a:rPr>
                <a:t>Франций</a:t>
              </a:r>
            </a:p>
          </p:txBody>
        </p:sp>
        <p:sp>
          <p:nvSpPr>
            <p:cNvPr id="22" name="Text Box 89"/>
            <p:cNvSpPr txBox="1">
              <a:spLocks noChangeArrowheads="1"/>
            </p:cNvSpPr>
            <p:nvPr/>
          </p:nvSpPr>
          <p:spPr bwMode="auto">
            <a:xfrm>
              <a:off x="884" y="3453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400">
                  <a:latin typeface="Baskerville Old Face" pitchFamily="18" charset="0"/>
                </a:rPr>
                <a:t>87</a:t>
              </a:r>
            </a:p>
          </p:txBody>
        </p:sp>
        <p:sp>
          <p:nvSpPr>
            <p:cNvPr id="23" name="Text Box 90"/>
            <p:cNvSpPr txBox="1">
              <a:spLocks noChangeArrowheads="1"/>
            </p:cNvSpPr>
            <p:nvPr/>
          </p:nvSpPr>
          <p:spPr bwMode="auto">
            <a:xfrm>
              <a:off x="703" y="3544"/>
              <a:ext cx="24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[</a:t>
              </a:r>
              <a:r>
                <a:rPr lang="ru-RU" sz="700"/>
                <a:t>223</a:t>
              </a:r>
              <a:r>
                <a:rPr lang="en-US" sz="700">
                  <a:cs typeface="Arial" charset="0"/>
                </a:rPr>
                <a:t>]</a:t>
              </a:r>
            </a:p>
          </p:txBody>
        </p:sp>
        <p:grpSp>
          <p:nvGrpSpPr>
            <p:cNvPr id="24" name="Group 92"/>
            <p:cNvGrpSpPr>
              <a:grpSpLocks/>
            </p:cNvGrpSpPr>
            <p:nvPr/>
          </p:nvGrpSpPr>
          <p:grpSpPr bwMode="auto">
            <a:xfrm>
              <a:off x="1565" y="3408"/>
              <a:ext cx="620" cy="381"/>
              <a:chOff x="2472" y="2931"/>
              <a:chExt cx="620" cy="381"/>
            </a:xfrm>
          </p:grpSpPr>
          <p:sp>
            <p:nvSpPr>
              <p:cNvPr id="730" name="Rectangle 93"/>
              <p:cNvSpPr>
                <a:spLocks noChangeArrowheads="1"/>
              </p:cNvSpPr>
              <p:nvPr/>
            </p:nvSpPr>
            <p:spPr bwMode="auto">
              <a:xfrm>
                <a:off x="2517" y="2976"/>
                <a:ext cx="499" cy="318"/>
              </a:xfrm>
              <a:prstGeom prst="rect">
                <a:avLst/>
              </a:prstGeom>
              <a:solidFill>
                <a:srgbClr val="0066FF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1" name="Text Box 94"/>
              <p:cNvSpPr txBox="1">
                <a:spLocks noChangeArrowheads="1"/>
              </p:cNvSpPr>
              <p:nvPr/>
            </p:nvSpPr>
            <p:spPr bwMode="auto">
              <a:xfrm>
                <a:off x="2789" y="2931"/>
                <a:ext cx="30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Ас</a:t>
                </a:r>
                <a:endParaRPr lang="en-US" sz="2000">
                  <a:latin typeface="Baskerville Old Face" pitchFamily="18" charset="0"/>
                </a:endParaRPr>
              </a:p>
            </p:txBody>
          </p:sp>
          <p:sp>
            <p:nvSpPr>
              <p:cNvPr id="732" name="Text Box 95"/>
              <p:cNvSpPr txBox="1">
                <a:spLocks noChangeArrowheads="1"/>
              </p:cNvSpPr>
              <p:nvPr/>
            </p:nvSpPr>
            <p:spPr bwMode="auto">
              <a:xfrm>
                <a:off x="2472" y="2931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89</a:t>
                </a:r>
              </a:p>
            </p:txBody>
          </p:sp>
          <p:sp>
            <p:nvSpPr>
              <p:cNvPr id="733" name="Text Box 96"/>
              <p:cNvSpPr txBox="1">
                <a:spLocks noChangeArrowheads="1"/>
              </p:cNvSpPr>
              <p:nvPr/>
            </p:nvSpPr>
            <p:spPr bwMode="auto">
              <a:xfrm>
                <a:off x="2517" y="3067"/>
                <a:ext cx="314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800">
                    <a:latin typeface="Arial Unicode MS" pitchFamily="34" charset="-128"/>
                  </a:rPr>
                  <a:t>138,81</a:t>
                </a:r>
              </a:p>
            </p:txBody>
          </p:sp>
          <p:sp>
            <p:nvSpPr>
              <p:cNvPr id="734" name="Text Box 97"/>
              <p:cNvSpPr txBox="1">
                <a:spLocks noChangeArrowheads="1"/>
              </p:cNvSpPr>
              <p:nvPr/>
            </p:nvSpPr>
            <p:spPr bwMode="auto">
              <a:xfrm>
                <a:off x="2608" y="3158"/>
                <a:ext cx="42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Актиний</a:t>
                </a:r>
              </a:p>
            </p:txBody>
          </p:sp>
        </p:grpSp>
        <p:sp>
          <p:nvSpPr>
            <p:cNvPr id="25" name="Text Box 98"/>
            <p:cNvSpPr txBox="1">
              <a:spLocks noChangeArrowheads="1"/>
            </p:cNvSpPr>
            <p:nvPr/>
          </p:nvSpPr>
          <p:spPr bwMode="auto">
            <a:xfrm>
              <a:off x="1792" y="3453"/>
              <a:ext cx="19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>
                  <a:latin typeface="Baskerville Old Face" pitchFamily="18" charset="0"/>
                </a:rPr>
                <a:t>**</a:t>
              </a:r>
            </a:p>
          </p:txBody>
        </p:sp>
        <p:grpSp>
          <p:nvGrpSpPr>
            <p:cNvPr id="26" name="Group 100"/>
            <p:cNvGrpSpPr>
              <a:grpSpLocks/>
            </p:cNvGrpSpPr>
            <p:nvPr/>
          </p:nvGrpSpPr>
          <p:grpSpPr bwMode="auto">
            <a:xfrm>
              <a:off x="3560" y="3408"/>
              <a:ext cx="548" cy="364"/>
              <a:chOff x="1292" y="2205"/>
              <a:chExt cx="548" cy="364"/>
            </a:xfrm>
          </p:grpSpPr>
          <p:grpSp>
            <p:nvGrpSpPr>
              <p:cNvPr id="721" name="Group 101"/>
              <p:cNvGrpSpPr>
                <a:grpSpLocks/>
              </p:cNvGrpSpPr>
              <p:nvPr/>
            </p:nvGrpSpPr>
            <p:grpSpPr bwMode="auto">
              <a:xfrm>
                <a:off x="1292" y="2205"/>
                <a:ext cx="548" cy="364"/>
                <a:chOff x="839" y="935"/>
                <a:chExt cx="548" cy="364"/>
              </a:xfrm>
            </p:grpSpPr>
            <p:sp>
              <p:nvSpPr>
                <p:cNvPr id="725" name="Rectangle 102"/>
                <p:cNvSpPr>
                  <a:spLocks noChangeArrowheads="1"/>
                </p:cNvSpPr>
                <p:nvPr/>
              </p:nvSpPr>
              <p:spPr bwMode="auto">
                <a:xfrm>
                  <a:off x="888" y="981"/>
                  <a:ext cx="499" cy="318"/>
                </a:xfrm>
                <a:prstGeom prst="rect">
                  <a:avLst/>
                </a:prstGeom>
                <a:solidFill>
                  <a:srgbClr val="66FF33"/>
                </a:solidFill>
                <a:ln w="28575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26" name="Text Box 103"/>
                <p:cNvSpPr txBox="1">
                  <a:spLocks noChangeArrowheads="1"/>
                </p:cNvSpPr>
                <p:nvPr/>
              </p:nvSpPr>
              <p:spPr bwMode="auto">
                <a:xfrm>
                  <a:off x="839" y="93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727" name="Text Box 104"/>
                <p:cNvSpPr txBox="1">
                  <a:spLocks noChangeArrowheads="1"/>
                </p:cNvSpPr>
                <p:nvPr/>
              </p:nvSpPr>
              <p:spPr bwMode="auto">
                <a:xfrm>
                  <a:off x="876" y="1144"/>
                  <a:ext cx="32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000">
                      <a:latin typeface="Baskerville Old Face" pitchFamily="18" charset="0"/>
                    </a:rPr>
                    <a:t>Борий</a:t>
                  </a:r>
                </a:p>
              </p:txBody>
            </p:sp>
            <p:sp>
              <p:nvSpPr>
                <p:cNvPr id="728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1203" y="970"/>
                  <a:ext cx="116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1400">
                    <a:latin typeface="Baskerville Old Face" pitchFamily="18" charset="0"/>
                  </a:endParaRPr>
                </a:p>
              </p:txBody>
            </p:sp>
            <p:sp>
              <p:nvSpPr>
                <p:cNvPr id="729" name="Text Box 106"/>
                <p:cNvSpPr txBox="1">
                  <a:spLocks noChangeArrowheads="1"/>
                </p:cNvSpPr>
                <p:nvPr/>
              </p:nvSpPr>
              <p:spPr bwMode="auto">
                <a:xfrm>
                  <a:off x="1111" y="1083"/>
                  <a:ext cx="116" cy="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700">
                    <a:latin typeface="Arial Unicode MS" pitchFamily="34" charset="-128"/>
                  </a:endParaRPr>
                </a:p>
              </p:txBody>
            </p:sp>
          </p:grpSp>
          <p:sp>
            <p:nvSpPr>
              <p:cNvPr id="722" name="Text Box 107"/>
              <p:cNvSpPr txBox="1">
                <a:spLocks noChangeArrowheads="1"/>
              </p:cNvSpPr>
              <p:nvPr/>
            </p:nvSpPr>
            <p:spPr bwMode="auto">
              <a:xfrm>
                <a:off x="1610" y="2205"/>
                <a:ext cx="11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ru-RU" sz="2000">
                  <a:latin typeface="Baskerville Old Face" pitchFamily="18" charset="0"/>
                </a:endParaRPr>
              </a:p>
            </p:txBody>
          </p:sp>
          <p:sp>
            <p:nvSpPr>
              <p:cNvPr id="723" name="Text Box 108"/>
              <p:cNvSpPr txBox="1">
                <a:spLocks noChangeArrowheads="1"/>
              </p:cNvSpPr>
              <p:nvPr/>
            </p:nvSpPr>
            <p:spPr bwMode="auto">
              <a:xfrm>
                <a:off x="1292" y="2205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107</a:t>
                </a:r>
              </a:p>
            </p:txBody>
          </p:sp>
          <p:sp>
            <p:nvSpPr>
              <p:cNvPr id="724" name="Text Box 109"/>
              <p:cNvSpPr txBox="1">
                <a:spLocks noChangeArrowheads="1"/>
              </p:cNvSpPr>
              <p:nvPr/>
            </p:nvSpPr>
            <p:spPr bwMode="auto">
              <a:xfrm>
                <a:off x="1292" y="2341"/>
                <a:ext cx="364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80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[</a:t>
                </a:r>
                <a:r>
                  <a:rPr lang="ru-RU" sz="800"/>
                  <a:t>262</a:t>
                </a:r>
                <a:r>
                  <a:rPr lang="en-US" sz="800">
                    <a:cs typeface="Arial" charset="0"/>
                  </a:rPr>
                  <a:t>]</a:t>
                </a:r>
              </a:p>
            </p:txBody>
          </p:sp>
        </p:grpSp>
        <p:sp>
          <p:nvSpPr>
            <p:cNvPr id="27" name="Text Box 110"/>
            <p:cNvSpPr txBox="1">
              <a:spLocks noChangeArrowheads="1"/>
            </p:cNvSpPr>
            <p:nvPr/>
          </p:nvSpPr>
          <p:spPr bwMode="auto">
            <a:xfrm>
              <a:off x="3787" y="3408"/>
              <a:ext cx="30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Baskerville Old Face" pitchFamily="18" charset="0"/>
                </a:rPr>
                <a:t>Bh</a:t>
              </a:r>
            </a:p>
          </p:txBody>
        </p:sp>
        <p:grpSp>
          <p:nvGrpSpPr>
            <p:cNvPr id="28" name="Group 112"/>
            <p:cNvGrpSpPr>
              <a:grpSpLocks/>
            </p:cNvGrpSpPr>
            <p:nvPr/>
          </p:nvGrpSpPr>
          <p:grpSpPr bwMode="auto">
            <a:xfrm>
              <a:off x="3061" y="3408"/>
              <a:ext cx="548" cy="364"/>
              <a:chOff x="1292" y="2205"/>
              <a:chExt cx="548" cy="364"/>
            </a:xfrm>
          </p:grpSpPr>
          <p:grpSp>
            <p:nvGrpSpPr>
              <p:cNvPr id="712" name="Group 113"/>
              <p:cNvGrpSpPr>
                <a:grpSpLocks/>
              </p:cNvGrpSpPr>
              <p:nvPr/>
            </p:nvGrpSpPr>
            <p:grpSpPr bwMode="auto">
              <a:xfrm>
                <a:off x="1292" y="2205"/>
                <a:ext cx="548" cy="364"/>
                <a:chOff x="839" y="935"/>
                <a:chExt cx="548" cy="364"/>
              </a:xfrm>
            </p:grpSpPr>
            <p:sp>
              <p:nvSpPr>
                <p:cNvPr id="716" name="Rectangle 114"/>
                <p:cNvSpPr>
                  <a:spLocks noChangeArrowheads="1"/>
                </p:cNvSpPr>
                <p:nvPr/>
              </p:nvSpPr>
              <p:spPr bwMode="auto">
                <a:xfrm>
                  <a:off x="888" y="981"/>
                  <a:ext cx="499" cy="318"/>
                </a:xfrm>
                <a:prstGeom prst="rect">
                  <a:avLst/>
                </a:prstGeom>
                <a:solidFill>
                  <a:srgbClr val="66FF33"/>
                </a:solidFill>
                <a:ln w="28575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7" name="Text Box 115"/>
                <p:cNvSpPr txBox="1">
                  <a:spLocks noChangeArrowheads="1"/>
                </p:cNvSpPr>
                <p:nvPr/>
              </p:nvSpPr>
              <p:spPr bwMode="auto">
                <a:xfrm>
                  <a:off x="839" y="93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718" name="Text Box 116"/>
                <p:cNvSpPr txBox="1">
                  <a:spLocks noChangeArrowheads="1"/>
                </p:cNvSpPr>
                <p:nvPr/>
              </p:nvSpPr>
              <p:spPr bwMode="auto">
                <a:xfrm>
                  <a:off x="876" y="1144"/>
                  <a:ext cx="452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000">
                      <a:latin typeface="Baskerville Old Face" pitchFamily="18" charset="0"/>
                    </a:rPr>
                    <a:t>Сиборгий</a:t>
                  </a:r>
                </a:p>
              </p:txBody>
            </p:sp>
            <p:sp>
              <p:nvSpPr>
                <p:cNvPr id="719" name="Text Box 117"/>
                <p:cNvSpPr txBox="1">
                  <a:spLocks noChangeArrowheads="1"/>
                </p:cNvSpPr>
                <p:nvPr/>
              </p:nvSpPr>
              <p:spPr bwMode="auto">
                <a:xfrm>
                  <a:off x="1203" y="970"/>
                  <a:ext cx="116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1400">
                    <a:latin typeface="Baskerville Old Face" pitchFamily="18" charset="0"/>
                  </a:endParaRPr>
                </a:p>
              </p:txBody>
            </p:sp>
            <p:sp>
              <p:nvSpPr>
                <p:cNvPr id="720" name="Text Box 118"/>
                <p:cNvSpPr txBox="1">
                  <a:spLocks noChangeArrowheads="1"/>
                </p:cNvSpPr>
                <p:nvPr/>
              </p:nvSpPr>
              <p:spPr bwMode="auto">
                <a:xfrm>
                  <a:off x="1111" y="1083"/>
                  <a:ext cx="116" cy="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700">
                    <a:latin typeface="Arial Unicode MS" pitchFamily="34" charset="-128"/>
                  </a:endParaRPr>
                </a:p>
              </p:txBody>
            </p:sp>
          </p:grpSp>
          <p:sp>
            <p:nvSpPr>
              <p:cNvPr id="713" name="Text Box 119"/>
              <p:cNvSpPr txBox="1">
                <a:spLocks noChangeArrowheads="1"/>
              </p:cNvSpPr>
              <p:nvPr/>
            </p:nvSpPr>
            <p:spPr bwMode="auto">
              <a:xfrm>
                <a:off x="1610" y="2205"/>
                <a:ext cx="11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ru-RU" sz="2000">
                  <a:latin typeface="Baskerville Old Face" pitchFamily="18" charset="0"/>
                </a:endParaRPr>
              </a:p>
            </p:txBody>
          </p:sp>
          <p:sp>
            <p:nvSpPr>
              <p:cNvPr id="714" name="Text Box 120"/>
              <p:cNvSpPr txBox="1">
                <a:spLocks noChangeArrowheads="1"/>
              </p:cNvSpPr>
              <p:nvPr/>
            </p:nvSpPr>
            <p:spPr bwMode="auto">
              <a:xfrm>
                <a:off x="1292" y="2205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106</a:t>
                </a:r>
              </a:p>
            </p:txBody>
          </p:sp>
          <p:sp>
            <p:nvSpPr>
              <p:cNvPr id="715" name="Text Box 121"/>
              <p:cNvSpPr txBox="1">
                <a:spLocks noChangeArrowheads="1"/>
              </p:cNvSpPr>
              <p:nvPr/>
            </p:nvSpPr>
            <p:spPr bwMode="auto">
              <a:xfrm>
                <a:off x="1292" y="2341"/>
                <a:ext cx="364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80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[</a:t>
                </a:r>
                <a:r>
                  <a:rPr lang="ru-RU" sz="800"/>
                  <a:t>263</a:t>
                </a:r>
                <a:r>
                  <a:rPr lang="en-US" sz="800">
                    <a:cs typeface="Arial" charset="0"/>
                  </a:rPr>
                  <a:t>]</a:t>
                </a:r>
              </a:p>
            </p:txBody>
          </p:sp>
        </p:grpSp>
        <p:sp>
          <p:nvSpPr>
            <p:cNvPr id="29" name="Text Box 122"/>
            <p:cNvSpPr txBox="1">
              <a:spLocks noChangeArrowheads="1"/>
            </p:cNvSpPr>
            <p:nvPr/>
          </p:nvSpPr>
          <p:spPr bwMode="auto">
            <a:xfrm>
              <a:off x="3288" y="3408"/>
              <a:ext cx="28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Baskerville Old Face" pitchFamily="18" charset="0"/>
                </a:rPr>
                <a:t>Sg</a:t>
              </a:r>
            </a:p>
          </p:txBody>
        </p:sp>
        <p:grpSp>
          <p:nvGrpSpPr>
            <p:cNvPr id="30" name="Group 124"/>
            <p:cNvGrpSpPr>
              <a:grpSpLocks/>
            </p:cNvGrpSpPr>
            <p:nvPr/>
          </p:nvGrpSpPr>
          <p:grpSpPr bwMode="auto">
            <a:xfrm>
              <a:off x="2064" y="3408"/>
              <a:ext cx="600" cy="364"/>
              <a:chOff x="1292" y="2205"/>
              <a:chExt cx="600" cy="364"/>
            </a:xfrm>
          </p:grpSpPr>
          <p:grpSp>
            <p:nvGrpSpPr>
              <p:cNvPr id="703" name="Group 125"/>
              <p:cNvGrpSpPr>
                <a:grpSpLocks/>
              </p:cNvGrpSpPr>
              <p:nvPr/>
            </p:nvGrpSpPr>
            <p:grpSpPr bwMode="auto">
              <a:xfrm>
                <a:off x="1292" y="2205"/>
                <a:ext cx="600" cy="364"/>
                <a:chOff x="839" y="935"/>
                <a:chExt cx="600" cy="364"/>
              </a:xfrm>
            </p:grpSpPr>
            <p:sp>
              <p:nvSpPr>
                <p:cNvPr id="707" name="Rectangle 126"/>
                <p:cNvSpPr>
                  <a:spLocks noChangeArrowheads="1"/>
                </p:cNvSpPr>
                <p:nvPr/>
              </p:nvSpPr>
              <p:spPr bwMode="auto">
                <a:xfrm>
                  <a:off x="888" y="981"/>
                  <a:ext cx="499" cy="318"/>
                </a:xfrm>
                <a:prstGeom prst="rect">
                  <a:avLst/>
                </a:prstGeom>
                <a:solidFill>
                  <a:srgbClr val="66FF33"/>
                </a:solidFill>
                <a:ln w="28575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08" name="Text Box 127"/>
                <p:cNvSpPr txBox="1">
                  <a:spLocks noChangeArrowheads="1"/>
                </p:cNvSpPr>
                <p:nvPr/>
              </p:nvSpPr>
              <p:spPr bwMode="auto">
                <a:xfrm>
                  <a:off x="839" y="93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709" name="Text Box 128"/>
                <p:cNvSpPr txBox="1">
                  <a:spLocks noChangeArrowheads="1"/>
                </p:cNvSpPr>
                <p:nvPr/>
              </p:nvSpPr>
              <p:spPr bwMode="auto">
                <a:xfrm>
                  <a:off x="876" y="1144"/>
                  <a:ext cx="563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000">
                      <a:latin typeface="Baskerville Old Face" pitchFamily="18" charset="0"/>
                    </a:rPr>
                    <a:t>Резерфордий</a:t>
                  </a:r>
                </a:p>
              </p:txBody>
            </p:sp>
            <p:sp>
              <p:nvSpPr>
                <p:cNvPr id="710" name="Text Box 129"/>
                <p:cNvSpPr txBox="1">
                  <a:spLocks noChangeArrowheads="1"/>
                </p:cNvSpPr>
                <p:nvPr/>
              </p:nvSpPr>
              <p:spPr bwMode="auto">
                <a:xfrm>
                  <a:off x="1203" y="970"/>
                  <a:ext cx="116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1400">
                    <a:latin typeface="Baskerville Old Face" pitchFamily="18" charset="0"/>
                  </a:endParaRPr>
                </a:p>
              </p:txBody>
            </p:sp>
            <p:sp>
              <p:nvSpPr>
                <p:cNvPr id="711" name="Text Box 130"/>
                <p:cNvSpPr txBox="1">
                  <a:spLocks noChangeArrowheads="1"/>
                </p:cNvSpPr>
                <p:nvPr/>
              </p:nvSpPr>
              <p:spPr bwMode="auto">
                <a:xfrm>
                  <a:off x="1111" y="1083"/>
                  <a:ext cx="116" cy="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700">
                    <a:latin typeface="Arial Unicode MS" pitchFamily="34" charset="-128"/>
                  </a:endParaRPr>
                </a:p>
              </p:txBody>
            </p:sp>
          </p:grpSp>
          <p:sp>
            <p:nvSpPr>
              <p:cNvPr id="704" name="Text Box 131"/>
              <p:cNvSpPr txBox="1">
                <a:spLocks noChangeArrowheads="1"/>
              </p:cNvSpPr>
              <p:nvPr/>
            </p:nvSpPr>
            <p:spPr bwMode="auto">
              <a:xfrm>
                <a:off x="1610" y="2205"/>
                <a:ext cx="11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ru-RU" sz="2000">
                  <a:latin typeface="Baskerville Old Face" pitchFamily="18" charset="0"/>
                </a:endParaRPr>
              </a:p>
            </p:txBody>
          </p:sp>
          <p:sp>
            <p:nvSpPr>
              <p:cNvPr id="705" name="Text Box 132"/>
              <p:cNvSpPr txBox="1">
                <a:spLocks noChangeArrowheads="1"/>
              </p:cNvSpPr>
              <p:nvPr/>
            </p:nvSpPr>
            <p:spPr bwMode="auto">
              <a:xfrm>
                <a:off x="1292" y="2205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104</a:t>
                </a:r>
              </a:p>
            </p:txBody>
          </p:sp>
          <p:sp>
            <p:nvSpPr>
              <p:cNvPr id="706" name="Text Box 133"/>
              <p:cNvSpPr txBox="1">
                <a:spLocks noChangeArrowheads="1"/>
              </p:cNvSpPr>
              <p:nvPr/>
            </p:nvSpPr>
            <p:spPr bwMode="auto">
              <a:xfrm>
                <a:off x="1292" y="2341"/>
                <a:ext cx="364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80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[</a:t>
                </a:r>
                <a:r>
                  <a:rPr lang="ru-RU" sz="800">
                    <a:latin typeface="Arial Unicode MS" pitchFamily="34" charset="-128"/>
                  </a:rPr>
                  <a:t>261</a:t>
                </a:r>
                <a:r>
                  <a:rPr lang="en-US" sz="80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]</a:t>
                </a:r>
              </a:p>
            </p:txBody>
          </p:sp>
        </p:grpSp>
        <p:sp>
          <p:nvSpPr>
            <p:cNvPr id="31" name="Text Box 134"/>
            <p:cNvSpPr txBox="1">
              <a:spLocks noChangeArrowheads="1"/>
            </p:cNvSpPr>
            <p:nvPr/>
          </p:nvSpPr>
          <p:spPr bwMode="auto">
            <a:xfrm>
              <a:off x="2291" y="3408"/>
              <a:ext cx="2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Baskerville Old Face" pitchFamily="18" charset="0"/>
                </a:rPr>
                <a:t>Rf</a:t>
              </a:r>
            </a:p>
          </p:txBody>
        </p:sp>
        <p:grpSp>
          <p:nvGrpSpPr>
            <p:cNvPr id="32" name="Group 136"/>
            <p:cNvGrpSpPr>
              <a:grpSpLocks/>
            </p:cNvGrpSpPr>
            <p:nvPr/>
          </p:nvGrpSpPr>
          <p:grpSpPr bwMode="auto">
            <a:xfrm>
              <a:off x="2562" y="3408"/>
              <a:ext cx="548" cy="364"/>
              <a:chOff x="1292" y="2205"/>
              <a:chExt cx="548" cy="364"/>
            </a:xfrm>
          </p:grpSpPr>
          <p:grpSp>
            <p:nvGrpSpPr>
              <p:cNvPr id="694" name="Group 137"/>
              <p:cNvGrpSpPr>
                <a:grpSpLocks/>
              </p:cNvGrpSpPr>
              <p:nvPr/>
            </p:nvGrpSpPr>
            <p:grpSpPr bwMode="auto">
              <a:xfrm>
                <a:off x="1292" y="2205"/>
                <a:ext cx="548" cy="364"/>
                <a:chOff x="839" y="935"/>
                <a:chExt cx="548" cy="364"/>
              </a:xfrm>
            </p:grpSpPr>
            <p:sp>
              <p:nvSpPr>
                <p:cNvPr id="698" name="Rectangle 138"/>
                <p:cNvSpPr>
                  <a:spLocks noChangeArrowheads="1"/>
                </p:cNvSpPr>
                <p:nvPr/>
              </p:nvSpPr>
              <p:spPr bwMode="auto">
                <a:xfrm>
                  <a:off x="888" y="981"/>
                  <a:ext cx="499" cy="318"/>
                </a:xfrm>
                <a:prstGeom prst="rect">
                  <a:avLst/>
                </a:prstGeom>
                <a:solidFill>
                  <a:srgbClr val="66FF33"/>
                </a:solidFill>
                <a:ln w="28575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99" name="Text Box 139"/>
                <p:cNvSpPr txBox="1">
                  <a:spLocks noChangeArrowheads="1"/>
                </p:cNvSpPr>
                <p:nvPr/>
              </p:nvSpPr>
              <p:spPr bwMode="auto">
                <a:xfrm>
                  <a:off x="839" y="93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700" name="Text Box 140"/>
                <p:cNvSpPr txBox="1">
                  <a:spLocks noChangeArrowheads="1"/>
                </p:cNvSpPr>
                <p:nvPr/>
              </p:nvSpPr>
              <p:spPr bwMode="auto">
                <a:xfrm>
                  <a:off x="876" y="1144"/>
                  <a:ext cx="381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000">
                      <a:latin typeface="Baskerville Old Face" pitchFamily="18" charset="0"/>
                    </a:rPr>
                    <a:t>Дубний</a:t>
                  </a:r>
                </a:p>
              </p:txBody>
            </p:sp>
            <p:sp>
              <p:nvSpPr>
                <p:cNvPr id="701" name="Text Box 141"/>
                <p:cNvSpPr txBox="1">
                  <a:spLocks noChangeArrowheads="1"/>
                </p:cNvSpPr>
                <p:nvPr/>
              </p:nvSpPr>
              <p:spPr bwMode="auto">
                <a:xfrm>
                  <a:off x="1203" y="970"/>
                  <a:ext cx="116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1400">
                    <a:latin typeface="Baskerville Old Face" pitchFamily="18" charset="0"/>
                  </a:endParaRPr>
                </a:p>
              </p:txBody>
            </p:sp>
            <p:sp>
              <p:nvSpPr>
                <p:cNvPr id="702" name="Text Box 142"/>
                <p:cNvSpPr txBox="1">
                  <a:spLocks noChangeArrowheads="1"/>
                </p:cNvSpPr>
                <p:nvPr/>
              </p:nvSpPr>
              <p:spPr bwMode="auto">
                <a:xfrm>
                  <a:off x="1111" y="1083"/>
                  <a:ext cx="116" cy="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700">
                    <a:latin typeface="Arial Unicode MS" pitchFamily="34" charset="-128"/>
                  </a:endParaRPr>
                </a:p>
              </p:txBody>
            </p:sp>
          </p:grpSp>
          <p:sp>
            <p:nvSpPr>
              <p:cNvPr id="695" name="Text Box 143"/>
              <p:cNvSpPr txBox="1">
                <a:spLocks noChangeArrowheads="1"/>
              </p:cNvSpPr>
              <p:nvPr/>
            </p:nvSpPr>
            <p:spPr bwMode="auto">
              <a:xfrm>
                <a:off x="1610" y="2205"/>
                <a:ext cx="11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ru-RU" sz="2000">
                  <a:latin typeface="Baskerville Old Face" pitchFamily="18" charset="0"/>
                </a:endParaRPr>
              </a:p>
            </p:txBody>
          </p:sp>
          <p:sp>
            <p:nvSpPr>
              <p:cNvPr id="696" name="Text Box 144"/>
              <p:cNvSpPr txBox="1">
                <a:spLocks noChangeArrowheads="1"/>
              </p:cNvSpPr>
              <p:nvPr/>
            </p:nvSpPr>
            <p:spPr bwMode="auto">
              <a:xfrm>
                <a:off x="1292" y="2205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105</a:t>
                </a:r>
              </a:p>
            </p:txBody>
          </p:sp>
          <p:sp>
            <p:nvSpPr>
              <p:cNvPr id="697" name="Text Box 145"/>
              <p:cNvSpPr txBox="1">
                <a:spLocks noChangeArrowheads="1"/>
              </p:cNvSpPr>
              <p:nvPr/>
            </p:nvSpPr>
            <p:spPr bwMode="auto">
              <a:xfrm>
                <a:off x="1292" y="2341"/>
                <a:ext cx="364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80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[</a:t>
                </a:r>
                <a:r>
                  <a:rPr lang="ru-RU" sz="800"/>
                  <a:t>262</a:t>
                </a:r>
                <a:r>
                  <a:rPr lang="en-US" sz="800">
                    <a:cs typeface="Arial" charset="0"/>
                  </a:rPr>
                  <a:t>]</a:t>
                </a:r>
              </a:p>
            </p:txBody>
          </p:sp>
        </p:grpSp>
        <p:sp>
          <p:nvSpPr>
            <p:cNvPr id="33" name="Text Box 146"/>
            <p:cNvSpPr txBox="1">
              <a:spLocks noChangeArrowheads="1"/>
            </p:cNvSpPr>
            <p:nvPr/>
          </p:nvSpPr>
          <p:spPr bwMode="auto">
            <a:xfrm>
              <a:off x="2789" y="3408"/>
              <a:ext cx="31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Baskerville Old Face" pitchFamily="18" charset="0"/>
                </a:rPr>
                <a:t>Db</a:t>
              </a:r>
            </a:p>
          </p:txBody>
        </p:sp>
        <p:grpSp>
          <p:nvGrpSpPr>
            <p:cNvPr id="34" name="Group 148"/>
            <p:cNvGrpSpPr>
              <a:grpSpLocks/>
            </p:cNvGrpSpPr>
            <p:nvPr/>
          </p:nvGrpSpPr>
          <p:grpSpPr bwMode="auto">
            <a:xfrm>
              <a:off x="4059" y="3408"/>
              <a:ext cx="548" cy="364"/>
              <a:chOff x="1292" y="2205"/>
              <a:chExt cx="548" cy="364"/>
            </a:xfrm>
          </p:grpSpPr>
          <p:grpSp>
            <p:nvGrpSpPr>
              <p:cNvPr id="685" name="Group 149"/>
              <p:cNvGrpSpPr>
                <a:grpSpLocks/>
              </p:cNvGrpSpPr>
              <p:nvPr/>
            </p:nvGrpSpPr>
            <p:grpSpPr bwMode="auto">
              <a:xfrm>
                <a:off x="1292" y="2205"/>
                <a:ext cx="548" cy="364"/>
                <a:chOff x="839" y="935"/>
                <a:chExt cx="548" cy="364"/>
              </a:xfrm>
            </p:grpSpPr>
            <p:sp>
              <p:nvSpPr>
                <p:cNvPr id="689" name="Rectangle 150"/>
                <p:cNvSpPr>
                  <a:spLocks noChangeArrowheads="1"/>
                </p:cNvSpPr>
                <p:nvPr/>
              </p:nvSpPr>
              <p:spPr bwMode="auto">
                <a:xfrm>
                  <a:off x="888" y="981"/>
                  <a:ext cx="499" cy="318"/>
                </a:xfrm>
                <a:prstGeom prst="rect">
                  <a:avLst/>
                </a:prstGeom>
                <a:solidFill>
                  <a:srgbClr val="66FF33"/>
                </a:solidFill>
                <a:ln w="28575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90" name="Text Box 151"/>
                <p:cNvSpPr txBox="1">
                  <a:spLocks noChangeArrowheads="1"/>
                </p:cNvSpPr>
                <p:nvPr/>
              </p:nvSpPr>
              <p:spPr bwMode="auto">
                <a:xfrm>
                  <a:off x="839" y="93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691" name="Text Box 152"/>
                <p:cNvSpPr txBox="1">
                  <a:spLocks noChangeArrowheads="1"/>
                </p:cNvSpPr>
                <p:nvPr/>
              </p:nvSpPr>
              <p:spPr bwMode="auto">
                <a:xfrm>
                  <a:off x="876" y="1144"/>
                  <a:ext cx="36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000">
                      <a:latin typeface="Baskerville Old Face" pitchFamily="18" charset="0"/>
                    </a:rPr>
                    <a:t>Хассий</a:t>
                  </a:r>
                </a:p>
              </p:txBody>
            </p:sp>
            <p:sp>
              <p:nvSpPr>
                <p:cNvPr id="692" name="Text Box 153"/>
                <p:cNvSpPr txBox="1">
                  <a:spLocks noChangeArrowheads="1"/>
                </p:cNvSpPr>
                <p:nvPr/>
              </p:nvSpPr>
              <p:spPr bwMode="auto">
                <a:xfrm>
                  <a:off x="1203" y="970"/>
                  <a:ext cx="116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1400">
                    <a:latin typeface="Baskerville Old Face" pitchFamily="18" charset="0"/>
                  </a:endParaRPr>
                </a:p>
              </p:txBody>
            </p:sp>
            <p:sp>
              <p:nvSpPr>
                <p:cNvPr id="693" name="Text Box 154"/>
                <p:cNvSpPr txBox="1">
                  <a:spLocks noChangeArrowheads="1"/>
                </p:cNvSpPr>
                <p:nvPr/>
              </p:nvSpPr>
              <p:spPr bwMode="auto">
                <a:xfrm>
                  <a:off x="1111" y="1083"/>
                  <a:ext cx="116" cy="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700">
                    <a:latin typeface="Arial Unicode MS" pitchFamily="34" charset="-128"/>
                  </a:endParaRPr>
                </a:p>
              </p:txBody>
            </p:sp>
          </p:grpSp>
          <p:sp>
            <p:nvSpPr>
              <p:cNvPr id="686" name="Text Box 155"/>
              <p:cNvSpPr txBox="1">
                <a:spLocks noChangeArrowheads="1"/>
              </p:cNvSpPr>
              <p:nvPr/>
            </p:nvSpPr>
            <p:spPr bwMode="auto">
              <a:xfrm>
                <a:off x="1610" y="2205"/>
                <a:ext cx="11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ru-RU" sz="2000">
                  <a:latin typeface="Baskerville Old Face" pitchFamily="18" charset="0"/>
                </a:endParaRPr>
              </a:p>
            </p:txBody>
          </p:sp>
          <p:sp>
            <p:nvSpPr>
              <p:cNvPr id="687" name="Text Box 156"/>
              <p:cNvSpPr txBox="1">
                <a:spLocks noChangeArrowheads="1"/>
              </p:cNvSpPr>
              <p:nvPr/>
            </p:nvSpPr>
            <p:spPr bwMode="auto">
              <a:xfrm>
                <a:off x="1292" y="2205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108</a:t>
                </a:r>
              </a:p>
            </p:txBody>
          </p:sp>
          <p:sp>
            <p:nvSpPr>
              <p:cNvPr id="688" name="Text Box 157"/>
              <p:cNvSpPr txBox="1">
                <a:spLocks noChangeArrowheads="1"/>
              </p:cNvSpPr>
              <p:nvPr/>
            </p:nvSpPr>
            <p:spPr bwMode="auto">
              <a:xfrm>
                <a:off x="1292" y="2341"/>
                <a:ext cx="364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80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[</a:t>
                </a:r>
                <a:r>
                  <a:rPr lang="ru-RU" sz="800"/>
                  <a:t>265</a:t>
                </a:r>
                <a:r>
                  <a:rPr lang="en-US" sz="800">
                    <a:cs typeface="Arial" charset="0"/>
                  </a:rPr>
                  <a:t>]</a:t>
                </a:r>
              </a:p>
            </p:txBody>
          </p:sp>
        </p:grpSp>
        <p:sp>
          <p:nvSpPr>
            <p:cNvPr id="35" name="Text Box 158"/>
            <p:cNvSpPr txBox="1">
              <a:spLocks noChangeArrowheads="1"/>
            </p:cNvSpPr>
            <p:nvPr/>
          </p:nvSpPr>
          <p:spPr bwMode="auto">
            <a:xfrm>
              <a:off x="4286" y="3408"/>
              <a:ext cx="29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Baskerville Old Face" pitchFamily="18" charset="0"/>
                </a:rPr>
                <a:t>Hs</a:t>
              </a:r>
            </a:p>
          </p:txBody>
        </p:sp>
        <p:grpSp>
          <p:nvGrpSpPr>
            <p:cNvPr id="36" name="Group 160"/>
            <p:cNvGrpSpPr>
              <a:grpSpLocks/>
            </p:cNvGrpSpPr>
            <p:nvPr/>
          </p:nvGrpSpPr>
          <p:grpSpPr bwMode="auto">
            <a:xfrm>
              <a:off x="4558" y="3408"/>
              <a:ext cx="548" cy="364"/>
              <a:chOff x="1292" y="2205"/>
              <a:chExt cx="548" cy="364"/>
            </a:xfrm>
          </p:grpSpPr>
          <p:grpSp>
            <p:nvGrpSpPr>
              <p:cNvPr id="676" name="Group 161"/>
              <p:cNvGrpSpPr>
                <a:grpSpLocks/>
              </p:cNvGrpSpPr>
              <p:nvPr/>
            </p:nvGrpSpPr>
            <p:grpSpPr bwMode="auto">
              <a:xfrm>
                <a:off x="1292" y="2205"/>
                <a:ext cx="548" cy="364"/>
                <a:chOff x="839" y="935"/>
                <a:chExt cx="548" cy="364"/>
              </a:xfrm>
            </p:grpSpPr>
            <p:sp>
              <p:nvSpPr>
                <p:cNvPr id="680" name="Rectangle 162"/>
                <p:cNvSpPr>
                  <a:spLocks noChangeArrowheads="1"/>
                </p:cNvSpPr>
                <p:nvPr/>
              </p:nvSpPr>
              <p:spPr bwMode="auto">
                <a:xfrm>
                  <a:off x="888" y="981"/>
                  <a:ext cx="499" cy="318"/>
                </a:xfrm>
                <a:prstGeom prst="rect">
                  <a:avLst/>
                </a:prstGeom>
                <a:solidFill>
                  <a:srgbClr val="66FF33"/>
                </a:solidFill>
                <a:ln w="28575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81" name="Text Box 163"/>
                <p:cNvSpPr txBox="1">
                  <a:spLocks noChangeArrowheads="1"/>
                </p:cNvSpPr>
                <p:nvPr/>
              </p:nvSpPr>
              <p:spPr bwMode="auto">
                <a:xfrm>
                  <a:off x="839" y="93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682" name="Text Box 164"/>
                <p:cNvSpPr txBox="1">
                  <a:spLocks noChangeArrowheads="1"/>
                </p:cNvSpPr>
                <p:nvPr/>
              </p:nvSpPr>
              <p:spPr bwMode="auto">
                <a:xfrm>
                  <a:off x="876" y="1144"/>
                  <a:ext cx="50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000">
                      <a:latin typeface="Baskerville Old Face" pitchFamily="18" charset="0"/>
                    </a:rPr>
                    <a:t>Мейтнерий</a:t>
                  </a:r>
                </a:p>
              </p:txBody>
            </p:sp>
            <p:sp>
              <p:nvSpPr>
                <p:cNvPr id="683" name="Text Box 165"/>
                <p:cNvSpPr txBox="1">
                  <a:spLocks noChangeArrowheads="1"/>
                </p:cNvSpPr>
                <p:nvPr/>
              </p:nvSpPr>
              <p:spPr bwMode="auto">
                <a:xfrm>
                  <a:off x="1203" y="970"/>
                  <a:ext cx="116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1400">
                    <a:latin typeface="Baskerville Old Face" pitchFamily="18" charset="0"/>
                  </a:endParaRPr>
                </a:p>
              </p:txBody>
            </p:sp>
            <p:sp>
              <p:nvSpPr>
                <p:cNvPr id="684" name="Text Box 166"/>
                <p:cNvSpPr txBox="1">
                  <a:spLocks noChangeArrowheads="1"/>
                </p:cNvSpPr>
                <p:nvPr/>
              </p:nvSpPr>
              <p:spPr bwMode="auto">
                <a:xfrm>
                  <a:off x="1111" y="1083"/>
                  <a:ext cx="116" cy="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700">
                    <a:latin typeface="Arial Unicode MS" pitchFamily="34" charset="-128"/>
                  </a:endParaRPr>
                </a:p>
              </p:txBody>
            </p:sp>
          </p:grpSp>
          <p:sp>
            <p:nvSpPr>
              <p:cNvPr id="677" name="Text Box 167"/>
              <p:cNvSpPr txBox="1">
                <a:spLocks noChangeArrowheads="1"/>
              </p:cNvSpPr>
              <p:nvPr/>
            </p:nvSpPr>
            <p:spPr bwMode="auto">
              <a:xfrm>
                <a:off x="1610" y="2205"/>
                <a:ext cx="11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ru-RU" sz="2000">
                  <a:latin typeface="Baskerville Old Face" pitchFamily="18" charset="0"/>
                </a:endParaRPr>
              </a:p>
            </p:txBody>
          </p:sp>
          <p:sp>
            <p:nvSpPr>
              <p:cNvPr id="678" name="Text Box 168"/>
              <p:cNvSpPr txBox="1">
                <a:spLocks noChangeArrowheads="1"/>
              </p:cNvSpPr>
              <p:nvPr/>
            </p:nvSpPr>
            <p:spPr bwMode="auto">
              <a:xfrm>
                <a:off x="1292" y="2205"/>
                <a:ext cx="28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109</a:t>
                </a:r>
              </a:p>
            </p:txBody>
          </p:sp>
          <p:sp>
            <p:nvSpPr>
              <p:cNvPr id="679" name="Text Box 169"/>
              <p:cNvSpPr txBox="1">
                <a:spLocks noChangeArrowheads="1"/>
              </p:cNvSpPr>
              <p:nvPr/>
            </p:nvSpPr>
            <p:spPr bwMode="auto">
              <a:xfrm>
                <a:off x="1292" y="2341"/>
                <a:ext cx="364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80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[</a:t>
                </a:r>
                <a:r>
                  <a:rPr lang="ru-RU" sz="800"/>
                  <a:t>266</a:t>
                </a:r>
                <a:r>
                  <a:rPr lang="en-US" sz="800">
                    <a:cs typeface="Arial" charset="0"/>
                  </a:rPr>
                  <a:t>]</a:t>
                </a:r>
              </a:p>
            </p:txBody>
          </p:sp>
        </p:grpSp>
        <p:sp>
          <p:nvSpPr>
            <p:cNvPr id="37" name="Text Box 170"/>
            <p:cNvSpPr txBox="1">
              <a:spLocks noChangeArrowheads="1"/>
            </p:cNvSpPr>
            <p:nvPr/>
          </p:nvSpPr>
          <p:spPr bwMode="auto">
            <a:xfrm>
              <a:off x="4785" y="3408"/>
              <a:ext cx="30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000">
                  <a:latin typeface="Baskerville Old Face" pitchFamily="18" charset="0"/>
                </a:rPr>
                <a:t>М</a:t>
              </a:r>
              <a:r>
                <a:rPr lang="en-US" sz="2000">
                  <a:latin typeface="Baskerville Old Face" pitchFamily="18" charset="0"/>
                </a:rPr>
                <a:t>t</a:t>
              </a:r>
            </a:p>
          </p:txBody>
        </p:sp>
        <p:sp>
          <p:nvSpPr>
            <p:cNvPr id="38" name="Text Box 723"/>
            <p:cNvSpPr txBox="1">
              <a:spLocks noChangeArrowheads="1"/>
            </p:cNvSpPr>
            <p:nvPr/>
          </p:nvSpPr>
          <p:spPr bwMode="auto">
            <a:xfrm>
              <a:off x="5328" y="3271"/>
              <a:ext cx="11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2000">
                <a:latin typeface="Baskerville Old Face" pitchFamily="18" charset="0"/>
              </a:endParaRPr>
            </a:p>
          </p:txBody>
        </p:sp>
        <p:sp>
          <p:nvSpPr>
            <p:cNvPr id="39" name="Rectangle 724"/>
            <p:cNvSpPr>
              <a:spLocks noChangeArrowheads="1"/>
            </p:cNvSpPr>
            <p:nvPr/>
          </p:nvSpPr>
          <p:spPr bwMode="auto">
            <a:xfrm>
              <a:off x="4105" y="3975"/>
              <a:ext cx="1497" cy="227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latin typeface="Baskerville Old Face" pitchFamily="18" charset="0"/>
              </a:endParaRPr>
            </a:p>
          </p:txBody>
        </p:sp>
        <p:sp>
          <p:nvSpPr>
            <p:cNvPr id="40" name="Rectangle 725"/>
            <p:cNvSpPr>
              <a:spLocks noChangeArrowheads="1"/>
            </p:cNvSpPr>
            <p:nvPr/>
          </p:nvSpPr>
          <p:spPr bwMode="auto">
            <a:xfrm>
              <a:off x="4105" y="3748"/>
              <a:ext cx="1497" cy="226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latin typeface="Baskerville Old Face" pitchFamily="18" charset="0"/>
                </a:rPr>
                <a:t>RO</a:t>
              </a:r>
              <a:r>
                <a:rPr lang="ru-RU" sz="1200">
                  <a:latin typeface="Baskerville Old Face" pitchFamily="18" charset="0"/>
                </a:rPr>
                <a:t>4</a:t>
              </a:r>
              <a:endParaRPr lang="en-US" sz="1200">
                <a:latin typeface="Baskerville Old Face" pitchFamily="18" charset="0"/>
              </a:endParaRPr>
            </a:p>
          </p:txBody>
        </p:sp>
        <p:sp>
          <p:nvSpPr>
            <p:cNvPr id="41" name="Rectangle 726"/>
            <p:cNvSpPr>
              <a:spLocks noChangeArrowheads="1"/>
            </p:cNvSpPr>
            <p:nvPr/>
          </p:nvSpPr>
          <p:spPr bwMode="auto">
            <a:xfrm>
              <a:off x="3606" y="3975"/>
              <a:ext cx="499" cy="227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latin typeface="Baskerville Old Face" pitchFamily="18" charset="0"/>
                </a:rPr>
                <a:t>RH</a:t>
              </a:r>
              <a:endParaRPr lang="ru-RU">
                <a:latin typeface="Baskerville Old Face" pitchFamily="18" charset="0"/>
              </a:endParaRPr>
            </a:p>
          </p:txBody>
        </p:sp>
        <p:sp>
          <p:nvSpPr>
            <p:cNvPr id="42" name="Rectangle 727"/>
            <p:cNvSpPr>
              <a:spLocks noChangeArrowheads="1"/>
            </p:cNvSpPr>
            <p:nvPr/>
          </p:nvSpPr>
          <p:spPr bwMode="auto">
            <a:xfrm>
              <a:off x="3606" y="3748"/>
              <a:ext cx="499" cy="227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latin typeface="Baskerville Old Face" pitchFamily="18" charset="0"/>
                </a:rPr>
                <a:t>R</a:t>
              </a:r>
              <a:r>
                <a:rPr lang="ru-RU" sz="1400">
                  <a:latin typeface="Baskerville Old Face" pitchFamily="18" charset="0"/>
                </a:rPr>
                <a:t>2</a:t>
              </a:r>
              <a:r>
                <a:rPr lang="en-US">
                  <a:latin typeface="Baskerville Old Face" pitchFamily="18" charset="0"/>
                </a:rPr>
                <a:t>O</a:t>
              </a:r>
              <a:r>
                <a:rPr lang="ru-RU" sz="1400">
                  <a:latin typeface="Baskerville Old Face" pitchFamily="18" charset="0"/>
                </a:rPr>
                <a:t>7</a:t>
              </a:r>
              <a:endParaRPr lang="en-US" sz="1400">
                <a:latin typeface="Baskerville Old Face" pitchFamily="18" charset="0"/>
              </a:endParaRPr>
            </a:p>
          </p:txBody>
        </p:sp>
        <p:sp>
          <p:nvSpPr>
            <p:cNvPr id="43" name="Rectangle 728"/>
            <p:cNvSpPr>
              <a:spLocks noChangeArrowheads="1"/>
            </p:cNvSpPr>
            <p:nvPr/>
          </p:nvSpPr>
          <p:spPr bwMode="auto">
            <a:xfrm>
              <a:off x="3107" y="3748"/>
              <a:ext cx="499" cy="227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latin typeface="Baskerville Old Face" pitchFamily="18" charset="0"/>
                </a:rPr>
                <a:t>RO</a:t>
              </a:r>
              <a:r>
                <a:rPr lang="ru-RU" sz="1400">
                  <a:latin typeface="Baskerville Old Face" pitchFamily="18" charset="0"/>
                </a:rPr>
                <a:t>3</a:t>
              </a:r>
              <a:endParaRPr lang="en-US" sz="1400">
                <a:latin typeface="Baskerville Old Face" pitchFamily="18" charset="0"/>
              </a:endParaRPr>
            </a:p>
          </p:txBody>
        </p:sp>
        <p:sp>
          <p:nvSpPr>
            <p:cNvPr id="44" name="Rectangle 729"/>
            <p:cNvSpPr>
              <a:spLocks noChangeArrowheads="1"/>
            </p:cNvSpPr>
            <p:nvPr/>
          </p:nvSpPr>
          <p:spPr bwMode="auto">
            <a:xfrm>
              <a:off x="3107" y="3975"/>
              <a:ext cx="499" cy="227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latin typeface="Baskerville Old Face" pitchFamily="18" charset="0"/>
                </a:rPr>
                <a:t>RH</a:t>
              </a:r>
              <a:r>
                <a:rPr lang="ru-RU" sz="1400">
                  <a:latin typeface="Baskerville Old Face" pitchFamily="18" charset="0"/>
                </a:rPr>
                <a:t>2</a:t>
              </a:r>
            </a:p>
          </p:txBody>
        </p:sp>
        <p:sp>
          <p:nvSpPr>
            <p:cNvPr id="45" name="Rectangle 730"/>
            <p:cNvSpPr>
              <a:spLocks noChangeArrowheads="1"/>
            </p:cNvSpPr>
            <p:nvPr/>
          </p:nvSpPr>
          <p:spPr bwMode="auto">
            <a:xfrm>
              <a:off x="2608" y="3748"/>
              <a:ext cx="499" cy="227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latin typeface="Baskerville Old Face" pitchFamily="18" charset="0"/>
                </a:rPr>
                <a:t>R</a:t>
              </a:r>
              <a:r>
                <a:rPr lang="ru-RU" sz="1400">
                  <a:latin typeface="Baskerville Old Face" pitchFamily="18" charset="0"/>
                </a:rPr>
                <a:t>2</a:t>
              </a:r>
              <a:r>
                <a:rPr lang="en-US">
                  <a:latin typeface="Baskerville Old Face" pitchFamily="18" charset="0"/>
                </a:rPr>
                <a:t>O</a:t>
              </a:r>
              <a:r>
                <a:rPr lang="ru-RU" sz="1400">
                  <a:latin typeface="Baskerville Old Face" pitchFamily="18" charset="0"/>
                </a:rPr>
                <a:t>5</a:t>
              </a:r>
              <a:endParaRPr lang="en-US" sz="1400">
                <a:latin typeface="Baskerville Old Face" pitchFamily="18" charset="0"/>
              </a:endParaRPr>
            </a:p>
          </p:txBody>
        </p:sp>
        <p:sp>
          <p:nvSpPr>
            <p:cNvPr id="46" name="Rectangle 731"/>
            <p:cNvSpPr>
              <a:spLocks noChangeArrowheads="1"/>
            </p:cNvSpPr>
            <p:nvPr/>
          </p:nvSpPr>
          <p:spPr bwMode="auto">
            <a:xfrm>
              <a:off x="2608" y="3975"/>
              <a:ext cx="499" cy="227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latin typeface="Baskerville Old Face" pitchFamily="18" charset="0"/>
                </a:rPr>
                <a:t>RH</a:t>
              </a:r>
              <a:r>
                <a:rPr lang="ru-RU" sz="1400">
                  <a:latin typeface="Baskerville Old Face" pitchFamily="18" charset="0"/>
                </a:rPr>
                <a:t>3</a:t>
              </a:r>
            </a:p>
          </p:txBody>
        </p:sp>
        <p:sp>
          <p:nvSpPr>
            <p:cNvPr id="47" name="Rectangle 732"/>
            <p:cNvSpPr>
              <a:spLocks noChangeArrowheads="1"/>
            </p:cNvSpPr>
            <p:nvPr/>
          </p:nvSpPr>
          <p:spPr bwMode="auto">
            <a:xfrm>
              <a:off x="2109" y="3748"/>
              <a:ext cx="499" cy="227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latin typeface="Baskerville Old Face" pitchFamily="18" charset="0"/>
                </a:rPr>
                <a:t>RO</a:t>
              </a:r>
              <a:r>
                <a:rPr lang="ru-RU" sz="1400">
                  <a:latin typeface="Baskerville Old Face" pitchFamily="18" charset="0"/>
                </a:rPr>
                <a:t>2</a:t>
              </a:r>
              <a:endParaRPr lang="en-US" sz="1400">
                <a:latin typeface="Baskerville Old Face" pitchFamily="18" charset="0"/>
              </a:endParaRPr>
            </a:p>
          </p:txBody>
        </p:sp>
        <p:sp>
          <p:nvSpPr>
            <p:cNvPr id="48" name="Rectangle 733"/>
            <p:cNvSpPr>
              <a:spLocks noChangeArrowheads="1"/>
            </p:cNvSpPr>
            <p:nvPr/>
          </p:nvSpPr>
          <p:spPr bwMode="auto">
            <a:xfrm>
              <a:off x="2109" y="3975"/>
              <a:ext cx="499" cy="227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>
                  <a:latin typeface="Baskerville Old Face" pitchFamily="18" charset="0"/>
                </a:rPr>
                <a:t>RH</a:t>
              </a:r>
              <a:r>
                <a:rPr lang="ru-RU" sz="1400" dirty="0">
                  <a:latin typeface="Baskerville Old Face" pitchFamily="18" charset="0"/>
                </a:rPr>
                <a:t>4</a:t>
              </a:r>
              <a:endParaRPr lang="en-US" sz="1400" dirty="0">
                <a:latin typeface="Baskerville Old Face" pitchFamily="18" charset="0"/>
              </a:endParaRPr>
            </a:p>
          </p:txBody>
        </p:sp>
        <p:sp>
          <p:nvSpPr>
            <p:cNvPr id="49" name="Rectangle 734"/>
            <p:cNvSpPr>
              <a:spLocks noChangeArrowheads="1"/>
            </p:cNvSpPr>
            <p:nvPr/>
          </p:nvSpPr>
          <p:spPr bwMode="auto">
            <a:xfrm>
              <a:off x="1610" y="3748"/>
              <a:ext cx="499" cy="227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latin typeface="Baskerville Old Face" pitchFamily="18" charset="0"/>
                </a:rPr>
                <a:t>R</a:t>
              </a:r>
              <a:r>
                <a:rPr lang="ru-RU" sz="1400">
                  <a:latin typeface="Baskerville Old Face" pitchFamily="18" charset="0"/>
                </a:rPr>
                <a:t>2</a:t>
              </a:r>
              <a:r>
                <a:rPr lang="en-US">
                  <a:latin typeface="Baskerville Old Face" pitchFamily="18" charset="0"/>
                </a:rPr>
                <a:t>O</a:t>
              </a:r>
              <a:r>
                <a:rPr lang="ru-RU" sz="1400">
                  <a:latin typeface="Baskerville Old Face" pitchFamily="18" charset="0"/>
                </a:rPr>
                <a:t>3</a:t>
              </a:r>
              <a:endParaRPr lang="en-US" sz="1400">
                <a:latin typeface="Baskerville Old Face" pitchFamily="18" charset="0"/>
              </a:endParaRPr>
            </a:p>
          </p:txBody>
        </p:sp>
        <p:sp>
          <p:nvSpPr>
            <p:cNvPr id="50" name="Rectangle 735"/>
            <p:cNvSpPr>
              <a:spLocks noChangeArrowheads="1"/>
            </p:cNvSpPr>
            <p:nvPr/>
          </p:nvSpPr>
          <p:spPr bwMode="auto">
            <a:xfrm>
              <a:off x="1610" y="3975"/>
              <a:ext cx="499" cy="227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latin typeface="Baskerville Old Face" pitchFamily="18" charset="0"/>
              </a:endParaRPr>
            </a:p>
          </p:txBody>
        </p:sp>
        <p:sp>
          <p:nvSpPr>
            <p:cNvPr id="51" name="Rectangle 736"/>
            <p:cNvSpPr>
              <a:spLocks noChangeArrowheads="1"/>
            </p:cNvSpPr>
            <p:nvPr/>
          </p:nvSpPr>
          <p:spPr bwMode="auto">
            <a:xfrm>
              <a:off x="1111" y="3748"/>
              <a:ext cx="499" cy="227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latin typeface="Baskerville Old Face" pitchFamily="18" charset="0"/>
                </a:rPr>
                <a:t>RO</a:t>
              </a:r>
            </a:p>
          </p:txBody>
        </p:sp>
        <p:sp>
          <p:nvSpPr>
            <p:cNvPr id="52" name="Rectangle 737"/>
            <p:cNvSpPr>
              <a:spLocks noChangeArrowheads="1"/>
            </p:cNvSpPr>
            <p:nvPr/>
          </p:nvSpPr>
          <p:spPr bwMode="auto">
            <a:xfrm>
              <a:off x="1111" y="3975"/>
              <a:ext cx="499" cy="227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latin typeface="Baskerville Old Face" pitchFamily="18" charset="0"/>
              </a:endParaRPr>
            </a:p>
          </p:txBody>
        </p:sp>
        <p:sp>
          <p:nvSpPr>
            <p:cNvPr id="53" name="Rectangle 738"/>
            <p:cNvSpPr>
              <a:spLocks noChangeArrowheads="1"/>
            </p:cNvSpPr>
            <p:nvPr/>
          </p:nvSpPr>
          <p:spPr bwMode="auto">
            <a:xfrm>
              <a:off x="612" y="3748"/>
              <a:ext cx="499" cy="227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latin typeface="Baskerville Old Face" pitchFamily="18" charset="0"/>
                </a:rPr>
                <a:t>R</a:t>
              </a:r>
              <a:r>
                <a:rPr lang="ru-RU" sz="1400">
                  <a:latin typeface="Baskerville Old Face" pitchFamily="18" charset="0"/>
                </a:rPr>
                <a:t>2</a:t>
              </a:r>
              <a:r>
                <a:rPr lang="ru-RU">
                  <a:latin typeface="Baskerville Old Face" pitchFamily="18" charset="0"/>
                </a:rPr>
                <a:t>О</a:t>
              </a:r>
              <a:endParaRPr lang="en-US">
                <a:latin typeface="Baskerville Old Face" pitchFamily="18" charset="0"/>
              </a:endParaRPr>
            </a:p>
          </p:txBody>
        </p:sp>
        <p:sp>
          <p:nvSpPr>
            <p:cNvPr id="54" name="Rectangle 739"/>
            <p:cNvSpPr>
              <a:spLocks noChangeArrowheads="1"/>
            </p:cNvSpPr>
            <p:nvPr/>
          </p:nvSpPr>
          <p:spPr bwMode="auto">
            <a:xfrm>
              <a:off x="612" y="3975"/>
              <a:ext cx="499" cy="227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latin typeface="Baskerville Old Face" pitchFamily="18" charset="0"/>
              </a:endParaRPr>
            </a:p>
          </p:txBody>
        </p:sp>
        <p:sp>
          <p:nvSpPr>
            <p:cNvPr id="55" name="Rectangle 740"/>
            <p:cNvSpPr>
              <a:spLocks noChangeArrowheads="1"/>
            </p:cNvSpPr>
            <p:nvPr/>
          </p:nvSpPr>
          <p:spPr bwMode="auto">
            <a:xfrm>
              <a:off x="158" y="3748"/>
              <a:ext cx="454" cy="227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200">
                  <a:solidFill>
                    <a:srgbClr val="003399"/>
                  </a:solidFill>
                  <a:latin typeface="Baskerville Old Face" pitchFamily="18" charset="0"/>
                </a:rPr>
                <a:t>Высшие</a:t>
              </a:r>
            </a:p>
            <a:p>
              <a:pPr algn="ctr"/>
              <a:r>
                <a:rPr lang="ru-RU" sz="1200">
                  <a:solidFill>
                    <a:srgbClr val="003399"/>
                  </a:solidFill>
                  <a:latin typeface="Baskerville Old Face" pitchFamily="18" charset="0"/>
                </a:rPr>
                <a:t>оксиды</a:t>
              </a:r>
            </a:p>
          </p:txBody>
        </p:sp>
        <p:sp>
          <p:nvSpPr>
            <p:cNvPr id="56" name="Rectangle 741"/>
            <p:cNvSpPr>
              <a:spLocks noChangeArrowheads="1"/>
            </p:cNvSpPr>
            <p:nvPr/>
          </p:nvSpPr>
          <p:spPr bwMode="auto">
            <a:xfrm>
              <a:off x="158" y="3975"/>
              <a:ext cx="454" cy="227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200">
                  <a:solidFill>
                    <a:srgbClr val="003399"/>
                  </a:solidFill>
                  <a:latin typeface="Baskerville Old Face" pitchFamily="18" charset="0"/>
                </a:rPr>
                <a:t>ЛВС</a:t>
              </a:r>
            </a:p>
          </p:txBody>
        </p:sp>
        <p:sp>
          <p:nvSpPr>
            <p:cNvPr id="57" name="Rectangle 3"/>
            <p:cNvSpPr>
              <a:spLocks noChangeArrowheads="1"/>
            </p:cNvSpPr>
            <p:nvPr/>
          </p:nvSpPr>
          <p:spPr bwMode="auto">
            <a:xfrm>
              <a:off x="5103" y="1865"/>
              <a:ext cx="499" cy="318"/>
            </a:xfrm>
            <a:prstGeom prst="rect">
              <a:avLst/>
            </a:prstGeom>
            <a:solidFill>
              <a:srgbClr val="FFFF99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Text Box 4"/>
            <p:cNvSpPr txBox="1">
              <a:spLocks noChangeArrowheads="1"/>
            </p:cNvSpPr>
            <p:nvPr/>
          </p:nvSpPr>
          <p:spPr bwMode="auto">
            <a:xfrm>
              <a:off x="5057" y="1842"/>
              <a:ext cx="2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000">
                  <a:latin typeface="Baskerville Old Face" pitchFamily="18" charset="0"/>
                </a:rPr>
                <a:t>К</a:t>
              </a:r>
              <a:r>
                <a:rPr lang="en-US" sz="2000">
                  <a:latin typeface="Baskerville Old Face" pitchFamily="18" charset="0"/>
                </a:rPr>
                <a:t>r</a:t>
              </a:r>
              <a:endParaRPr lang="ru-RU" sz="2000">
                <a:latin typeface="Baskerville Old Face" pitchFamily="18" charset="0"/>
              </a:endParaRPr>
            </a:p>
          </p:txBody>
        </p:sp>
        <p:sp>
          <p:nvSpPr>
            <p:cNvPr id="59" name="Text Box 5"/>
            <p:cNvSpPr txBox="1">
              <a:spLocks noChangeArrowheads="1"/>
            </p:cNvSpPr>
            <p:nvPr/>
          </p:nvSpPr>
          <p:spPr bwMode="auto">
            <a:xfrm>
              <a:off x="5094" y="2051"/>
              <a:ext cx="4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000">
                  <a:latin typeface="Baskerville Old Face" pitchFamily="18" charset="0"/>
                </a:rPr>
                <a:t>Криптон</a:t>
              </a:r>
            </a:p>
          </p:txBody>
        </p:sp>
        <p:sp>
          <p:nvSpPr>
            <p:cNvPr id="60" name="Text Box 6"/>
            <p:cNvSpPr txBox="1">
              <a:spLocks noChangeArrowheads="1"/>
            </p:cNvSpPr>
            <p:nvPr/>
          </p:nvSpPr>
          <p:spPr bwMode="auto">
            <a:xfrm>
              <a:off x="5421" y="1877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400">
                  <a:latin typeface="Baskerville Old Face" pitchFamily="18" charset="0"/>
                </a:rPr>
                <a:t>36</a:t>
              </a:r>
            </a:p>
          </p:txBody>
        </p:sp>
        <p:sp>
          <p:nvSpPr>
            <p:cNvPr id="61" name="Text Box 7"/>
            <p:cNvSpPr txBox="1">
              <a:spLocks noChangeArrowheads="1"/>
            </p:cNvSpPr>
            <p:nvPr/>
          </p:nvSpPr>
          <p:spPr bwMode="auto">
            <a:xfrm>
              <a:off x="5329" y="1989"/>
              <a:ext cx="256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700">
                  <a:latin typeface="Arial Unicode MS" pitchFamily="34" charset="-128"/>
                </a:rPr>
                <a:t>83,80</a:t>
              </a:r>
            </a:p>
          </p:txBody>
        </p:sp>
        <p:sp>
          <p:nvSpPr>
            <p:cNvPr id="62" name="Rectangle 8"/>
            <p:cNvSpPr>
              <a:spLocks noChangeArrowheads="1"/>
            </p:cNvSpPr>
            <p:nvPr/>
          </p:nvSpPr>
          <p:spPr bwMode="auto">
            <a:xfrm>
              <a:off x="5103" y="2500"/>
              <a:ext cx="499" cy="318"/>
            </a:xfrm>
            <a:prstGeom prst="rect">
              <a:avLst/>
            </a:prstGeom>
            <a:solidFill>
              <a:srgbClr val="FFFF99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Text Box 9"/>
            <p:cNvSpPr txBox="1">
              <a:spLocks noChangeArrowheads="1"/>
            </p:cNvSpPr>
            <p:nvPr/>
          </p:nvSpPr>
          <p:spPr bwMode="auto">
            <a:xfrm>
              <a:off x="5057" y="2477"/>
              <a:ext cx="30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Baskerville Old Face" pitchFamily="18" charset="0"/>
                </a:rPr>
                <a:t>Xe</a:t>
              </a:r>
            </a:p>
          </p:txBody>
        </p:sp>
        <p:sp>
          <p:nvSpPr>
            <p:cNvPr id="64" name="Text Box 10"/>
            <p:cNvSpPr txBox="1">
              <a:spLocks noChangeArrowheads="1"/>
            </p:cNvSpPr>
            <p:nvPr/>
          </p:nvSpPr>
          <p:spPr bwMode="auto">
            <a:xfrm>
              <a:off x="5094" y="2686"/>
              <a:ext cx="36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000">
                  <a:latin typeface="Baskerville Old Face" pitchFamily="18" charset="0"/>
                </a:rPr>
                <a:t>Ксенон</a:t>
              </a:r>
            </a:p>
          </p:txBody>
        </p:sp>
        <p:sp>
          <p:nvSpPr>
            <p:cNvPr id="65" name="Text Box 11"/>
            <p:cNvSpPr txBox="1">
              <a:spLocks noChangeArrowheads="1"/>
            </p:cNvSpPr>
            <p:nvPr/>
          </p:nvSpPr>
          <p:spPr bwMode="auto">
            <a:xfrm>
              <a:off x="5421" y="2512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400">
                  <a:latin typeface="Baskerville Old Face" pitchFamily="18" charset="0"/>
                </a:rPr>
                <a:t>54</a:t>
              </a:r>
            </a:p>
          </p:txBody>
        </p:sp>
        <p:sp>
          <p:nvSpPr>
            <p:cNvPr id="66" name="Text Box 12"/>
            <p:cNvSpPr txBox="1">
              <a:spLocks noChangeArrowheads="1"/>
            </p:cNvSpPr>
            <p:nvPr/>
          </p:nvSpPr>
          <p:spPr bwMode="auto">
            <a:xfrm>
              <a:off x="5329" y="2624"/>
              <a:ext cx="287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700">
                  <a:latin typeface="Arial Unicode MS" pitchFamily="34" charset="-128"/>
                </a:rPr>
                <a:t>131,30</a:t>
              </a:r>
            </a:p>
          </p:txBody>
        </p:sp>
        <p:sp>
          <p:nvSpPr>
            <p:cNvPr id="67" name="Rectangle 17"/>
            <p:cNvSpPr>
              <a:spLocks noChangeArrowheads="1"/>
            </p:cNvSpPr>
            <p:nvPr/>
          </p:nvSpPr>
          <p:spPr bwMode="auto">
            <a:xfrm>
              <a:off x="612" y="232"/>
              <a:ext cx="4990" cy="181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dirty="0">
                  <a:solidFill>
                    <a:srgbClr val="003399"/>
                  </a:solidFill>
                  <a:latin typeface="Baskerville Old Face" pitchFamily="18" charset="0"/>
                </a:rPr>
                <a:t>Группы элементов</a:t>
              </a:r>
            </a:p>
          </p:txBody>
        </p:sp>
        <p:sp>
          <p:nvSpPr>
            <p:cNvPr id="68" name="Rectangle 19"/>
            <p:cNvSpPr>
              <a:spLocks noChangeArrowheads="1"/>
            </p:cNvSpPr>
            <p:nvPr/>
          </p:nvSpPr>
          <p:spPr bwMode="auto">
            <a:xfrm>
              <a:off x="4105" y="413"/>
              <a:ext cx="1497" cy="181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rgbClr val="003399"/>
                  </a:solidFill>
                  <a:latin typeface="Baskerville Old Face" pitchFamily="18" charset="0"/>
                </a:rPr>
                <a:t>VIII</a:t>
              </a:r>
              <a:endParaRPr lang="ru-RU">
                <a:solidFill>
                  <a:srgbClr val="003399"/>
                </a:solidFill>
                <a:latin typeface="Baskerville Old Face" pitchFamily="18" charset="0"/>
              </a:endParaRPr>
            </a:p>
          </p:txBody>
        </p:sp>
        <p:sp>
          <p:nvSpPr>
            <p:cNvPr id="69" name="Text Box 20"/>
            <p:cNvSpPr txBox="1">
              <a:spLocks noChangeArrowheads="1"/>
            </p:cNvSpPr>
            <p:nvPr/>
          </p:nvSpPr>
          <p:spPr bwMode="auto">
            <a:xfrm>
              <a:off x="5057" y="572"/>
              <a:ext cx="30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000">
                  <a:latin typeface="Baskerville Old Face" pitchFamily="18" charset="0"/>
                </a:rPr>
                <a:t>Не</a:t>
              </a:r>
            </a:p>
          </p:txBody>
        </p:sp>
        <p:sp>
          <p:nvSpPr>
            <p:cNvPr id="70" name="Rectangle 21"/>
            <p:cNvSpPr>
              <a:spLocks noChangeArrowheads="1"/>
            </p:cNvSpPr>
            <p:nvPr/>
          </p:nvSpPr>
          <p:spPr bwMode="auto">
            <a:xfrm>
              <a:off x="5103" y="595"/>
              <a:ext cx="499" cy="318"/>
            </a:xfrm>
            <a:prstGeom prst="rect">
              <a:avLst/>
            </a:prstGeom>
            <a:solidFill>
              <a:srgbClr val="FFFF99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22"/>
            <p:cNvSpPr txBox="1">
              <a:spLocks noChangeArrowheads="1"/>
            </p:cNvSpPr>
            <p:nvPr/>
          </p:nvSpPr>
          <p:spPr bwMode="auto">
            <a:xfrm>
              <a:off x="5094" y="781"/>
              <a:ext cx="32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000">
                  <a:latin typeface="Baskerville Old Face" pitchFamily="18" charset="0"/>
                </a:rPr>
                <a:t>Гелий</a:t>
              </a:r>
            </a:p>
          </p:txBody>
        </p:sp>
        <p:sp>
          <p:nvSpPr>
            <p:cNvPr id="72" name="Text Box 23"/>
            <p:cNvSpPr txBox="1">
              <a:spLocks noChangeArrowheads="1"/>
            </p:cNvSpPr>
            <p:nvPr/>
          </p:nvSpPr>
          <p:spPr bwMode="auto">
            <a:xfrm>
              <a:off x="5421" y="607"/>
              <a:ext cx="17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400">
                  <a:latin typeface="Baskerville Old Face" pitchFamily="18" charset="0"/>
                </a:rPr>
                <a:t>2</a:t>
              </a:r>
            </a:p>
          </p:txBody>
        </p:sp>
        <p:sp>
          <p:nvSpPr>
            <p:cNvPr id="73" name="Text Box 24"/>
            <p:cNvSpPr txBox="1">
              <a:spLocks noChangeArrowheads="1"/>
            </p:cNvSpPr>
            <p:nvPr/>
          </p:nvSpPr>
          <p:spPr bwMode="auto">
            <a:xfrm>
              <a:off x="5329" y="719"/>
              <a:ext cx="287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700">
                  <a:latin typeface="Arial Unicode MS" pitchFamily="34" charset="-128"/>
                </a:rPr>
                <a:t>4.0026</a:t>
              </a:r>
            </a:p>
          </p:txBody>
        </p:sp>
        <p:sp>
          <p:nvSpPr>
            <p:cNvPr id="74" name="Rectangle 26"/>
            <p:cNvSpPr>
              <a:spLocks noChangeArrowheads="1"/>
            </p:cNvSpPr>
            <p:nvPr/>
          </p:nvSpPr>
          <p:spPr bwMode="auto">
            <a:xfrm>
              <a:off x="5106" y="1230"/>
              <a:ext cx="499" cy="318"/>
            </a:xfrm>
            <a:prstGeom prst="rect">
              <a:avLst/>
            </a:prstGeom>
            <a:solidFill>
              <a:srgbClr val="FFFF99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Text Box 27"/>
            <p:cNvSpPr txBox="1">
              <a:spLocks noChangeArrowheads="1"/>
            </p:cNvSpPr>
            <p:nvPr/>
          </p:nvSpPr>
          <p:spPr bwMode="auto">
            <a:xfrm>
              <a:off x="5057" y="1207"/>
              <a:ext cx="28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Baskerville Old Face" pitchFamily="18" charset="0"/>
                </a:rPr>
                <a:t>Ar</a:t>
              </a:r>
              <a:endParaRPr lang="ru-RU" sz="2000">
                <a:latin typeface="Baskerville Old Face" pitchFamily="18" charset="0"/>
              </a:endParaRPr>
            </a:p>
          </p:txBody>
        </p:sp>
        <p:sp>
          <p:nvSpPr>
            <p:cNvPr id="76" name="Text Box 28"/>
            <p:cNvSpPr txBox="1">
              <a:spLocks noChangeArrowheads="1"/>
            </p:cNvSpPr>
            <p:nvPr/>
          </p:nvSpPr>
          <p:spPr bwMode="auto">
            <a:xfrm>
              <a:off x="5094" y="1416"/>
              <a:ext cx="33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000">
                  <a:latin typeface="Baskerville Old Face" pitchFamily="18" charset="0"/>
                </a:rPr>
                <a:t>Аргон</a:t>
              </a:r>
            </a:p>
          </p:txBody>
        </p:sp>
        <p:sp>
          <p:nvSpPr>
            <p:cNvPr id="77" name="Text Box 29"/>
            <p:cNvSpPr txBox="1">
              <a:spLocks noChangeArrowheads="1"/>
            </p:cNvSpPr>
            <p:nvPr/>
          </p:nvSpPr>
          <p:spPr bwMode="auto">
            <a:xfrm>
              <a:off x="5421" y="1242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400">
                  <a:latin typeface="Baskerville Old Face" pitchFamily="18" charset="0"/>
                </a:rPr>
                <a:t>1</a:t>
              </a:r>
              <a:r>
                <a:rPr lang="en-US" sz="1400">
                  <a:latin typeface="Baskerville Old Face" pitchFamily="18" charset="0"/>
                </a:rPr>
                <a:t>8</a:t>
              </a:r>
              <a:endParaRPr lang="ru-RU" sz="1400">
                <a:latin typeface="Baskerville Old Face" pitchFamily="18" charset="0"/>
              </a:endParaRPr>
            </a:p>
          </p:txBody>
        </p:sp>
        <p:sp>
          <p:nvSpPr>
            <p:cNvPr id="78" name="Text Box 30"/>
            <p:cNvSpPr txBox="1">
              <a:spLocks noChangeArrowheads="1"/>
            </p:cNvSpPr>
            <p:nvPr/>
          </p:nvSpPr>
          <p:spPr bwMode="auto">
            <a:xfrm>
              <a:off x="5329" y="1354"/>
              <a:ext cx="287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>
                  <a:latin typeface="Arial Unicode MS" pitchFamily="34" charset="-128"/>
                </a:rPr>
                <a:t>39,948</a:t>
              </a:r>
              <a:endParaRPr lang="ru-RU" sz="700">
                <a:latin typeface="Arial Unicode MS" pitchFamily="34" charset="-128"/>
              </a:endParaRPr>
            </a:p>
          </p:txBody>
        </p:sp>
        <p:grpSp>
          <p:nvGrpSpPr>
            <p:cNvPr id="79" name="Group 31"/>
            <p:cNvGrpSpPr>
              <a:grpSpLocks/>
            </p:cNvGrpSpPr>
            <p:nvPr/>
          </p:nvGrpSpPr>
          <p:grpSpPr bwMode="auto">
            <a:xfrm>
              <a:off x="5055" y="867"/>
              <a:ext cx="592" cy="364"/>
              <a:chOff x="839" y="935"/>
              <a:chExt cx="592" cy="364"/>
            </a:xfrm>
          </p:grpSpPr>
          <p:sp>
            <p:nvSpPr>
              <p:cNvPr id="671" name="Rectangle 32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FFFF99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72" name="Text Box 33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30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N</a:t>
                </a:r>
                <a:r>
                  <a:rPr lang="ru-RU" sz="2000">
                    <a:latin typeface="Baskerville Old Face" pitchFamily="18" charset="0"/>
                  </a:rPr>
                  <a:t>е</a:t>
                </a:r>
              </a:p>
            </p:txBody>
          </p:sp>
          <p:sp>
            <p:nvSpPr>
              <p:cNvPr id="673" name="Text Box 34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293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Неон</a:t>
                </a:r>
              </a:p>
            </p:txBody>
          </p:sp>
          <p:sp>
            <p:nvSpPr>
              <p:cNvPr id="674" name="Text Box 35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10</a:t>
                </a:r>
              </a:p>
            </p:txBody>
          </p:sp>
          <p:sp>
            <p:nvSpPr>
              <p:cNvPr id="675" name="Text Box 36"/>
              <p:cNvSpPr txBox="1">
                <a:spLocks noChangeArrowheads="1"/>
              </p:cNvSpPr>
              <p:nvPr/>
            </p:nvSpPr>
            <p:spPr bwMode="auto">
              <a:xfrm>
                <a:off x="1111" y="1082"/>
                <a:ext cx="287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20,183</a:t>
                </a:r>
              </a:p>
            </p:txBody>
          </p:sp>
        </p:grpSp>
        <p:grpSp>
          <p:nvGrpSpPr>
            <p:cNvPr id="80" name="Group 38"/>
            <p:cNvGrpSpPr>
              <a:grpSpLocks/>
            </p:cNvGrpSpPr>
            <p:nvPr/>
          </p:nvGrpSpPr>
          <p:grpSpPr bwMode="auto">
            <a:xfrm>
              <a:off x="5057" y="1502"/>
              <a:ext cx="548" cy="364"/>
              <a:chOff x="1292" y="2205"/>
              <a:chExt cx="548" cy="364"/>
            </a:xfrm>
          </p:grpSpPr>
          <p:grpSp>
            <p:nvGrpSpPr>
              <p:cNvPr id="662" name="Group 39"/>
              <p:cNvGrpSpPr>
                <a:grpSpLocks/>
              </p:cNvGrpSpPr>
              <p:nvPr/>
            </p:nvGrpSpPr>
            <p:grpSpPr bwMode="auto">
              <a:xfrm>
                <a:off x="1292" y="2205"/>
                <a:ext cx="548" cy="364"/>
                <a:chOff x="839" y="935"/>
                <a:chExt cx="548" cy="364"/>
              </a:xfrm>
            </p:grpSpPr>
            <p:sp>
              <p:nvSpPr>
                <p:cNvPr id="666" name="Rectangle 40"/>
                <p:cNvSpPr>
                  <a:spLocks noChangeArrowheads="1"/>
                </p:cNvSpPr>
                <p:nvPr/>
              </p:nvSpPr>
              <p:spPr bwMode="auto">
                <a:xfrm>
                  <a:off x="888" y="981"/>
                  <a:ext cx="499" cy="318"/>
                </a:xfrm>
                <a:prstGeom prst="rect">
                  <a:avLst/>
                </a:prstGeom>
                <a:solidFill>
                  <a:srgbClr val="66FF33"/>
                </a:solidFill>
                <a:ln w="28575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7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839" y="93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668" name="Text Box 42"/>
                <p:cNvSpPr txBox="1">
                  <a:spLocks noChangeArrowheads="1"/>
                </p:cNvSpPr>
                <p:nvPr/>
              </p:nvSpPr>
              <p:spPr bwMode="auto">
                <a:xfrm>
                  <a:off x="876" y="1144"/>
                  <a:ext cx="368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000">
                      <a:latin typeface="Baskerville Old Face" pitchFamily="18" charset="0"/>
                    </a:rPr>
                    <a:t>Никель</a:t>
                  </a:r>
                </a:p>
              </p:txBody>
            </p:sp>
            <p:sp>
              <p:nvSpPr>
                <p:cNvPr id="669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203" y="970"/>
                  <a:ext cx="116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1400">
                    <a:latin typeface="Baskerville Old Face" pitchFamily="18" charset="0"/>
                  </a:endParaRPr>
                </a:p>
              </p:txBody>
            </p:sp>
            <p:sp>
              <p:nvSpPr>
                <p:cNvPr id="670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1111" y="1083"/>
                  <a:ext cx="116" cy="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700">
                    <a:latin typeface="Arial Unicode MS" pitchFamily="34" charset="-128"/>
                  </a:endParaRPr>
                </a:p>
              </p:txBody>
            </p:sp>
          </p:grpSp>
          <p:sp>
            <p:nvSpPr>
              <p:cNvPr id="663" name="Text Box 45"/>
              <p:cNvSpPr txBox="1">
                <a:spLocks noChangeArrowheads="1"/>
              </p:cNvSpPr>
              <p:nvPr/>
            </p:nvSpPr>
            <p:spPr bwMode="auto">
              <a:xfrm>
                <a:off x="1610" y="2205"/>
                <a:ext cx="11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ru-RU" sz="2000">
                  <a:latin typeface="Baskerville Old Face" pitchFamily="18" charset="0"/>
                </a:endParaRPr>
              </a:p>
            </p:txBody>
          </p:sp>
          <p:sp>
            <p:nvSpPr>
              <p:cNvPr id="664" name="Text Box 46"/>
              <p:cNvSpPr txBox="1">
                <a:spLocks noChangeArrowheads="1"/>
              </p:cNvSpPr>
              <p:nvPr/>
            </p:nvSpPr>
            <p:spPr bwMode="auto">
              <a:xfrm>
                <a:off x="1292" y="2205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>
                    <a:latin typeface="Baskerville Old Face" pitchFamily="18" charset="0"/>
                  </a:rPr>
                  <a:t>2</a:t>
                </a:r>
                <a:r>
                  <a:rPr lang="ru-RU" sz="1400">
                    <a:latin typeface="Baskerville Old Face" pitchFamily="18" charset="0"/>
                  </a:rPr>
                  <a:t>8</a:t>
                </a:r>
              </a:p>
            </p:txBody>
          </p:sp>
          <p:sp>
            <p:nvSpPr>
              <p:cNvPr id="665" name="Text Box 47"/>
              <p:cNvSpPr txBox="1">
                <a:spLocks noChangeArrowheads="1"/>
              </p:cNvSpPr>
              <p:nvPr/>
            </p:nvSpPr>
            <p:spPr bwMode="auto">
              <a:xfrm>
                <a:off x="1292" y="2341"/>
                <a:ext cx="364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800">
                    <a:latin typeface="Arial Unicode MS" pitchFamily="34" charset="-128"/>
                  </a:rPr>
                  <a:t>58,71</a:t>
                </a:r>
              </a:p>
            </p:txBody>
          </p:sp>
        </p:grpSp>
        <p:sp>
          <p:nvSpPr>
            <p:cNvPr id="81" name="Text Box 48"/>
            <p:cNvSpPr txBox="1">
              <a:spLocks noChangeArrowheads="1"/>
            </p:cNvSpPr>
            <p:nvPr/>
          </p:nvSpPr>
          <p:spPr bwMode="auto">
            <a:xfrm>
              <a:off x="5284" y="1524"/>
              <a:ext cx="2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Baskerville Old Face" pitchFamily="18" charset="0"/>
                </a:rPr>
                <a:t>Ni</a:t>
              </a:r>
            </a:p>
          </p:txBody>
        </p:sp>
        <p:grpSp>
          <p:nvGrpSpPr>
            <p:cNvPr id="82" name="Group 50"/>
            <p:cNvGrpSpPr>
              <a:grpSpLocks/>
            </p:cNvGrpSpPr>
            <p:nvPr/>
          </p:nvGrpSpPr>
          <p:grpSpPr bwMode="auto">
            <a:xfrm>
              <a:off x="5057" y="2137"/>
              <a:ext cx="548" cy="364"/>
              <a:chOff x="1292" y="2205"/>
              <a:chExt cx="548" cy="364"/>
            </a:xfrm>
          </p:grpSpPr>
          <p:grpSp>
            <p:nvGrpSpPr>
              <p:cNvPr id="653" name="Group 51"/>
              <p:cNvGrpSpPr>
                <a:grpSpLocks/>
              </p:cNvGrpSpPr>
              <p:nvPr/>
            </p:nvGrpSpPr>
            <p:grpSpPr bwMode="auto">
              <a:xfrm>
                <a:off x="1292" y="2205"/>
                <a:ext cx="548" cy="364"/>
                <a:chOff x="839" y="935"/>
                <a:chExt cx="548" cy="364"/>
              </a:xfrm>
            </p:grpSpPr>
            <p:sp>
              <p:nvSpPr>
                <p:cNvPr id="657" name="Rectangle 52"/>
                <p:cNvSpPr>
                  <a:spLocks noChangeArrowheads="1"/>
                </p:cNvSpPr>
                <p:nvPr/>
              </p:nvSpPr>
              <p:spPr bwMode="auto">
                <a:xfrm>
                  <a:off x="888" y="981"/>
                  <a:ext cx="499" cy="318"/>
                </a:xfrm>
                <a:prstGeom prst="rect">
                  <a:avLst/>
                </a:prstGeom>
                <a:solidFill>
                  <a:srgbClr val="66FF33"/>
                </a:solidFill>
                <a:ln w="28575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8" name="Text Box 53"/>
                <p:cNvSpPr txBox="1">
                  <a:spLocks noChangeArrowheads="1"/>
                </p:cNvSpPr>
                <p:nvPr/>
              </p:nvSpPr>
              <p:spPr bwMode="auto">
                <a:xfrm>
                  <a:off x="839" y="93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659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876" y="1144"/>
                  <a:ext cx="453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000">
                      <a:latin typeface="Baskerville Old Face" pitchFamily="18" charset="0"/>
                    </a:rPr>
                    <a:t>Палладий</a:t>
                  </a:r>
                </a:p>
              </p:txBody>
            </p:sp>
            <p:sp>
              <p:nvSpPr>
                <p:cNvPr id="660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1203" y="970"/>
                  <a:ext cx="116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1400">
                    <a:latin typeface="Baskerville Old Face" pitchFamily="18" charset="0"/>
                  </a:endParaRPr>
                </a:p>
              </p:txBody>
            </p:sp>
            <p:sp>
              <p:nvSpPr>
                <p:cNvPr id="661" name="Text Box 56"/>
                <p:cNvSpPr txBox="1">
                  <a:spLocks noChangeArrowheads="1"/>
                </p:cNvSpPr>
                <p:nvPr/>
              </p:nvSpPr>
              <p:spPr bwMode="auto">
                <a:xfrm>
                  <a:off x="1111" y="1083"/>
                  <a:ext cx="116" cy="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700">
                    <a:latin typeface="Arial Unicode MS" pitchFamily="34" charset="-128"/>
                  </a:endParaRPr>
                </a:p>
              </p:txBody>
            </p:sp>
          </p:grpSp>
          <p:sp>
            <p:nvSpPr>
              <p:cNvPr id="654" name="Text Box 57"/>
              <p:cNvSpPr txBox="1">
                <a:spLocks noChangeArrowheads="1"/>
              </p:cNvSpPr>
              <p:nvPr/>
            </p:nvSpPr>
            <p:spPr bwMode="auto">
              <a:xfrm>
                <a:off x="1610" y="2205"/>
                <a:ext cx="11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ru-RU" sz="2000">
                  <a:latin typeface="Baskerville Old Face" pitchFamily="18" charset="0"/>
                </a:endParaRPr>
              </a:p>
            </p:txBody>
          </p:sp>
          <p:sp>
            <p:nvSpPr>
              <p:cNvPr id="655" name="Text Box 58"/>
              <p:cNvSpPr txBox="1">
                <a:spLocks noChangeArrowheads="1"/>
              </p:cNvSpPr>
              <p:nvPr/>
            </p:nvSpPr>
            <p:spPr bwMode="auto">
              <a:xfrm>
                <a:off x="1292" y="2205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46</a:t>
                </a:r>
              </a:p>
            </p:txBody>
          </p:sp>
          <p:sp>
            <p:nvSpPr>
              <p:cNvPr id="656" name="Text Box 59"/>
              <p:cNvSpPr txBox="1">
                <a:spLocks noChangeArrowheads="1"/>
              </p:cNvSpPr>
              <p:nvPr/>
            </p:nvSpPr>
            <p:spPr bwMode="auto">
              <a:xfrm>
                <a:off x="1292" y="2341"/>
                <a:ext cx="364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800">
                    <a:latin typeface="Arial Unicode MS" pitchFamily="34" charset="-128"/>
                  </a:rPr>
                  <a:t>106,4</a:t>
                </a:r>
              </a:p>
            </p:txBody>
          </p:sp>
        </p:grpSp>
        <p:sp>
          <p:nvSpPr>
            <p:cNvPr id="83" name="Text Box 60"/>
            <p:cNvSpPr txBox="1">
              <a:spLocks noChangeArrowheads="1"/>
            </p:cNvSpPr>
            <p:nvPr/>
          </p:nvSpPr>
          <p:spPr bwMode="auto">
            <a:xfrm>
              <a:off x="5284" y="2137"/>
              <a:ext cx="28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Baskerville Old Face" pitchFamily="18" charset="0"/>
                </a:rPr>
                <a:t>Pd</a:t>
              </a:r>
            </a:p>
          </p:txBody>
        </p:sp>
        <p:grpSp>
          <p:nvGrpSpPr>
            <p:cNvPr id="84" name="Group 62"/>
            <p:cNvGrpSpPr>
              <a:grpSpLocks/>
            </p:cNvGrpSpPr>
            <p:nvPr/>
          </p:nvGrpSpPr>
          <p:grpSpPr bwMode="auto">
            <a:xfrm>
              <a:off x="5057" y="2772"/>
              <a:ext cx="548" cy="364"/>
              <a:chOff x="1292" y="2205"/>
              <a:chExt cx="548" cy="364"/>
            </a:xfrm>
          </p:grpSpPr>
          <p:grpSp>
            <p:nvGrpSpPr>
              <p:cNvPr id="644" name="Group 63"/>
              <p:cNvGrpSpPr>
                <a:grpSpLocks/>
              </p:cNvGrpSpPr>
              <p:nvPr/>
            </p:nvGrpSpPr>
            <p:grpSpPr bwMode="auto">
              <a:xfrm>
                <a:off x="1292" y="2205"/>
                <a:ext cx="548" cy="364"/>
                <a:chOff x="839" y="935"/>
                <a:chExt cx="548" cy="364"/>
              </a:xfrm>
            </p:grpSpPr>
            <p:sp>
              <p:nvSpPr>
                <p:cNvPr id="648" name="Rectangle 64"/>
                <p:cNvSpPr>
                  <a:spLocks noChangeArrowheads="1"/>
                </p:cNvSpPr>
                <p:nvPr/>
              </p:nvSpPr>
              <p:spPr bwMode="auto">
                <a:xfrm>
                  <a:off x="888" y="981"/>
                  <a:ext cx="499" cy="318"/>
                </a:xfrm>
                <a:prstGeom prst="rect">
                  <a:avLst/>
                </a:prstGeom>
                <a:solidFill>
                  <a:srgbClr val="66FF33"/>
                </a:solidFill>
                <a:ln w="28575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49" name="Text Box 65"/>
                <p:cNvSpPr txBox="1">
                  <a:spLocks noChangeArrowheads="1"/>
                </p:cNvSpPr>
                <p:nvPr/>
              </p:nvSpPr>
              <p:spPr bwMode="auto">
                <a:xfrm>
                  <a:off x="839" y="93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650" name="Text Box 66"/>
                <p:cNvSpPr txBox="1">
                  <a:spLocks noChangeArrowheads="1"/>
                </p:cNvSpPr>
                <p:nvPr/>
              </p:nvSpPr>
              <p:spPr bwMode="auto">
                <a:xfrm>
                  <a:off x="876" y="1144"/>
                  <a:ext cx="407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000">
                      <a:latin typeface="Baskerville Old Face" pitchFamily="18" charset="0"/>
                    </a:rPr>
                    <a:t>Платина</a:t>
                  </a:r>
                </a:p>
              </p:txBody>
            </p:sp>
            <p:sp>
              <p:nvSpPr>
                <p:cNvPr id="651" name="Text Box 67"/>
                <p:cNvSpPr txBox="1">
                  <a:spLocks noChangeArrowheads="1"/>
                </p:cNvSpPr>
                <p:nvPr/>
              </p:nvSpPr>
              <p:spPr bwMode="auto">
                <a:xfrm>
                  <a:off x="1203" y="970"/>
                  <a:ext cx="116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1400">
                    <a:latin typeface="Baskerville Old Face" pitchFamily="18" charset="0"/>
                  </a:endParaRPr>
                </a:p>
              </p:txBody>
            </p:sp>
            <p:sp>
              <p:nvSpPr>
                <p:cNvPr id="652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1111" y="1083"/>
                  <a:ext cx="116" cy="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700">
                    <a:latin typeface="Arial Unicode MS" pitchFamily="34" charset="-128"/>
                  </a:endParaRPr>
                </a:p>
              </p:txBody>
            </p:sp>
          </p:grpSp>
          <p:sp>
            <p:nvSpPr>
              <p:cNvPr id="645" name="Text Box 69"/>
              <p:cNvSpPr txBox="1">
                <a:spLocks noChangeArrowheads="1"/>
              </p:cNvSpPr>
              <p:nvPr/>
            </p:nvSpPr>
            <p:spPr bwMode="auto">
              <a:xfrm>
                <a:off x="1610" y="2205"/>
                <a:ext cx="11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ru-RU" sz="2000">
                  <a:latin typeface="Baskerville Old Face" pitchFamily="18" charset="0"/>
                </a:endParaRPr>
              </a:p>
            </p:txBody>
          </p:sp>
          <p:sp>
            <p:nvSpPr>
              <p:cNvPr id="646" name="Text Box 70"/>
              <p:cNvSpPr txBox="1">
                <a:spLocks noChangeArrowheads="1"/>
              </p:cNvSpPr>
              <p:nvPr/>
            </p:nvSpPr>
            <p:spPr bwMode="auto">
              <a:xfrm>
                <a:off x="1292" y="2205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78</a:t>
                </a:r>
              </a:p>
            </p:txBody>
          </p:sp>
          <p:sp>
            <p:nvSpPr>
              <p:cNvPr id="647" name="Text Box 71"/>
              <p:cNvSpPr txBox="1">
                <a:spLocks noChangeArrowheads="1"/>
              </p:cNvSpPr>
              <p:nvPr/>
            </p:nvSpPr>
            <p:spPr bwMode="auto">
              <a:xfrm>
                <a:off x="1292" y="2341"/>
                <a:ext cx="364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800">
                    <a:latin typeface="Arial Unicode MS" pitchFamily="34" charset="-128"/>
                  </a:rPr>
                  <a:t>195,09</a:t>
                </a:r>
              </a:p>
            </p:txBody>
          </p:sp>
        </p:grpSp>
        <p:sp>
          <p:nvSpPr>
            <p:cNvPr id="85" name="Text Box 72"/>
            <p:cNvSpPr txBox="1">
              <a:spLocks noChangeArrowheads="1"/>
            </p:cNvSpPr>
            <p:nvPr/>
          </p:nvSpPr>
          <p:spPr bwMode="auto">
            <a:xfrm>
              <a:off x="5284" y="2772"/>
              <a:ext cx="24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000">
                  <a:latin typeface="Baskerville Old Face" pitchFamily="18" charset="0"/>
                </a:rPr>
                <a:t>Р</a:t>
              </a:r>
              <a:r>
                <a:rPr lang="en-US" sz="2000">
                  <a:latin typeface="Baskerville Old Face" pitchFamily="18" charset="0"/>
                </a:rPr>
                <a:t>t</a:t>
              </a:r>
            </a:p>
          </p:txBody>
        </p:sp>
        <p:sp>
          <p:nvSpPr>
            <p:cNvPr id="86" name="Rectangle 74"/>
            <p:cNvSpPr>
              <a:spLocks noChangeArrowheads="1"/>
            </p:cNvSpPr>
            <p:nvPr/>
          </p:nvSpPr>
          <p:spPr bwMode="auto">
            <a:xfrm>
              <a:off x="5104" y="3135"/>
              <a:ext cx="499" cy="317"/>
            </a:xfrm>
            <a:prstGeom prst="rect">
              <a:avLst/>
            </a:prstGeom>
            <a:solidFill>
              <a:srgbClr val="FFFF99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Text Box 75"/>
            <p:cNvSpPr txBox="1">
              <a:spLocks noChangeArrowheads="1"/>
            </p:cNvSpPr>
            <p:nvPr/>
          </p:nvSpPr>
          <p:spPr bwMode="auto">
            <a:xfrm>
              <a:off x="5055" y="3112"/>
              <a:ext cx="30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Baskerville Old Face" pitchFamily="18" charset="0"/>
                </a:rPr>
                <a:t>Rn</a:t>
              </a:r>
            </a:p>
          </p:txBody>
        </p:sp>
        <p:sp>
          <p:nvSpPr>
            <p:cNvPr id="88" name="Text Box 76"/>
            <p:cNvSpPr txBox="1">
              <a:spLocks noChangeArrowheads="1"/>
            </p:cNvSpPr>
            <p:nvPr/>
          </p:nvSpPr>
          <p:spPr bwMode="auto">
            <a:xfrm>
              <a:off x="5092" y="3321"/>
              <a:ext cx="32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000">
                  <a:latin typeface="Baskerville Old Face" pitchFamily="18" charset="0"/>
                </a:rPr>
                <a:t>Радон</a:t>
              </a:r>
            </a:p>
          </p:txBody>
        </p:sp>
        <p:sp>
          <p:nvSpPr>
            <p:cNvPr id="89" name="Text Box 77"/>
            <p:cNvSpPr txBox="1">
              <a:spLocks noChangeArrowheads="1"/>
            </p:cNvSpPr>
            <p:nvPr/>
          </p:nvSpPr>
          <p:spPr bwMode="auto">
            <a:xfrm>
              <a:off x="5419" y="3147"/>
              <a:ext cx="2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400">
                  <a:latin typeface="Baskerville Old Face" pitchFamily="18" charset="0"/>
                </a:rPr>
                <a:t>86</a:t>
              </a:r>
            </a:p>
          </p:txBody>
        </p:sp>
        <p:sp>
          <p:nvSpPr>
            <p:cNvPr id="90" name="Text Box 78"/>
            <p:cNvSpPr txBox="1">
              <a:spLocks noChangeArrowheads="1"/>
            </p:cNvSpPr>
            <p:nvPr/>
          </p:nvSpPr>
          <p:spPr bwMode="auto">
            <a:xfrm>
              <a:off x="5327" y="3259"/>
              <a:ext cx="24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7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[</a:t>
              </a:r>
              <a:r>
                <a:rPr lang="ru-RU" sz="700"/>
                <a:t>222</a:t>
              </a:r>
              <a:r>
                <a:rPr lang="en-US" sz="700">
                  <a:cs typeface="Arial" charset="0"/>
                </a:rPr>
                <a:t>]</a:t>
              </a:r>
            </a:p>
          </p:txBody>
        </p:sp>
        <p:sp>
          <p:nvSpPr>
            <p:cNvPr id="91" name="Rectangle 172"/>
            <p:cNvSpPr>
              <a:spLocks noChangeArrowheads="1"/>
            </p:cNvSpPr>
            <p:nvPr/>
          </p:nvSpPr>
          <p:spPr bwMode="auto">
            <a:xfrm>
              <a:off x="158" y="595"/>
              <a:ext cx="453" cy="318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>
                  <a:solidFill>
                    <a:srgbClr val="003399"/>
                  </a:solidFill>
                  <a:latin typeface="Baskerville Old Face" pitchFamily="18" charset="0"/>
                </a:rPr>
                <a:t>1</a:t>
              </a:r>
            </a:p>
          </p:txBody>
        </p:sp>
        <p:sp>
          <p:nvSpPr>
            <p:cNvPr id="92" name="Rectangle 173"/>
            <p:cNvSpPr>
              <a:spLocks noChangeArrowheads="1"/>
            </p:cNvSpPr>
            <p:nvPr/>
          </p:nvSpPr>
          <p:spPr bwMode="auto">
            <a:xfrm>
              <a:off x="158" y="913"/>
              <a:ext cx="453" cy="318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>
                  <a:solidFill>
                    <a:srgbClr val="003399"/>
                  </a:solidFill>
                  <a:latin typeface="Baskerville Old Face" pitchFamily="18" charset="0"/>
                </a:rPr>
                <a:t>2</a:t>
              </a:r>
            </a:p>
          </p:txBody>
        </p:sp>
        <p:sp>
          <p:nvSpPr>
            <p:cNvPr id="93" name="Rectangle 174"/>
            <p:cNvSpPr>
              <a:spLocks noChangeArrowheads="1"/>
            </p:cNvSpPr>
            <p:nvPr/>
          </p:nvSpPr>
          <p:spPr bwMode="auto">
            <a:xfrm>
              <a:off x="158" y="1548"/>
              <a:ext cx="453" cy="635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>
                  <a:solidFill>
                    <a:srgbClr val="003399"/>
                  </a:solidFill>
                  <a:latin typeface="Baskerville Old Face" pitchFamily="18" charset="0"/>
                </a:rPr>
                <a:t>4</a:t>
              </a:r>
            </a:p>
          </p:txBody>
        </p:sp>
        <p:sp>
          <p:nvSpPr>
            <p:cNvPr id="94" name="Rectangle 175"/>
            <p:cNvSpPr>
              <a:spLocks noChangeArrowheads="1"/>
            </p:cNvSpPr>
            <p:nvPr/>
          </p:nvSpPr>
          <p:spPr bwMode="auto">
            <a:xfrm>
              <a:off x="158" y="2183"/>
              <a:ext cx="453" cy="635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>
                  <a:solidFill>
                    <a:srgbClr val="003399"/>
                  </a:solidFill>
                  <a:latin typeface="Baskerville Old Face" pitchFamily="18" charset="0"/>
                </a:rPr>
                <a:t>5</a:t>
              </a:r>
            </a:p>
          </p:txBody>
        </p:sp>
        <p:sp>
          <p:nvSpPr>
            <p:cNvPr id="95" name="Rectangle 176"/>
            <p:cNvSpPr>
              <a:spLocks noChangeArrowheads="1"/>
            </p:cNvSpPr>
            <p:nvPr/>
          </p:nvSpPr>
          <p:spPr bwMode="auto">
            <a:xfrm>
              <a:off x="158" y="2818"/>
              <a:ext cx="453" cy="635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>
                  <a:solidFill>
                    <a:srgbClr val="003399"/>
                  </a:solidFill>
                  <a:latin typeface="Baskerville Old Face" pitchFamily="18" charset="0"/>
                </a:rPr>
                <a:t>6</a:t>
              </a:r>
            </a:p>
          </p:txBody>
        </p:sp>
        <p:sp>
          <p:nvSpPr>
            <p:cNvPr id="96" name="Rectangle 177"/>
            <p:cNvSpPr>
              <a:spLocks noChangeArrowheads="1"/>
            </p:cNvSpPr>
            <p:nvPr/>
          </p:nvSpPr>
          <p:spPr bwMode="auto">
            <a:xfrm>
              <a:off x="158" y="1230"/>
              <a:ext cx="453" cy="318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>
                  <a:solidFill>
                    <a:srgbClr val="003399"/>
                  </a:solidFill>
                  <a:latin typeface="Baskerville Old Face" pitchFamily="18" charset="0"/>
                </a:rPr>
                <a:t>3</a:t>
              </a:r>
            </a:p>
          </p:txBody>
        </p:sp>
        <p:sp>
          <p:nvSpPr>
            <p:cNvPr id="97" name="Rectangle 178"/>
            <p:cNvSpPr>
              <a:spLocks noChangeArrowheads="1"/>
            </p:cNvSpPr>
            <p:nvPr/>
          </p:nvSpPr>
          <p:spPr bwMode="auto">
            <a:xfrm>
              <a:off x="612" y="414"/>
              <a:ext cx="499" cy="181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rgbClr val="003399"/>
                  </a:solidFill>
                  <a:latin typeface="Baskerville Old Face" pitchFamily="18" charset="0"/>
                </a:rPr>
                <a:t>I</a:t>
              </a:r>
              <a:endParaRPr lang="ru-RU">
                <a:solidFill>
                  <a:srgbClr val="003399"/>
                </a:solidFill>
                <a:latin typeface="Baskerville Old Face" pitchFamily="18" charset="0"/>
              </a:endParaRPr>
            </a:p>
          </p:txBody>
        </p:sp>
        <p:sp>
          <p:nvSpPr>
            <p:cNvPr id="98" name="Rectangle 179"/>
            <p:cNvSpPr>
              <a:spLocks noChangeArrowheads="1"/>
            </p:cNvSpPr>
            <p:nvPr/>
          </p:nvSpPr>
          <p:spPr bwMode="auto">
            <a:xfrm>
              <a:off x="1111" y="414"/>
              <a:ext cx="499" cy="181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rgbClr val="003399"/>
                  </a:solidFill>
                  <a:latin typeface="Baskerville Old Face" pitchFamily="18" charset="0"/>
                </a:rPr>
                <a:t>II</a:t>
              </a:r>
              <a:endParaRPr lang="ru-RU">
                <a:solidFill>
                  <a:srgbClr val="003399"/>
                </a:solidFill>
                <a:latin typeface="Baskerville Old Face" pitchFamily="18" charset="0"/>
              </a:endParaRPr>
            </a:p>
          </p:txBody>
        </p:sp>
        <p:sp>
          <p:nvSpPr>
            <p:cNvPr id="99" name="Rectangle 180"/>
            <p:cNvSpPr>
              <a:spLocks noChangeArrowheads="1"/>
            </p:cNvSpPr>
            <p:nvPr/>
          </p:nvSpPr>
          <p:spPr bwMode="auto">
            <a:xfrm>
              <a:off x="1610" y="414"/>
              <a:ext cx="499" cy="181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rgbClr val="003399"/>
                  </a:solidFill>
                  <a:latin typeface="Baskerville Old Face" pitchFamily="18" charset="0"/>
                </a:rPr>
                <a:t>III</a:t>
              </a:r>
            </a:p>
          </p:txBody>
        </p:sp>
        <p:sp>
          <p:nvSpPr>
            <p:cNvPr id="100" name="Rectangle 181"/>
            <p:cNvSpPr>
              <a:spLocks noChangeArrowheads="1"/>
            </p:cNvSpPr>
            <p:nvPr/>
          </p:nvSpPr>
          <p:spPr bwMode="auto">
            <a:xfrm>
              <a:off x="2109" y="414"/>
              <a:ext cx="499" cy="181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rgbClr val="003399"/>
                  </a:solidFill>
                  <a:latin typeface="Baskerville Old Face" pitchFamily="18" charset="0"/>
                </a:rPr>
                <a:t>IV</a:t>
              </a:r>
            </a:p>
          </p:txBody>
        </p:sp>
        <p:sp>
          <p:nvSpPr>
            <p:cNvPr id="101" name="Rectangle 182"/>
            <p:cNvSpPr>
              <a:spLocks noChangeArrowheads="1"/>
            </p:cNvSpPr>
            <p:nvPr/>
          </p:nvSpPr>
          <p:spPr bwMode="auto">
            <a:xfrm>
              <a:off x="2608" y="414"/>
              <a:ext cx="499" cy="181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rgbClr val="003399"/>
                  </a:solidFill>
                  <a:latin typeface="Baskerville Old Face" pitchFamily="18" charset="0"/>
                </a:rPr>
                <a:t>V</a:t>
              </a:r>
            </a:p>
          </p:txBody>
        </p:sp>
        <p:sp>
          <p:nvSpPr>
            <p:cNvPr id="102" name="Rectangle 183"/>
            <p:cNvSpPr>
              <a:spLocks noChangeArrowheads="1"/>
            </p:cNvSpPr>
            <p:nvPr/>
          </p:nvSpPr>
          <p:spPr bwMode="auto">
            <a:xfrm>
              <a:off x="3107" y="414"/>
              <a:ext cx="499" cy="181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rgbClr val="003399"/>
                  </a:solidFill>
                  <a:latin typeface="Baskerville Old Face" pitchFamily="18" charset="0"/>
                </a:rPr>
                <a:t>VI</a:t>
              </a:r>
              <a:endParaRPr lang="ru-RU">
                <a:solidFill>
                  <a:srgbClr val="003399"/>
                </a:solidFill>
                <a:latin typeface="Baskerville Old Face" pitchFamily="18" charset="0"/>
              </a:endParaRPr>
            </a:p>
          </p:txBody>
        </p:sp>
        <p:sp>
          <p:nvSpPr>
            <p:cNvPr id="103" name="Rectangle 184"/>
            <p:cNvSpPr>
              <a:spLocks noChangeArrowheads="1"/>
            </p:cNvSpPr>
            <p:nvPr/>
          </p:nvSpPr>
          <p:spPr bwMode="auto">
            <a:xfrm>
              <a:off x="3606" y="414"/>
              <a:ext cx="499" cy="181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rgbClr val="003399"/>
                  </a:solidFill>
                  <a:latin typeface="Baskerville Old Face" pitchFamily="18" charset="0"/>
                </a:rPr>
                <a:t>VII</a:t>
              </a:r>
              <a:endParaRPr lang="ru-RU">
                <a:solidFill>
                  <a:srgbClr val="003399"/>
                </a:solidFill>
                <a:latin typeface="Baskerville Old Face" pitchFamily="18" charset="0"/>
              </a:endParaRPr>
            </a:p>
          </p:txBody>
        </p:sp>
        <p:sp>
          <p:nvSpPr>
            <p:cNvPr id="104" name="Rectangle 185"/>
            <p:cNvSpPr>
              <a:spLocks noChangeArrowheads="1"/>
            </p:cNvSpPr>
            <p:nvPr/>
          </p:nvSpPr>
          <p:spPr bwMode="auto">
            <a:xfrm>
              <a:off x="2381" y="1230"/>
              <a:ext cx="499" cy="318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" name="Rectangle 186"/>
            <p:cNvSpPr>
              <a:spLocks noChangeArrowheads="1"/>
            </p:cNvSpPr>
            <p:nvPr/>
          </p:nvSpPr>
          <p:spPr bwMode="auto">
            <a:xfrm>
              <a:off x="3107" y="595"/>
              <a:ext cx="499" cy="318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" name="Rectangle 187"/>
            <p:cNvSpPr>
              <a:spLocks noChangeArrowheads="1"/>
            </p:cNvSpPr>
            <p:nvPr/>
          </p:nvSpPr>
          <p:spPr bwMode="auto">
            <a:xfrm>
              <a:off x="2608" y="595"/>
              <a:ext cx="499" cy="318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" name="Rectangle 188"/>
            <p:cNvSpPr>
              <a:spLocks noChangeArrowheads="1"/>
            </p:cNvSpPr>
            <p:nvPr/>
          </p:nvSpPr>
          <p:spPr bwMode="auto">
            <a:xfrm>
              <a:off x="2109" y="595"/>
              <a:ext cx="499" cy="318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" name="Rectangle 189"/>
            <p:cNvSpPr>
              <a:spLocks noChangeArrowheads="1"/>
            </p:cNvSpPr>
            <p:nvPr/>
          </p:nvSpPr>
          <p:spPr bwMode="auto">
            <a:xfrm>
              <a:off x="1610" y="595"/>
              <a:ext cx="499" cy="318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" name="Rectangle 190"/>
            <p:cNvSpPr>
              <a:spLocks noChangeArrowheads="1"/>
            </p:cNvSpPr>
            <p:nvPr/>
          </p:nvSpPr>
          <p:spPr bwMode="auto">
            <a:xfrm>
              <a:off x="1111" y="595"/>
              <a:ext cx="499" cy="318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0" name="Rectangle 191"/>
            <p:cNvSpPr>
              <a:spLocks noChangeArrowheads="1"/>
            </p:cNvSpPr>
            <p:nvPr/>
          </p:nvSpPr>
          <p:spPr bwMode="auto">
            <a:xfrm>
              <a:off x="3606" y="595"/>
              <a:ext cx="499" cy="318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1" name="Group 192"/>
            <p:cNvGrpSpPr>
              <a:grpSpLocks/>
            </p:cNvGrpSpPr>
            <p:nvPr/>
          </p:nvGrpSpPr>
          <p:grpSpPr bwMode="auto">
            <a:xfrm>
              <a:off x="567" y="1185"/>
              <a:ext cx="592" cy="364"/>
              <a:chOff x="839" y="935"/>
              <a:chExt cx="592" cy="364"/>
            </a:xfrm>
          </p:grpSpPr>
          <p:sp>
            <p:nvSpPr>
              <p:cNvPr id="639" name="Rectangle 193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3366FF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40" name="Text Box 194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30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Na</a:t>
                </a:r>
                <a:endParaRPr lang="ru-RU" sz="2000">
                  <a:latin typeface="Baskerville Old Face" pitchFamily="18" charset="0"/>
                </a:endParaRPr>
              </a:p>
            </p:txBody>
          </p:sp>
          <p:sp>
            <p:nvSpPr>
              <p:cNvPr id="641" name="Text Box 195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371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Натрий</a:t>
                </a:r>
              </a:p>
            </p:txBody>
          </p:sp>
          <p:sp>
            <p:nvSpPr>
              <p:cNvPr id="642" name="Text Box 196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11</a:t>
                </a:r>
              </a:p>
            </p:txBody>
          </p:sp>
          <p:sp>
            <p:nvSpPr>
              <p:cNvPr id="643" name="Text Box 197"/>
              <p:cNvSpPr txBox="1">
                <a:spLocks noChangeArrowheads="1"/>
              </p:cNvSpPr>
              <p:nvPr/>
            </p:nvSpPr>
            <p:spPr bwMode="auto">
              <a:xfrm>
                <a:off x="1066" y="1083"/>
                <a:ext cx="318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22,9898</a:t>
                </a:r>
              </a:p>
            </p:txBody>
          </p:sp>
        </p:grpSp>
        <p:grpSp>
          <p:nvGrpSpPr>
            <p:cNvPr id="112" name="Group 198"/>
            <p:cNvGrpSpPr>
              <a:grpSpLocks/>
            </p:cNvGrpSpPr>
            <p:nvPr/>
          </p:nvGrpSpPr>
          <p:grpSpPr bwMode="auto">
            <a:xfrm>
              <a:off x="1066" y="1185"/>
              <a:ext cx="592" cy="364"/>
              <a:chOff x="839" y="935"/>
              <a:chExt cx="592" cy="364"/>
            </a:xfrm>
          </p:grpSpPr>
          <p:sp>
            <p:nvSpPr>
              <p:cNvPr id="634" name="Rectangle 199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3366FF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35" name="Text Box 200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3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М</a:t>
                </a:r>
                <a:r>
                  <a:rPr lang="en-US" sz="2000">
                    <a:latin typeface="Baskerville Old Face" pitchFamily="18" charset="0"/>
                  </a:rPr>
                  <a:t>g</a:t>
                </a:r>
              </a:p>
            </p:txBody>
          </p:sp>
          <p:sp>
            <p:nvSpPr>
              <p:cNvPr id="636" name="Text Box 201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385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Магний</a:t>
                </a:r>
              </a:p>
            </p:txBody>
          </p:sp>
          <p:sp>
            <p:nvSpPr>
              <p:cNvPr id="637" name="Text Box 202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12</a:t>
                </a:r>
              </a:p>
            </p:txBody>
          </p:sp>
          <p:sp>
            <p:nvSpPr>
              <p:cNvPr id="638" name="Text Box 203"/>
              <p:cNvSpPr txBox="1">
                <a:spLocks noChangeArrowheads="1"/>
              </p:cNvSpPr>
              <p:nvPr/>
            </p:nvSpPr>
            <p:spPr bwMode="auto">
              <a:xfrm>
                <a:off x="1066" y="1083"/>
                <a:ext cx="287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24,312</a:t>
                </a:r>
              </a:p>
            </p:txBody>
          </p:sp>
        </p:grpSp>
        <p:grpSp>
          <p:nvGrpSpPr>
            <p:cNvPr id="113" name="Group 204"/>
            <p:cNvGrpSpPr>
              <a:grpSpLocks/>
            </p:cNvGrpSpPr>
            <p:nvPr/>
          </p:nvGrpSpPr>
          <p:grpSpPr bwMode="auto">
            <a:xfrm>
              <a:off x="1565" y="1185"/>
              <a:ext cx="592" cy="364"/>
              <a:chOff x="839" y="935"/>
              <a:chExt cx="592" cy="364"/>
            </a:xfrm>
          </p:grpSpPr>
          <p:sp>
            <p:nvSpPr>
              <p:cNvPr id="629" name="Rectangle 205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66FF33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30" name="Text Box 206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7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Al</a:t>
                </a:r>
                <a:endParaRPr lang="ru-RU" sz="2000">
                  <a:latin typeface="Baskerville Old Face" pitchFamily="18" charset="0"/>
                </a:endParaRPr>
              </a:p>
            </p:txBody>
          </p:sp>
          <p:sp>
            <p:nvSpPr>
              <p:cNvPr id="631" name="Text Box 207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497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Алюминий</a:t>
                </a:r>
              </a:p>
            </p:txBody>
          </p:sp>
          <p:sp>
            <p:nvSpPr>
              <p:cNvPr id="632" name="Text Box 208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1</a:t>
                </a:r>
                <a:r>
                  <a:rPr lang="en-US" sz="1400">
                    <a:latin typeface="Baskerville Old Face" pitchFamily="18" charset="0"/>
                  </a:rPr>
                  <a:t>3</a:t>
                </a:r>
                <a:endParaRPr lang="ru-RU" sz="1400">
                  <a:latin typeface="Baskerville Old Face" pitchFamily="18" charset="0"/>
                </a:endParaRPr>
              </a:p>
            </p:txBody>
          </p:sp>
          <p:sp>
            <p:nvSpPr>
              <p:cNvPr id="633" name="Text Box 209"/>
              <p:cNvSpPr txBox="1">
                <a:spLocks noChangeArrowheads="1"/>
              </p:cNvSpPr>
              <p:nvPr/>
            </p:nvSpPr>
            <p:spPr bwMode="auto">
              <a:xfrm>
                <a:off x="1111" y="1083"/>
                <a:ext cx="318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26,9815</a:t>
                </a:r>
              </a:p>
            </p:txBody>
          </p:sp>
        </p:grpSp>
        <p:grpSp>
          <p:nvGrpSpPr>
            <p:cNvPr id="114" name="Group 210"/>
            <p:cNvGrpSpPr>
              <a:grpSpLocks/>
            </p:cNvGrpSpPr>
            <p:nvPr/>
          </p:nvGrpSpPr>
          <p:grpSpPr bwMode="auto">
            <a:xfrm>
              <a:off x="3560" y="1185"/>
              <a:ext cx="592" cy="364"/>
              <a:chOff x="839" y="935"/>
              <a:chExt cx="592" cy="364"/>
            </a:xfrm>
          </p:grpSpPr>
          <p:sp>
            <p:nvSpPr>
              <p:cNvPr id="624" name="Rectangle 211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FF6600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5" name="Text Box 212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6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Cl</a:t>
                </a:r>
                <a:endParaRPr lang="ru-RU" sz="2000">
                  <a:latin typeface="Baskerville Old Face" pitchFamily="18" charset="0"/>
                </a:endParaRPr>
              </a:p>
            </p:txBody>
          </p:sp>
          <p:sp>
            <p:nvSpPr>
              <p:cNvPr id="626" name="Text Box 213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29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Хлор</a:t>
                </a:r>
              </a:p>
            </p:txBody>
          </p:sp>
          <p:sp>
            <p:nvSpPr>
              <p:cNvPr id="627" name="Text Box 214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1</a:t>
                </a:r>
                <a:r>
                  <a:rPr lang="en-US" sz="1400">
                    <a:latin typeface="Baskerville Old Face" pitchFamily="18" charset="0"/>
                  </a:rPr>
                  <a:t>7</a:t>
                </a:r>
                <a:endParaRPr lang="ru-RU" sz="1400">
                  <a:latin typeface="Baskerville Old Face" pitchFamily="18" charset="0"/>
                </a:endParaRPr>
              </a:p>
            </p:txBody>
          </p:sp>
          <p:sp>
            <p:nvSpPr>
              <p:cNvPr id="628" name="Text Box 215"/>
              <p:cNvSpPr txBox="1">
                <a:spLocks noChangeArrowheads="1"/>
              </p:cNvSpPr>
              <p:nvPr/>
            </p:nvSpPr>
            <p:spPr bwMode="auto">
              <a:xfrm>
                <a:off x="1111" y="1082"/>
                <a:ext cx="287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35,453</a:t>
                </a:r>
              </a:p>
            </p:txBody>
          </p:sp>
        </p:grpSp>
        <p:grpSp>
          <p:nvGrpSpPr>
            <p:cNvPr id="115" name="Group 216"/>
            <p:cNvGrpSpPr>
              <a:grpSpLocks/>
            </p:cNvGrpSpPr>
            <p:nvPr/>
          </p:nvGrpSpPr>
          <p:grpSpPr bwMode="auto">
            <a:xfrm>
              <a:off x="2064" y="1185"/>
              <a:ext cx="592" cy="364"/>
              <a:chOff x="839" y="935"/>
              <a:chExt cx="592" cy="364"/>
            </a:xfrm>
          </p:grpSpPr>
          <p:sp>
            <p:nvSpPr>
              <p:cNvPr id="619" name="Rectangle 217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FF6600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0" name="Text Box 218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4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Si</a:t>
                </a:r>
              </a:p>
            </p:txBody>
          </p:sp>
          <p:sp>
            <p:nvSpPr>
              <p:cNvPr id="621" name="Text Box 219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425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Кремний</a:t>
                </a:r>
              </a:p>
            </p:txBody>
          </p:sp>
          <p:sp>
            <p:nvSpPr>
              <p:cNvPr id="622" name="Text Box 220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14</a:t>
                </a:r>
              </a:p>
            </p:txBody>
          </p:sp>
          <p:sp>
            <p:nvSpPr>
              <p:cNvPr id="623" name="Text Box 221"/>
              <p:cNvSpPr txBox="1">
                <a:spLocks noChangeArrowheads="1"/>
              </p:cNvSpPr>
              <p:nvPr/>
            </p:nvSpPr>
            <p:spPr bwMode="auto">
              <a:xfrm>
                <a:off x="1111" y="1082"/>
                <a:ext cx="287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28,086</a:t>
                </a:r>
              </a:p>
            </p:txBody>
          </p:sp>
        </p:grpSp>
        <p:grpSp>
          <p:nvGrpSpPr>
            <p:cNvPr id="116" name="Group 222"/>
            <p:cNvGrpSpPr>
              <a:grpSpLocks/>
            </p:cNvGrpSpPr>
            <p:nvPr/>
          </p:nvGrpSpPr>
          <p:grpSpPr bwMode="auto">
            <a:xfrm>
              <a:off x="2562" y="1185"/>
              <a:ext cx="592" cy="364"/>
              <a:chOff x="839" y="935"/>
              <a:chExt cx="592" cy="364"/>
            </a:xfrm>
          </p:grpSpPr>
          <p:sp>
            <p:nvSpPr>
              <p:cNvPr id="614" name="Rectangle 223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FF6600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5" name="Text Box 224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0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P</a:t>
                </a:r>
              </a:p>
            </p:txBody>
          </p:sp>
          <p:sp>
            <p:nvSpPr>
              <p:cNvPr id="616" name="Text Box 225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387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Фосфор</a:t>
                </a:r>
              </a:p>
            </p:txBody>
          </p:sp>
          <p:sp>
            <p:nvSpPr>
              <p:cNvPr id="617" name="Text Box 226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15</a:t>
                </a:r>
              </a:p>
            </p:txBody>
          </p:sp>
          <p:sp>
            <p:nvSpPr>
              <p:cNvPr id="618" name="Text Box 227"/>
              <p:cNvSpPr txBox="1">
                <a:spLocks noChangeArrowheads="1"/>
              </p:cNvSpPr>
              <p:nvPr/>
            </p:nvSpPr>
            <p:spPr bwMode="auto">
              <a:xfrm>
                <a:off x="1111" y="1082"/>
                <a:ext cx="318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30,9738</a:t>
                </a:r>
              </a:p>
            </p:txBody>
          </p:sp>
        </p:grpSp>
        <p:grpSp>
          <p:nvGrpSpPr>
            <p:cNvPr id="117" name="Group 228"/>
            <p:cNvGrpSpPr>
              <a:grpSpLocks/>
            </p:cNvGrpSpPr>
            <p:nvPr/>
          </p:nvGrpSpPr>
          <p:grpSpPr bwMode="auto">
            <a:xfrm>
              <a:off x="3061" y="1185"/>
              <a:ext cx="592" cy="364"/>
              <a:chOff x="839" y="935"/>
              <a:chExt cx="592" cy="364"/>
            </a:xfrm>
          </p:grpSpPr>
          <p:sp>
            <p:nvSpPr>
              <p:cNvPr id="609" name="Rectangle 229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FF6600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0" name="Text Box 230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0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S</a:t>
                </a:r>
              </a:p>
            </p:txBody>
          </p:sp>
          <p:sp>
            <p:nvSpPr>
              <p:cNvPr id="611" name="Text Box 231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281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Сера</a:t>
                </a:r>
              </a:p>
            </p:txBody>
          </p:sp>
          <p:sp>
            <p:nvSpPr>
              <p:cNvPr id="612" name="Text Box 232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17</a:t>
                </a:r>
              </a:p>
            </p:txBody>
          </p:sp>
          <p:sp>
            <p:nvSpPr>
              <p:cNvPr id="613" name="Text Box 233"/>
              <p:cNvSpPr txBox="1">
                <a:spLocks noChangeArrowheads="1"/>
              </p:cNvSpPr>
              <p:nvPr/>
            </p:nvSpPr>
            <p:spPr bwMode="auto">
              <a:xfrm>
                <a:off x="1111" y="1082"/>
                <a:ext cx="287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32,064</a:t>
                </a:r>
              </a:p>
            </p:txBody>
          </p:sp>
        </p:grpSp>
        <p:grpSp>
          <p:nvGrpSpPr>
            <p:cNvPr id="118" name="Group 234"/>
            <p:cNvGrpSpPr>
              <a:grpSpLocks/>
            </p:cNvGrpSpPr>
            <p:nvPr/>
          </p:nvGrpSpPr>
          <p:grpSpPr bwMode="auto">
            <a:xfrm>
              <a:off x="567" y="1502"/>
              <a:ext cx="592" cy="364"/>
              <a:chOff x="839" y="935"/>
              <a:chExt cx="592" cy="364"/>
            </a:xfrm>
          </p:grpSpPr>
          <p:sp>
            <p:nvSpPr>
              <p:cNvPr id="604" name="Rectangle 235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3366FF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05" name="Text Box 236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2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К</a:t>
                </a:r>
              </a:p>
            </p:txBody>
          </p:sp>
          <p:sp>
            <p:nvSpPr>
              <p:cNvPr id="606" name="Text Box 237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331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Калий</a:t>
                </a:r>
              </a:p>
            </p:txBody>
          </p:sp>
          <p:sp>
            <p:nvSpPr>
              <p:cNvPr id="607" name="Text Box 238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19</a:t>
                </a:r>
              </a:p>
            </p:txBody>
          </p:sp>
          <p:sp>
            <p:nvSpPr>
              <p:cNvPr id="608" name="Text Box 239"/>
              <p:cNvSpPr txBox="1">
                <a:spLocks noChangeArrowheads="1"/>
              </p:cNvSpPr>
              <p:nvPr/>
            </p:nvSpPr>
            <p:spPr bwMode="auto">
              <a:xfrm>
                <a:off x="1066" y="1083"/>
                <a:ext cx="287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39,102</a:t>
                </a:r>
              </a:p>
            </p:txBody>
          </p:sp>
        </p:grpSp>
        <p:grpSp>
          <p:nvGrpSpPr>
            <p:cNvPr id="119" name="Group 240"/>
            <p:cNvGrpSpPr>
              <a:grpSpLocks/>
            </p:cNvGrpSpPr>
            <p:nvPr/>
          </p:nvGrpSpPr>
          <p:grpSpPr bwMode="auto">
            <a:xfrm>
              <a:off x="1066" y="1502"/>
              <a:ext cx="592" cy="364"/>
              <a:chOff x="839" y="935"/>
              <a:chExt cx="592" cy="364"/>
            </a:xfrm>
          </p:grpSpPr>
          <p:sp>
            <p:nvSpPr>
              <p:cNvPr id="599" name="Rectangle 241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3366FF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00" name="Text Box 242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9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С</a:t>
                </a:r>
                <a:r>
                  <a:rPr lang="en-US" sz="2000">
                    <a:latin typeface="Baskerville Old Face" pitchFamily="18" charset="0"/>
                  </a:rPr>
                  <a:t>a</a:t>
                </a:r>
                <a:endParaRPr lang="ru-RU" sz="2000">
                  <a:latin typeface="Baskerville Old Face" pitchFamily="18" charset="0"/>
                </a:endParaRPr>
              </a:p>
            </p:txBody>
          </p:sp>
          <p:sp>
            <p:nvSpPr>
              <p:cNvPr id="601" name="Text Box 243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41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Кальций</a:t>
                </a:r>
              </a:p>
            </p:txBody>
          </p:sp>
          <p:sp>
            <p:nvSpPr>
              <p:cNvPr id="602" name="Text Box 244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20</a:t>
                </a:r>
              </a:p>
            </p:txBody>
          </p:sp>
          <p:sp>
            <p:nvSpPr>
              <p:cNvPr id="603" name="Text Box 245"/>
              <p:cNvSpPr txBox="1">
                <a:spLocks noChangeArrowheads="1"/>
              </p:cNvSpPr>
              <p:nvPr/>
            </p:nvSpPr>
            <p:spPr bwMode="auto">
              <a:xfrm>
                <a:off x="1066" y="1083"/>
                <a:ext cx="256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40,08</a:t>
                </a:r>
              </a:p>
            </p:txBody>
          </p:sp>
        </p:grpSp>
        <p:grpSp>
          <p:nvGrpSpPr>
            <p:cNvPr id="120" name="Group 246"/>
            <p:cNvGrpSpPr>
              <a:grpSpLocks/>
            </p:cNvGrpSpPr>
            <p:nvPr/>
          </p:nvGrpSpPr>
          <p:grpSpPr bwMode="auto">
            <a:xfrm>
              <a:off x="567" y="550"/>
              <a:ext cx="590" cy="364"/>
              <a:chOff x="839" y="935"/>
              <a:chExt cx="590" cy="364"/>
            </a:xfrm>
          </p:grpSpPr>
          <p:sp>
            <p:nvSpPr>
              <p:cNvPr id="594" name="Rectangle 247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FF6600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95" name="Text Box 248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3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Н</a:t>
                </a:r>
                <a:endParaRPr lang="en-US" sz="2000">
                  <a:latin typeface="Baskerville Old Face" pitchFamily="18" charset="0"/>
                </a:endParaRPr>
              </a:p>
            </p:txBody>
          </p:sp>
          <p:sp>
            <p:nvSpPr>
              <p:cNvPr id="596" name="Text Box 249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411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Водород</a:t>
                </a:r>
              </a:p>
            </p:txBody>
          </p:sp>
          <p:sp>
            <p:nvSpPr>
              <p:cNvPr id="597" name="Text Box 250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17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1</a:t>
                </a:r>
              </a:p>
            </p:txBody>
          </p:sp>
          <p:sp>
            <p:nvSpPr>
              <p:cNvPr id="598" name="Text Box 251"/>
              <p:cNvSpPr txBox="1">
                <a:spLocks noChangeArrowheads="1"/>
              </p:cNvSpPr>
              <p:nvPr/>
            </p:nvSpPr>
            <p:spPr bwMode="auto">
              <a:xfrm>
                <a:off x="1111" y="1082"/>
                <a:ext cx="318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1,00797</a:t>
                </a:r>
              </a:p>
            </p:txBody>
          </p:sp>
        </p:grpSp>
        <p:grpSp>
          <p:nvGrpSpPr>
            <p:cNvPr id="121" name="Group 252"/>
            <p:cNvGrpSpPr>
              <a:grpSpLocks/>
            </p:cNvGrpSpPr>
            <p:nvPr/>
          </p:nvGrpSpPr>
          <p:grpSpPr bwMode="auto">
            <a:xfrm>
              <a:off x="567" y="867"/>
              <a:ext cx="548" cy="364"/>
              <a:chOff x="839" y="935"/>
              <a:chExt cx="548" cy="364"/>
            </a:xfrm>
          </p:grpSpPr>
          <p:sp>
            <p:nvSpPr>
              <p:cNvPr id="589" name="Rectangle 253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3366FF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90" name="Text Box 254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5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Li</a:t>
                </a:r>
              </a:p>
            </p:txBody>
          </p:sp>
          <p:sp>
            <p:nvSpPr>
              <p:cNvPr id="591" name="Text Box 255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33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Литий</a:t>
                </a:r>
              </a:p>
            </p:txBody>
          </p:sp>
          <p:sp>
            <p:nvSpPr>
              <p:cNvPr id="592" name="Text Box 256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17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3</a:t>
                </a:r>
              </a:p>
            </p:txBody>
          </p:sp>
          <p:sp>
            <p:nvSpPr>
              <p:cNvPr id="593" name="Text Box 257"/>
              <p:cNvSpPr txBox="1">
                <a:spLocks noChangeArrowheads="1"/>
              </p:cNvSpPr>
              <p:nvPr/>
            </p:nvSpPr>
            <p:spPr bwMode="auto">
              <a:xfrm>
                <a:off x="1066" y="1083"/>
                <a:ext cx="256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6.939</a:t>
                </a:r>
              </a:p>
            </p:txBody>
          </p:sp>
        </p:grpSp>
        <p:grpSp>
          <p:nvGrpSpPr>
            <p:cNvPr id="122" name="Group 258"/>
            <p:cNvGrpSpPr>
              <a:grpSpLocks/>
            </p:cNvGrpSpPr>
            <p:nvPr/>
          </p:nvGrpSpPr>
          <p:grpSpPr bwMode="auto">
            <a:xfrm>
              <a:off x="1066" y="867"/>
              <a:ext cx="559" cy="364"/>
              <a:chOff x="839" y="935"/>
              <a:chExt cx="559" cy="364"/>
            </a:xfrm>
          </p:grpSpPr>
          <p:sp>
            <p:nvSpPr>
              <p:cNvPr id="584" name="Rectangle 259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66FF33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5" name="Text Box 260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9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Ве</a:t>
                </a:r>
              </a:p>
            </p:txBody>
          </p:sp>
          <p:sp>
            <p:nvSpPr>
              <p:cNvPr id="586" name="Text Box 261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447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Бериллий</a:t>
                </a:r>
              </a:p>
            </p:txBody>
          </p:sp>
          <p:sp>
            <p:nvSpPr>
              <p:cNvPr id="587" name="Text Box 262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17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4</a:t>
                </a:r>
              </a:p>
            </p:txBody>
          </p:sp>
          <p:sp>
            <p:nvSpPr>
              <p:cNvPr id="588" name="Text Box 263"/>
              <p:cNvSpPr txBox="1">
                <a:spLocks noChangeArrowheads="1"/>
              </p:cNvSpPr>
              <p:nvPr/>
            </p:nvSpPr>
            <p:spPr bwMode="auto">
              <a:xfrm>
                <a:off x="1111" y="1083"/>
                <a:ext cx="287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9,0122</a:t>
                </a:r>
              </a:p>
            </p:txBody>
          </p:sp>
        </p:grpSp>
        <p:grpSp>
          <p:nvGrpSpPr>
            <p:cNvPr id="123" name="Group 264"/>
            <p:cNvGrpSpPr>
              <a:grpSpLocks/>
            </p:cNvGrpSpPr>
            <p:nvPr/>
          </p:nvGrpSpPr>
          <p:grpSpPr bwMode="auto">
            <a:xfrm>
              <a:off x="3560" y="867"/>
              <a:ext cx="590" cy="364"/>
              <a:chOff x="839" y="935"/>
              <a:chExt cx="590" cy="364"/>
            </a:xfrm>
          </p:grpSpPr>
          <p:sp>
            <p:nvSpPr>
              <p:cNvPr id="579" name="Rectangle 265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FF6600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0" name="Text Box 266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0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F</a:t>
                </a:r>
              </a:p>
            </p:txBody>
          </p:sp>
          <p:sp>
            <p:nvSpPr>
              <p:cNvPr id="581" name="Text Box 267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29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Фтор</a:t>
                </a:r>
              </a:p>
            </p:txBody>
          </p:sp>
          <p:sp>
            <p:nvSpPr>
              <p:cNvPr id="582" name="Text Box 268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17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9</a:t>
                </a:r>
              </a:p>
            </p:txBody>
          </p:sp>
          <p:sp>
            <p:nvSpPr>
              <p:cNvPr id="583" name="Text Box 269"/>
              <p:cNvSpPr txBox="1">
                <a:spLocks noChangeArrowheads="1"/>
              </p:cNvSpPr>
              <p:nvPr/>
            </p:nvSpPr>
            <p:spPr bwMode="auto">
              <a:xfrm>
                <a:off x="1111" y="1082"/>
                <a:ext cx="318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18,9984</a:t>
                </a:r>
              </a:p>
            </p:txBody>
          </p:sp>
        </p:grpSp>
        <p:grpSp>
          <p:nvGrpSpPr>
            <p:cNvPr id="124" name="Group 270"/>
            <p:cNvGrpSpPr>
              <a:grpSpLocks/>
            </p:cNvGrpSpPr>
            <p:nvPr/>
          </p:nvGrpSpPr>
          <p:grpSpPr bwMode="auto">
            <a:xfrm>
              <a:off x="3061" y="867"/>
              <a:ext cx="590" cy="364"/>
              <a:chOff x="839" y="935"/>
              <a:chExt cx="590" cy="364"/>
            </a:xfrm>
          </p:grpSpPr>
          <p:sp>
            <p:nvSpPr>
              <p:cNvPr id="574" name="Rectangle 271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FF6600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5" name="Text Box 272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3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О</a:t>
                </a:r>
                <a:endParaRPr lang="en-US" sz="2000">
                  <a:latin typeface="Baskerville Old Face" pitchFamily="18" charset="0"/>
                </a:endParaRPr>
              </a:p>
            </p:txBody>
          </p:sp>
          <p:sp>
            <p:nvSpPr>
              <p:cNvPr id="576" name="Text Box 273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449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Кислород</a:t>
                </a:r>
              </a:p>
            </p:txBody>
          </p:sp>
          <p:sp>
            <p:nvSpPr>
              <p:cNvPr id="577" name="Text Box 274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17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8</a:t>
                </a:r>
              </a:p>
            </p:txBody>
          </p:sp>
          <p:sp>
            <p:nvSpPr>
              <p:cNvPr id="578" name="Text Box 275"/>
              <p:cNvSpPr txBox="1">
                <a:spLocks noChangeArrowheads="1"/>
              </p:cNvSpPr>
              <p:nvPr/>
            </p:nvSpPr>
            <p:spPr bwMode="auto">
              <a:xfrm>
                <a:off x="1111" y="1082"/>
                <a:ext cx="318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15,9994</a:t>
                </a:r>
              </a:p>
            </p:txBody>
          </p:sp>
        </p:grpSp>
        <p:grpSp>
          <p:nvGrpSpPr>
            <p:cNvPr id="125" name="Group 276"/>
            <p:cNvGrpSpPr>
              <a:grpSpLocks/>
            </p:cNvGrpSpPr>
            <p:nvPr/>
          </p:nvGrpSpPr>
          <p:grpSpPr bwMode="auto">
            <a:xfrm>
              <a:off x="2562" y="867"/>
              <a:ext cx="590" cy="364"/>
              <a:chOff x="839" y="935"/>
              <a:chExt cx="590" cy="364"/>
            </a:xfrm>
          </p:grpSpPr>
          <p:sp>
            <p:nvSpPr>
              <p:cNvPr id="569" name="Rectangle 277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FF6600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0" name="Text Box 278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3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N</a:t>
                </a:r>
              </a:p>
            </p:txBody>
          </p:sp>
          <p:sp>
            <p:nvSpPr>
              <p:cNvPr id="571" name="Text Box 279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281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Азот</a:t>
                </a:r>
              </a:p>
            </p:txBody>
          </p:sp>
          <p:sp>
            <p:nvSpPr>
              <p:cNvPr id="572" name="Text Box 280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17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7</a:t>
                </a:r>
              </a:p>
            </p:txBody>
          </p:sp>
          <p:sp>
            <p:nvSpPr>
              <p:cNvPr id="573" name="Text Box 281"/>
              <p:cNvSpPr txBox="1">
                <a:spLocks noChangeArrowheads="1"/>
              </p:cNvSpPr>
              <p:nvPr/>
            </p:nvSpPr>
            <p:spPr bwMode="auto">
              <a:xfrm>
                <a:off x="1111" y="1082"/>
                <a:ext cx="318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14,0067</a:t>
                </a:r>
              </a:p>
            </p:txBody>
          </p:sp>
        </p:grpSp>
        <p:grpSp>
          <p:nvGrpSpPr>
            <p:cNvPr id="126" name="Group 282"/>
            <p:cNvGrpSpPr>
              <a:grpSpLocks/>
            </p:cNvGrpSpPr>
            <p:nvPr/>
          </p:nvGrpSpPr>
          <p:grpSpPr bwMode="auto">
            <a:xfrm>
              <a:off x="2064" y="867"/>
              <a:ext cx="621" cy="364"/>
              <a:chOff x="839" y="935"/>
              <a:chExt cx="621" cy="364"/>
            </a:xfrm>
          </p:grpSpPr>
          <p:sp>
            <p:nvSpPr>
              <p:cNvPr id="564" name="Rectangle 283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FF6600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5" name="Text Box 284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2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С</a:t>
                </a:r>
                <a:endParaRPr lang="en-US" sz="2000">
                  <a:latin typeface="Baskerville Old Face" pitchFamily="18" charset="0"/>
                </a:endParaRPr>
              </a:p>
            </p:txBody>
          </p:sp>
          <p:sp>
            <p:nvSpPr>
              <p:cNvPr id="566" name="Text Box 285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403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Углерод</a:t>
                </a:r>
              </a:p>
            </p:txBody>
          </p:sp>
          <p:sp>
            <p:nvSpPr>
              <p:cNvPr id="567" name="Text Box 286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17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6</a:t>
                </a:r>
              </a:p>
            </p:txBody>
          </p:sp>
          <p:sp>
            <p:nvSpPr>
              <p:cNvPr id="568" name="Text Box 287"/>
              <p:cNvSpPr txBox="1">
                <a:spLocks noChangeArrowheads="1"/>
              </p:cNvSpPr>
              <p:nvPr/>
            </p:nvSpPr>
            <p:spPr bwMode="auto">
              <a:xfrm>
                <a:off x="1111" y="1082"/>
                <a:ext cx="349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12,01115</a:t>
                </a:r>
              </a:p>
            </p:txBody>
          </p:sp>
        </p:grpSp>
        <p:grpSp>
          <p:nvGrpSpPr>
            <p:cNvPr id="127" name="Group 288"/>
            <p:cNvGrpSpPr>
              <a:grpSpLocks/>
            </p:cNvGrpSpPr>
            <p:nvPr/>
          </p:nvGrpSpPr>
          <p:grpSpPr bwMode="auto">
            <a:xfrm>
              <a:off x="1565" y="867"/>
              <a:ext cx="559" cy="364"/>
              <a:chOff x="839" y="935"/>
              <a:chExt cx="559" cy="364"/>
            </a:xfrm>
          </p:grpSpPr>
          <p:sp>
            <p:nvSpPr>
              <p:cNvPr id="559" name="Rectangle 289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FF6600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0" name="Text Box 290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2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В</a:t>
                </a:r>
                <a:endParaRPr lang="en-US" sz="2000">
                  <a:latin typeface="Baskerville Old Face" pitchFamily="18" charset="0"/>
                </a:endParaRPr>
              </a:p>
            </p:txBody>
          </p:sp>
          <p:sp>
            <p:nvSpPr>
              <p:cNvPr id="561" name="Text Box 291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24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Бор</a:t>
                </a:r>
              </a:p>
            </p:txBody>
          </p:sp>
          <p:sp>
            <p:nvSpPr>
              <p:cNvPr id="562" name="Text Box 292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17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5</a:t>
                </a:r>
              </a:p>
            </p:txBody>
          </p:sp>
          <p:sp>
            <p:nvSpPr>
              <p:cNvPr id="563" name="Text Box 293"/>
              <p:cNvSpPr txBox="1">
                <a:spLocks noChangeArrowheads="1"/>
              </p:cNvSpPr>
              <p:nvPr/>
            </p:nvSpPr>
            <p:spPr bwMode="auto">
              <a:xfrm>
                <a:off x="1111" y="1082"/>
                <a:ext cx="287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10,811</a:t>
                </a:r>
              </a:p>
            </p:txBody>
          </p:sp>
        </p:grpSp>
        <p:grpSp>
          <p:nvGrpSpPr>
            <p:cNvPr id="128" name="Group 294"/>
            <p:cNvGrpSpPr>
              <a:grpSpLocks/>
            </p:cNvGrpSpPr>
            <p:nvPr/>
          </p:nvGrpSpPr>
          <p:grpSpPr bwMode="auto">
            <a:xfrm>
              <a:off x="1565" y="1502"/>
              <a:ext cx="594" cy="364"/>
              <a:chOff x="1292" y="2205"/>
              <a:chExt cx="594" cy="364"/>
            </a:xfrm>
          </p:grpSpPr>
          <p:grpSp>
            <p:nvGrpSpPr>
              <p:cNvPr id="550" name="Group 295"/>
              <p:cNvGrpSpPr>
                <a:grpSpLocks/>
              </p:cNvGrpSpPr>
              <p:nvPr/>
            </p:nvGrpSpPr>
            <p:grpSpPr bwMode="auto">
              <a:xfrm>
                <a:off x="1292" y="2205"/>
                <a:ext cx="548" cy="364"/>
                <a:chOff x="839" y="935"/>
                <a:chExt cx="548" cy="364"/>
              </a:xfrm>
            </p:grpSpPr>
            <p:sp>
              <p:nvSpPr>
                <p:cNvPr id="554" name="Rectangle 296"/>
                <p:cNvSpPr>
                  <a:spLocks noChangeArrowheads="1"/>
                </p:cNvSpPr>
                <p:nvPr/>
              </p:nvSpPr>
              <p:spPr bwMode="auto">
                <a:xfrm>
                  <a:off x="888" y="981"/>
                  <a:ext cx="499" cy="318"/>
                </a:xfrm>
                <a:prstGeom prst="rect">
                  <a:avLst/>
                </a:prstGeom>
                <a:solidFill>
                  <a:srgbClr val="66FF33"/>
                </a:solidFill>
                <a:ln w="28575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55" name="Text Box 297"/>
                <p:cNvSpPr txBox="1">
                  <a:spLocks noChangeArrowheads="1"/>
                </p:cNvSpPr>
                <p:nvPr/>
              </p:nvSpPr>
              <p:spPr bwMode="auto">
                <a:xfrm>
                  <a:off x="839" y="93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556" name="Text Box 298"/>
                <p:cNvSpPr txBox="1">
                  <a:spLocks noChangeArrowheads="1"/>
                </p:cNvSpPr>
                <p:nvPr/>
              </p:nvSpPr>
              <p:spPr bwMode="auto">
                <a:xfrm>
                  <a:off x="876" y="1144"/>
                  <a:ext cx="414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000">
                      <a:latin typeface="Baskerville Old Face" pitchFamily="18" charset="0"/>
                    </a:rPr>
                    <a:t>Скандий</a:t>
                  </a:r>
                </a:p>
              </p:txBody>
            </p:sp>
            <p:sp>
              <p:nvSpPr>
                <p:cNvPr id="557" name="Text Box 299"/>
                <p:cNvSpPr txBox="1">
                  <a:spLocks noChangeArrowheads="1"/>
                </p:cNvSpPr>
                <p:nvPr/>
              </p:nvSpPr>
              <p:spPr bwMode="auto">
                <a:xfrm>
                  <a:off x="1203" y="970"/>
                  <a:ext cx="116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1400">
                    <a:latin typeface="Baskerville Old Face" pitchFamily="18" charset="0"/>
                  </a:endParaRPr>
                </a:p>
              </p:txBody>
            </p:sp>
            <p:sp>
              <p:nvSpPr>
                <p:cNvPr id="558" name="Text Box 300"/>
                <p:cNvSpPr txBox="1">
                  <a:spLocks noChangeArrowheads="1"/>
                </p:cNvSpPr>
                <p:nvPr/>
              </p:nvSpPr>
              <p:spPr bwMode="auto">
                <a:xfrm>
                  <a:off x="1111" y="1083"/>
                  <a:ext cx="116" cy="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700">
                    <a:latin typeface="Arial Unicode MS" pitchFamily="34" charset="-128"/>
                  </a:endParaRPr>
                </a:p>
              </p:txBody>
            </p:sp>
          </p:grpSp>
          <p:sp>
            <p:nvSpPr>
              <p:cNvPr id="551" name="Text Box 301"/>
              <p:cNvSpPr txBox="1">
                <a:spLocks noChangeArrowheads="1"/>
              </p:cNvSpPr>
              <p:nvPr/>
            </p:nvSpPr>
            <p:spPr bwMode="auto">
              <a:xfrm>
                <a:off x="1610" y="2205"/>
                <a:ext cx="27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Sc</a:t>
                </a:r>
                <a:endParaRPr lang="ru-RU" sz="2000">
                  <a:latin typeface="Baskerville Old Face" pitchFamily="18" charset="0"/>
                </a:endParaRPr>
              </a:p>
            </p:txBody>
          </p:sp>
          <p:sp>
            <p:nvSpPr>
              <p:cNvPr id="552" name="Text Box 302"/>
              <p:cNvSpPr txBox="1">
                <a:spLocks noChangeArrowheads="1"/>
              </p:cNvSpPr>
              <p:nvPr/>
            </p:nvSpPr>
            <p:spPr bwMode="auto">
              <a:xfrm>
                <a:off x="1292" y="2205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>
                    <a:latin typeface="Baskerville Old Face" pitchFamily="18" charset="0"/>
                  </a:rPr>
                  <a:t>21</a:t>
                </a:r>
                <a:endParaRPr lang="ru-RU" sz="1400">
                  <a:latin typeface="Baskerville Old Face" pitchFamily="18" charset="0"/>
                </a:endParaRPr>
              </a:p>
            </p:txBody>
          </p:sp>
          <p:sp>
            <p:nvSpPr>
              <p:cNvPr id="553" name="Text Box 303"/>
              <p:cNvSpPr txBox="1">
                <a:spLocks noChangeArrowheads="1"/>
              </p:cNvSpPr>
              <p:nvPr/>
            </p:nvSpPr>
            <p:spPr bwMode="auto">
              <a:xfrm>
                <a:off x="1292" y="2341"/>
                <a:ext cx="364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800">
                    <a:latin typeface="Arial Unicode MS" pitchFamily="34" charset="-128"/>
                  </a:rPr>
                  <a:t>44</a:t>
                </a:r>
                <a:r>
                  <a:rPr lang="ru-RU" sz="800">
                    <a:latin typeface="Arial Unicode MS" pitchFamily="34" charset="-128"/>
                  </a:rPr>
                  <a:t>,</a:t>
                </a:r>
                <a:r>
                  <a:rPr lang="en-US" sz="800">
                    <a:latin typeface="Arial Unicode MS" pitchFamily="34" charset="-128"/>
                  </a:rPr>
                  <a:t>956</a:t>
                </a:r>
                <a:endParaRPr lang="ru-RU" sz="800">
                  <a:latin typeface="Arial Unicode MS" pitchFamily="34" charset="-128"/>
                </a:endParaRPr>
              </a:p>
            </p:txBody>
          </p:sp>
        </p:grpSp>
        <p:grpSp>
          <p:nvGrpSpPr>
            <p:cNvPr id="129" name="Group 304"/>
            <p:cNvGrpSpPr>
              <a:grpSpLocks/>
            </p:cNvGrpSpPr>
            <p:nvPr/>
          </p:nvGrpSpPr>
          <p:grpSpPr bwMode="auto">
            <a:xfrm>
              <a:off x="2064" y="1502"/>
              <a:ext cx="576" cy="364"/>
              <a:chOff x="1292" y="2205"/>
              <a:chExt cx="576" cy="364"/>
            </a:xfrm>
          </p:grpSpPr>
          <p:grpSp>
            <p:nvGrpSpPr>
              <p:cNvPr id="541" name="Group 305"/>
              <p:cNvGrpSpPr>
                <a:grpSpLocks/>
              </p:cNvGrpSpPr>
              <p:nvPr/>
            </p:nvGrpSpPr>
            <p:grpSpPr bwMode="auto">
              <a:xfrm>
                <a:off x="1292" y="2205"/>
                <a:ext cx="548" cy="364"/>
                <a:chOff x="839" y="935"/>
                <a:chExt cx="548" cy="364"/>
              </a:xfrm>
            </p:grpSpPr>
            <p:sp>
              <p:nvSpPr>
                <p:cNvPr id="545" name="Rectangle 306"/>
                <p:cNvSpPr>
                  <a:spLocks noChangeArrowheads="1"/>
                </p:cNvSpPr>
                <p:nvPr/>
              </p:nvSpPr>
              <p:spPr bwMode="auto">
                <a:xfrm>
                  <a:off x="888" y="981"/>
                  <a:ext cx="499" cy="318"/>
                </a:xfrm>
                <a:prstGeom prst="rect">
                  <a:avLst/>
                </a:prstGeom>
                <a:solidFill>
                  <a:srgbClr val="66FF33"/>
                </a:solidFill>
                <a:ln w="28575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6" name="Text Box 307"/>
                <p:cNvSpPr txBox="1">
                  <a:spLocks noChangeArrowheads="1"/>
                </p:cNvSpPr>
                <p:nvPr/>
              </p:nvSpPr>
              <p:spPr bwMode="auto">
                <a:xfrm>
                  <a:off x="839" y="93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547" name="Text Box 308"/>
                <p:cNvSpPr txBox="1">
                  <a:spLocks noChangeArrowheads="1"/>
                </p:cNvSpPr>
                <p:nvPr/>
              </p:nvSpPr>
              <p:spPr bwMode="auto">
                <a:xfrm>
                  <a:off x="876" y="1144"/>
                  <a:ext cx="322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000">
                      <a:latin typeface="Baskerville Old Face" pitchFamily="18" charset="0"/>
                    </a:rPr>
                    <a:t>Титан</a:t>
                  </a:r>
                </a:p>
              </p:txBody>
            </p:sp>
            <p:sp>
              <p:nvSpPr>
                <p:cNvPr id="548" name="Text Box 309"/>
                <p:cNvSpPr txBox="1">
                  <a:spLocks noChangeArrowheads="1"/>
                </p:cNvSpPr>
                <p:nvPr/>
              </p:nvSpPr>
              <p:spPr bwMode="auto">
                <a:xfrm>
                  <a:off x="1203" y="970"/>
                  <a:ext cx="116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1400">
                    <a:latin typeface="Baskerville Old Face" pitchFamily="18" charset="0"/>
                  </a:endParaRPr>
                </a:p>
              </p:txBody>
            </p:sp>
            <p:sp>
              <p:nvSpPr>
                <p:cNvPr id="549" name="Text Box 310"/>
                <p:cNvSpPr txBox="1">
                  <a:spLocks noChangeArrowheads="1"/>
                </p:cNvSpPr>
                <p:nvPr/>
              </p:nvSpPr>
              <p:spPr bwMode="auto">
                <a:xfrm>
                  <a:off x="1111" y="1083"/>
                  <a:ext cx="116" cy="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700">
                    <a:latin typeface="Arial Unicode MS" pitchFamily="34" charset="-128"/>
                  </a:endParaRPr>
                </a:p>
              </p:txBody>
            </p:sp>
          </p:grpSp>
          <p:sp>
            <p:nvSpPr>
              <p:cNvPr id="542" name="Text Box 311"/>
              <p:cNvSpPr txBox="1">
                <a:spLocks noChangeArrowheads="1"/>
              </p:cNvSpPr>
              <p:nvPr/>
            </p:nvSpPr>
            <p:spPr bwMode="auto">
              <a:xfrm>
                <a:off x="1610" y="2205"/>
                <a:ext cx="25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Ti</a:t>
                </a:r>
              </a:p>
            </p:txBody>
          </p:sp>
          <p:sp>
            <p:nvSpPr>
              <p:cNvPr id="543" name="Text Box 312"/>
              <p:cNvSpPr txBox="1">
                <a:spLocks noChangeArrowheads="1"/>
              </p:cNvSpPr>
              <p:nvPr/>
            </p:nvSpPr>
            <p:spPr bwMode="auto">
              <a:xfrm>
                <a:off x="1292" y="2205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>
                    <a:latin typeface="Baskerville Old Face" pitchFamily="18" charset="0"/>
                  </a:rPr>
                  <a:t>22</a:t>
                </a:r>
                <a:endParaRPr lang="ru-RU" sz="1400">
                  <a:latin typeface="Baskerville Old Face" pitchFamily="18" charset="0"/>
                </a:endParaRPr>
              </a:p>
            </p:txBody>
          </p:sp>
          <p:sp>
            <p:nvSpPr>
              <p:cNvPr id="544" name="Text Box 313"/>
              <p:cNvSpPr txBox="1">
                <a:spLocks noChangeArrowheads="1"/>
              </p:cNvSpPr>
              <p:nvPr/>
            </p:nvSpPr>
            <p:spPr bwMode="auto">
              <a:xfrm>
                <a:off x="1292" y="2341"/>
                <a:ext cx="364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800">
                    <a:latin typeface="Arial Unicode MS" pitchFamily="34" charset="-128"/>
                  </a:rPr>
                  <a:t>47</a:t>
                </a:r>
                <a:r>
                  <a:rPr lang="ru-RU" sz="800">
                    <a:latin typeface="Arial Unicode MS" pitchFamily="34" charset="-128"/>
                  </a:rPr>
                  <a:t>,</a:t>
                </a:r>
                <a:r>
                  <a:rPr lang="en-US" sz="800">
                    <a:latin typeface="Arial Unicode MS" pitchFamily="34" charset="-128"/>
                  </a:rPr>
                  <a:t>90</a:t>
                </a:r>
                <a:endParaRPr lang="ru-RU" sz="800">
                  <a:latin typeface="Arial Unicode MS" pitchFamily="34" charset="-128"/>
                </a:endParaRPr>
              </a:p>
            </p:txBody>
          </p:sp>
        </p:grpSp>
        <p:grpSp>
          <p:nvGrpSpPr>
            <p:cNvPr id="130" name="Group 314"/>
            <p:cNvGrpSpPr>
              <a:grpSpLocks/>
            </p:cNvGrpSpPr>
            <p:nvPr/>
          </p:nvGrpSpPr>
          <p:grpSpPr bwMode="auto">
            <a:xfrm>
              <a:off x="2562" y="1502"/>
              <a:ext cx="550" cy="364"/>
              <a:chOff x="1292" y="2205"/>
              <a:chExt cx="550" cy="364"/>
            </a:xfrm>
          </p:grpSpPr>
          <p:grpSp>
            <p:nvGrpSpPr>
              <p:cNvPr id="532" name="Group 315"/>
              <p:cNvGrpSpPr>
                <a:grpSpLocks/>
              </p:cNvGrpSpPr>
              <p:nvPr/>
            </p:nvGrpSpPr>
            <p:grpSpPr bwMode="auto">
              <a:xfrm>
                <a:off x="1292" y="2205"/>
                <a:ext cx="548" cy="364"/>
                <a:chOff x="839" y="935"/>
                <a:chExt cx="548" cy="364"/>
              </a:xfrm>
            </p:grpSpPr>
            <p:sp>
              <p:nvSpPr>
                <p:cNvPr id="536" name="Rectangle 316"/>
                <p:cNvSpPr>
                  <a:spLocks noChangeArrowheads="1"/>
                </p:cNvSpPr>
                <p:nvPr/>
              </p:nvSpPr>
              <p:spPr bwMode="auto">
                <a:xfrm>
                  <a:off x="888" y="981"/>
                  <a:ext cx="499" cy="318"/>
                </a:xfrm>
                <a:prstGeom prst="rect">
                  <a:avLst/>
                </a:prstGeom>
                <a:solidFill>
                  <a:srgbClr val="66FF33"/>
                </a:solidFill>
                <a:ln w="28575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" name="Text Box 317"/>
                <p:cNvSpPr txBox="1">
                  <a:spLocks noChangeArrowheads="1"/>
                </p:cNvSpPr>
                <p:nvPr/>
              </p:nvSpPr>
              <p:spPr bwMode="auto">
                <a:xfrm>
                  <a:off x="839" y="93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538" name="Text Box 318"/>
                <p:cNvSpPr txBox="1">
                  <a:spLocks noChangeArrowheads="1"/>
                </p:cNvSpPr>
                <p:nvPr/>
              </p:nvSpPr>
              <p:spPr bwMode="auto">
                <a:xfrm>
                  <a:off x="876" y="1144"/>
                  <a:ext cx="411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000">
                      <a:latin typeface="Baskerville Old Face" pitchFamily="18" charset="0"/>
                    </a:rPr>
                    <a:t>Ванадий</a:t>
                  </a:r>
                </a:p>
              </p:txBody>
            </p:sp>
            <p:sp>
              <p:nvSpPr>
                <p:cNvPr id="539" name="Text Box 319"/>
                <p:cNvSpPr txBox="1">
                  <a:spLocks noChangeArrowheads="1"/>
                </p:cNvSpPr>
                <p:nvPr/>
              </p:nvSpPr>
              <p:spPr bwMode="auto">
                <a:xfrm>
                  <a:off x="1203" y="970"/>
                  <a:ext cx="116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1400">
                    <a:latin typeface="Baskerville Old Face" pitchFamily="18" charset="0"/>
                  </a:endParaRPr>
                </a:p>
              </p:txBody>
            </p:sp>
            <p:sp>
              <p:nvSpPr>
                <p:cNvPr id="540" name="Text Box 320"/>
                <p:cNvSpPr txBox="1">
                  <a:spLocks noChangeArrowheads="1"/>
                </p:cNvSpPr>
                <p:nvPr/>
              </p:nvSpPr>
              <p:spPr bwMode="auto">
                <a:xfrm>
                  <a:off x="1111" y="1083"/>
                  <a:ext cx="116" cy="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700">
                    <a:latin typeface="Arial Unicode MS" pitchFamily="34" charset="-128"/>
                  </a:endParaRPr>
                </a:p>
              </p:txBody>
            </p:sp>
          </p:grpSp>
          <p:sp>
            <p:nvSpPr>
              <p:cNvPr id="533" name="Text Box 321"/>
              <p:cNvSpPr txBox="1">
                <a:spLocks noChangeArrowheads="1"/>
              </p:cNvSpPr>
              <p:nvPr/>
            </p:nvSpPr>
            <p:spPr bwMode="auto">
              <a:xfrm>
                <a:off x="1610" y="2205"/>
                <a:ext cx="23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V</a:t>
                </a:r>
              </a:p>
            </p:txBody>
          </p:sp>
          <p:sp>
            <p:nvSpPr>
              <p:cNvPr id="534" name="Text Box 322"/>
              <p:cNvSpPr txBox="1">
                <a:spLocks noChangeArrowheads="1"/>
              </p:cNvSpPr>
              <p:nvPr/>
            </p:nvSpPr>
            <p:spPr bwMode="auto">
              <a:xfrm>
                <a:off x="1292" y="2205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>
                    <a:latin typeface="Baskerville Old Face" pitchFamily="18" charset="0"/>
                  </a:rPr>
                  <a:t>2</a:t>
                </a:r>
                <a:r>
                  <a:rPr lang="ru-RU" sz="1400">
                    <a:latin typeface="Baskerville Old Face" pitchFamily="18" charset="0"/>
                  </a:rPr>
                  <a:t>3</a:t>
                </a:r>
              </a:p>
            </p:txBody>
          </p:sp>
          <p:sp>
            <p:nvSpPr>
              <p:cNvPr id="535" name="Text Box 323"/>
              <p:cNvSpPr txBox="1">
                <a:spLocks noChangeArrowheads="1"/>
              </p:cNvSpPr>
              <p:nvPr/>
            </p:nvSpPr>
            <p:spPr bwMode="auto">
              <a:xfrm>
                <a:off x="1292" y="2341"/>
                <a:ext cx="364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800">
                    <a:latin typeface="Arial Unicode MS" pitchFamily="34" charset="-128"/>
                  </a:rPr>
                  <a:t>50,942</a:t>
                </a:r>
              </a:p>
            </p:txBody>
          </p:sp>
        </p:grpSp>
        <p:grpSp>
          <p:nvGrpSpPr>
            <p:cNvPr id="131" name="Group 324"/>
            <p:cNvGrpSpPr>
              <a:grpSpLocks/>
            </p:cNvGrpSpPr>
            <p:nvPr/>
          </p:nvGrpSpPr>
          <p:grpSpPr bwMode="auto">
            <a:xfrm>
              <a:off x="3061" y="1502"/>
              <a:ext cx="594" cy="364"/>
              <a:chOff x="1292" y="2205"/>
              <a:chExt cx="594" cy="364"/>
            </a:xfrm>
          </p:grpSpPr>
          <p:grpSp>
            <p:nvGrpSpPr>
              <p:cNvPr id="523" name="Group 325"/>
              <p:cNvGrpSpPr>
                <a:grpSpLocks/>
              </p:cNvGrpSpPr>
              <p:nvPr/>
            </p:nvGrpSpPr>
            <p:grpSpPr bwMode="auto">
              <a:xfrm>
                <a:off x="1292" y="2205"/>
                <a:ext cx="548" cy="364"/>
                <a:chOff x="839" y="935"/>
                <a:chExt cx="548" cy="364"/>
              </a:xfrm>
            </p:grpSpPr>
            <p:sp>
              <p:nvSpPr>
                <p:cNvPr id="527" name="Rectangle 326"/>
                <p:cNvSpPr>
                  <a:spLocks noChangeArrowheads="1"/>
                </p:cNvSpPr>
                <p:nvPr/>
              </p:nvSpPr>
              <p:spPr bwMode="auto">
                <a:xfrm>
                  <a:off x="888" y="981"/>
                  <a:ext cx="499" cy="318"/>
                </a:xfrm>
                <a:prstGeom prst="rect">
                  <a:avLst/>
                </a:prstGeom>
                <a:solidFill>
                  <a:srgbClr val="66FF33"/>
                </a:solidFill>
                <a:ln w="28575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" name="Text Box 327"/>
                <p:cNvSpPr txBox="1">
                  <a:spLocks noChangeArrowheads="1"/>
                </p:cNvSpPr>
                <p:nvPr/>
              </p:nvSpPr>
              <p:spPr bwMode="auto">
                <a:xfrm>
                  <a:off x="839" y="93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529" name="Text Box 328"/>
                <p:cNvSpPr txBox="1">
                  <a:spLocks noChangeArrowheads="1"/>
                </p:cNvSpPr>
                <p:nvPr/>
              </p:nvSpPr>
              <p:spPr bwMode="auto">
                <a:xfrm>
                  <a:off x="876" y="1144"/>
                  <a:ext cx="305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000">
                      <a:latin typeface="Baskerville Old Face" pitchFamily="18" charset="0"/>
                    </a:rPr>
                    <a:t>Хром</a:t>
                  </a:r>
                </a:p>
              </p:txBody>
            </p:sp>
            <p:sp>
              <p:nvSpPr>
                <p:cNvPr id="530" name="Text Box 329"/>
                <p:cNvSpPr txBox="1">
                  <a:spLocks noChangeArrowheads="1"/>
                </p:cNvSpPr>
                <p:nvPr/>
              </p:nvSpPr>
              <p:spPr bwMode="auto">
                <a:xfrm>
                  <a:off x="1203" y="970"/>
                  <a:ext cx="116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1400">
                    <a:latin typeface="Baskerville Old Face" pitchFamily="18" charset="0"/>
                  </a:endParaRPr>
                </a:p>
              </p:txBody>
            </p:sp>
            <p:sp>
              <p:nvSpPr>
                <p:cNvPr id="531" name="Text Box 330"/>
                <p:cNvSpPr txBox="1">
                  <a:spLocks noChangeArrowheads="1"/>
                </p:cNvSpPr>
                <p:nvPr/>
              </p:nvSpPr>
              <p:spPr bwMode="auto">
                <a:xfrm>
                  <a:off x="1111" y="1083"/>
                  <a:ext cx="116" cy="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700">
                    <a:latin typeface="Arial Unicode MS" pitchFamily="34" charset="-128"/>
                  </a:endParaRPr>
                </a:p>
              </p:txBody>
            </p:sp>
          </p:grpSp>
          <p:sp>
            <p:nvSpPr>
              <p:cNvPr id="524" name="Text Box 331"/>
              <p:cNvSpPr txBox="1">
                <a:spLocks noChangeArrowheads="1"/>
              </p:cNvSpPr>
              <p:nvPr/>
            </p:nvSpPr>
            <p:spPr bwMode="auto">
              <a:xfrm>
                <a:off x="1610" y="2205"/>
                <a:ext cx="27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Cr</a:t>
                </a:r>
              </a:p>
            </p:txBody>
          </p:sp>
          <p:sp>
            <p:nvSpPr>
              <p:cNvPr id="525" name="Text Box 332"/>
              <p:cNvSpPr txBox="1">
                <a:spLocks noChangeArrowheads="1"/>
              </p:cNvSpPr>
              <p:nvPr/>
            </p:nvSpPr>
            <p:spPr bwMode="auto">
              <a:xfrm>
                <a:off x="1292" y="2205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>
                    <a:latin typeface="Baskerville Old Face" pitchFamily="18" charset="0"/>
                  </a:rPr>
                  <a:t>2</a:t>
                </a:r>
                <a:r>
                  <a:rPr lang="ru-RU" sz="1400">
                    <a:latin typeface="Baskerville Old Face" pitchFamily="18" charset="0"/>
                  </a:rPr>
                  <a:t>4</a:t>
                </a:r>
              </a:p>
            </p:txBody>
          </p:sp>
          <p:sp>
            <p:nvSpPr>
              <p:cNvPr id="526" name="Text Box 333"/>
              <p:cNvSpPr txBox="1">
                <a:spLocks noChangeArrowheads="1"/>
              </p:cNvSpPr>
              <p:nvPr/>
            </p:nvSpPr>
            <p:spPr bwMode="auto">
              <a:xfrm>
                <a:off x="1292" y="2341"/>
                <a:ext cx="364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800">
                    <a:latin typeface="Arial Unicode MS" pitchFamily="34" charset="-128"/>
                  </a:rPr>
                  <a:t>51,996</a:t>
                </a:r>
              </a:p>
            </p:txBody>
          </p:sp>
        </p:grpSp>
        <p:grpSp>
          <p:nvGrpSpPr>
            <p:cNvPr id="132" name="Group 334"/>
            <p:cNvGrpSpPr>
              <a:grpSpLocks/>
            </p:cNvGrpSpPr>
            <p:nvPr/>
          </p:nvGrpSpPr>
          <p:grpSpPr bwMode="auto">
            <a:xfrm>
              <a:off x="3560" y="1502"/>
              <a:ext cx="565" cy="364"/>
              <a:chOff x="1292" y="2341"/>
              <a:chExt cx="565" cy="364"/>
            </a:xfrm>
          </p:grpSpPr>
          <p:grpSp>
            <p:nvGrpSpPr>
              <p:cNvPr id="512" name="Group 335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514" name="Group 336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518" name="Rectangle 337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19" name="Text Box 33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520" name="Text Box 33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454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Марганец</a:t>
                    </a:r>
                  </a:p>
                </p:txBody>
              </p:sp>
              <p:sp>
                <p:nvSpPr>
                  <p:cNvPr id="521" name="Text Box 34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522" name="Text Box 34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515" name="Text Box 342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516" name="Text Box 343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400">
                      <a:latin typeface="Baskerville Old Face" pitchFamily="18" charset="0"/>
                    </a:rPr>
                    <a:t>2</a:t>
                  </a:r>
                  <a:r>
                    <a:rPr lang="ru-RU" sz="1400">
                      <a:latin typeface="Baskerville Old Face" pitchFamily="18" charset="0"/>
                    </a:rPr>
                    <a:t>5</a:t>
                  </a:r>
                </a:p>
              </p:txBody>
            </p:sp>
            <p:sp>
              <p:nvSpPr>
                <p:cNvPr id="517" name="Text Box 344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800">
                      <a:latin typeface="Arial Unicode MS" pitchFamily="34" charset="-128"/>
                    </a:rPr>
                    <a:t>44</a:t>
                  </a:r>
                  <a:r>
                    <a:rPr lang="ru-RU" sz="800">
                      <a:latin typeface="Arial Unicode MS" pitchFamily="34" charset="-128"/>
                    </a:rPr>
                    <a:t>,</a:t>
                  </a:r>
                  <a:r>
                    <a:rPr lang="en-US" sz="800">
                      <a:latin typeface="Arial Unicode MS" pitchFamily="34" charset="-128"/>
                    </a:rPr>
                    <a:t>956</a:t>
                  </a:r>
                  <a:endParaRPr lang="ru-RU" sz="800">
                    <a:latin typeface="Arial Unicode MS" pitchFamily="34" charset="-128"/>
                  </a:endParaRPr>
                </a:p>
              </p:txBody>
            </p:sp>
          </p:grpSp>
          <p:sp>
            <p:nvSpPr>
              <p:cNvPr id="513" name="Text Box 345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3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М</a:t>
                </a:r>
                <a:r>
                  <a:rPr lang="en-US" sz="2000">
                    <a:latin typeface="Baskerville Old Face" pitchFamily="18" charset="0"/>
                  </a:rPr>
                  <a:t>n</a:t>
                </a:r>
              </a:p>
            </p:txBody>
          </p:sp>
        </p:grpSp>
        <p:grpSp>
          <p:nvGrpSpPr>
            <p:cNvPr id="133" name="Group 346"/>
            <p:cNvGrpSpPr>
              <a:grpSpLocks/>
            </p:cNvGrpSpPr>
            <p:nvPr/>
          </p:nvGrpSpPr>
          <p:grpSpPr bwMode="auto">
            <a:xfrm>
              <a:off x="4059" y="1502"/>
              <a:ext cx="548" cy="364"/>
              <a:chOff x="1292" y="2341"/>
              <a:chExt cx="548" cy="364"/>
            </a:xfrm>
          </p:grpSpPr>
          <p:grpSp>
            <p:nvGrpSpPr>
              <p:cNvPr id="501" name="Group 347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503" name="Group 348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507" name="Rectangle 349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8" name="Text Box 35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509" name="Text Box 35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372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Железо</a:t>
                    </a:r>
                  </a:p>
                </p:txBody>
              </p:sp>
              <p:sp>
                <p:nvSpPr>
                  <p:cNvPr id="510" name="Text Box 35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511" name="Text Box 35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504" name="Text Box 354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505" name="Text Box 355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400">
                      <a:latin typeface="Baskerville Old Face" pitchFamily="18" charset="0"/>
                    </a:rPr>
                    <a:t>2</a:t>
                  </a:r>
                  <a:r>
                    <a:rPr lang="ru-RU" sz="1400">
                      <a:latin typeface="Baskerville Old Face" pitchFamily="18" charset="0"/>
                    </a:rPr>
                    <a:t>6</a:t>
                  </a:r>
                </a:p>
              </p:txBody>
            </p:sp>
            <p:sp>
              <p:nvSpPr>
                <p:cNvPr id="506" name="Text Box 356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55,847</a:t>
                  </a:r>
                </a:p>
              </p:txBody>
            </p:sp>
          </p:grpSp>
          <p:sp>
            <p:nvSpPr>
              <p:cNvPr id="502" name="Text Box 357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27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Fe</a:t>
                </a:r>
              </a:p>
            </p:txBody>
          </p:sp>
        </p:grpSp>
        <p:grpSp>
          <p:nvGrpSpPr>
            <p:cNvPr id="134" name="Group 358"/>
            <p:cNvGrpSpPr>
              <a:grpSpLocks/>
            </p:cNvGrpSpPr>
            <p:nvPr/>
          </p:nvGrpSpPr>
          <p:grpSpPr bwMode="auto">
            <a:xfrm>
              <a:off x="4558" y="1502"/>
              <a:ext cx="548" cy="364"/>
              <a:chOff x="1292" y="2341"/>
              <a:chExt cx="548" cy="364"/>
            </a:xfrm>
          </p:grpSpPr>
          <p:grpSp>
            <p:nvGrpSpPr>
              <p:cNvPr id="490" name="Group 359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492" name="Group 360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496" name="Rectangle 361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97" name="Text Box 36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498" name="Text Box 36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397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Кобальт</a:t>
                    </a:r>
                  </a:p>
                </p:txBody>
              </p:sp>
              <p:sp>
                <p:nvSpPr>
                  <p:cNvPr id="499" name="Text Box 36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500" name="Text Box 36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493" name="Text Box 366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494" name="Text Box 367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400">
                      <a:latin typeface="Baskerville Old Face" pitchFamily="18" charset="0"/>
                    </a:rPr>
                    <a:t>2</a:t>
                  </a:r>
                  <a:r>
                    <a:rPr lang="ru-RU" sz="1400">
                      <a:latin typeface="Baskerville Old Face" pitchFamily="18" charset="0"/>
                    </a:rPr>
                    <a:t>7</a:t>
                  </a:r>
                </a:p>
              </p:txBody>
            </p:sp>
            <p:sp>
              <p:nvSpPr>
                <p:cNvPr id="495" name="Text Box 368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58,9332</a:t>
                  </a:r>
                </a:p>
              </p:txBody>
            </p:sp>
          </p:grpSp>
          <p:sp>
            <p:nvSpPr>
              <p:cNvPr id="491" name="Text Box 369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30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Со</a:t>
                </a:r>
                <a:endParaRPr lang="en-US" sz="2000">
                  <a:latin typeface="Baskerville Old Face" pitchFamily="18" charset="0"/>
                </a:endParaRPr>
              </a:p>
            </p:txBody>
          </p:sp>
        </p:grpSp>
        <p:grpSp>
          <p:nvGrpSpPr>
            <p:cNvPr id="135" name="Group 370"/>
            <p:cNvGrpSpPr>
              <a:grpSpLocks/>
            </p:cNvGrpSpPr>
            <p:nvPr/>
          </p:nvGrpSpPr>
          <p:grpSpPr bwMode="auto">
            <a:xfrm>
              <a:off x="1066" y="1820"/>
              <a:ext cx="548" cy="364"/>
              <a:chOff x="1292" y="2341"/>
              <a:chExt cx="548" cy="364"/>
            </a:xfrm>
          </p:grpSpPr>
          <p:grpSp>
            <p:nvGrpSpPr>
              <p:cNvPr id="479" name="Group 371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481" name="Group 372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485" name="Rectangle 373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86" name="Text Box 37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487" name="Text Box 37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299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Цинк</a:t>
                    </a:r>
                  </a:p>
                </p:txBody>
              </p:sp>
              <p:sp>
                <p:nvSpPr>
                  <p:cNvPr id="488" name="Text Box 37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489" name="Text Box 37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482" name="Text Box 378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483" name="Text Box 379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30</a:t>
                  </a:r>
                </a:p>
              </p:txBody>
            </p:sp>
            <p:sp>
              <p:nvSpPr>
                <p:cNvPr id="484" name="Text Box 380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65,37</a:t>
                  </a:r>
                </a:p>
              </p:txBody>
            </p:sp>
          </p:grpSp>
          <p:sp>
            <p:nvSpPr>
              <p:cNvPr id="480" name="Text Box 381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29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Zn</a:t>
                </a:r>
              </a:p>
            </p:txBody>
          </p:sp>
        </p:grpSp>
        <p:grpSp>
          <p:nvGrpSpPr>
            <p:cNvPr id="136" name="Group 382"/>
            <p:cNvGrpSpPr>
              <a:grpSpLocks/>
            </p:cNvGrpSpPr>
            <p:nvPr/>
          </p:nvGrpSpPr>
          <p:grpSpPr bwMode="auto">
            <a:xfrm>
              <a:off x="567" y="1819"/>
              <a:ext cx="548" cy="364"/>
              <a:chOff x="1292" y="2341"/>
              <a:chExt cx="548" cy="364"/>
            </a:xfrm>
          </p:grpSpPr>
          <p:grpSp>
            <p:nvGrpSpPr>
              <p:cNvPr id="468" name="Group 383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470" name="Group 384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474" name="Rectangle 385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75" name="Text Box 3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476" name="Text Box 3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300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Медь</a:t>
                    </a:r>
                  </a:p>
                </p:txBody>
              </p:sp>
              <p:sp>
                <p:nvSpPr>
                  <p:cNvPr id="477" name="Text Box 38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478" name="Text Box 38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471" name="Text Box 390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472" name="Text Box 391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400">
                      <a:latin typeface="Baskerville Old Face" pitchFamily="18" charset="0"/>
                    </a:rPr>
                    <a:t>2</a:t>
                  </a:r>
                  <a:r>
                    <a:rPr lang="ru-RU" sz="1400">
                      <a:latin typeface="Baskerville Old Face" pitchFamily="18" charset="0"/>
                    </a:rPr>
                    <a:t>9</a:t>
                  </a:r>
                </a:p>
              </p:txBody>
            </p:sp>
            <p:sp>
              <p:nvSpPr>
                <p:cNvPr id="473" name="Text Box 392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63,546</a:t>
                  </a:r>
                </a:p>
              </p:txBody>
            </p:sp>
          </p:grpSp>
          <p:sp>
            <p:nvSpPr>
              <p:cNvPr id="469" name="Text Box 393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30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С</a:t>
                </a:r>
                <a:r>
                  <a:rPr lang="en-US" sz="2000">
                    <a:latin typeface="Baskerville Old Face" pitchFamily="18" charset="0"/>
                  </a:rPr>
                  <a:t>u</a:t>
                </a:r>
              </a:p>
            </p:txBody>
          </p:sp>
        </p:grpSp>
        <p:grpSp>
          <p:nvGrpSpPr>
            <p:cNvPr id="137" name="Group 394"/>
            <p:cNvGrpSpPr>
              <a:grpSpLocks/>
            </p:cNvGrpSpPr>
            <p:nvPr/>
          </p:nvGrpSpPr>
          <p:grpSpPr bwMode="auto">
            <a:xfrm>
              <a:off x="2064" y="1820"/>
              <a:ext cx="592" cy="364"/>
              <a:chOff x="839" y="935"/>
              <a:chExt cx="592" cy="364"/>
            </a:xfrm>
          </p:grpSpPr>
          <p:sp>
            <p:nvSpPr>
              <p:cNvPr id="463" name="Rectangle 395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66FF33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4" name="Text Box 396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30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Ge</a:t>
                </a:r>
              </a:p>
            </p:txBody>
          </p:sp>
          <p:sp>
            <p:nvSpPr>
              <p:cNvPr id="465" name="Text Box 397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45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Германий</a:t>
                </a:r>
              </a:p>
            </p:txBody>
          </p:sp>
          <p:sp>
            <p:nvSpPr>
              <p:cNvPr id="466" name="Text Box 398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32</a:t>
                </a:r>
              </a:p>
            </p:txBody>
          </p:sp>
          <p:sp>
            <p:nvSpPr>
              <p:cNvPr id="467" name="Text Box 399"/>
              <p:cNvSpPr txBox="1">
                <a:spLocks noChangeArrowheads="1"/>
              </p:cNvSpPr>
              <p:nvPr/>
            </p:nvSpPr>
            <p:spPr bwMode="auto">
              <a:xfrm>
                <a:off x="1111" y="1083"/>
                <a:ext cx="256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72,59</a:t>
                </a:r>
              </a:p>
            </p:txBody>
          </p:sp>
        </p:grpSp>
        <p:grpSp>
          <p:nvGrpSpPr>
            <p:cNvPr id="138" name="Group 400"/>
            <p:cNvGrpSpPr>
              <a:grpSpLocks/>
            </p:cNvGrpSpPr>
            <p:nvPr/>
          </p:nvGrpSpPr>
          <p:grpSpPr bwMode="auto">
            <a:xfrm>
              <a:off x="1565" y="1820"/>
              <a:ext cx="592" cy="364"/>
              <a:chOff x="839" y="935"/>
              <a:chExt cx="592" cy="364"/>
            </a:xfrm>
          </p:grpSpPr>
          <p:sp>
            <p:nvSpPr>
              <p:cNvPr id="458" name="Rectangle 401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66FF33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9" name="Text Box 402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30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Ga</a:t>
                </a:r>
              </a:p>
            </p:txBody>
          </p:sp>
          <p:sp>
            <p:nvSpPr>
              <p:cNvPr id="460" name="Text Box 403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36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Галлий</a:t>
                </a:r>
              </a:p>
            </p:txBody>
          </p:sp>
          <p:sp>
            <p:nvSpPr>
              <p:cNvPr id="461" name="Text Box 404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31</a:t>
                </a:r>
              </a:p>
            </p:txBody>
          </p:sp>
          <p:sp>
            <p:nvSpPr>
              <p:cNvPr id="462" name="Text Box 405"/>
              <p:cNvSpPr txBox="1">
                <a:spLocks noChangeArrowheads="1"/>
              </p:cNvSpPr>
              <p:nvPr/>
            </p:nvSpPr>
            <p:spPr bwMode="auto">
              <a:xfrm>
                <a:off x="1111" y="1083"/>
                <a:ext cx="318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26,9815</a:t>
                </a:r>
              </a:p>
            </p:txBody>
          </p:sp>
        </p:grpSp>
        <p:grpSp>
          <p:nvGrpSpPr>
            <p:cNvPr id="139" name="Group 406"/>
            <p:cNvGrpSpPr>
              <a:grpSpLocks/>
            </p:cNvGrpSpPr>
            <p:nvPr/>
          </p:nvGrpSpPr>
          <p:grpSpPr bwMode="auto">
            <a:xfrm>
              <a:off x="3560" y="1820"/>
              <a:ext cx="592" cy="364"/>
              <a:chOff x="839" y="935"/>
              <a:chExt cx="592" cy="364"/>
            </a:xfrm>
          </p:grpSpPr>
          <p:sp>
            <p:nvSpPr>
              <p:cNvPr id="453" name="Rectangle 407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FF6600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4" name="Text Box 408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7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Br</a:t>
                </a:r>
              </a:p>
            </p:txBody>
          </p:sp>
          <p:sp>
            <p:nvSpPr>
              <p:cNvPr id="455" name="Text Box 409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293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Бром</a:t>
                </a:r>
              </a:p>
            </p:txBody>
          </p:sp>
          <p:sp>
            <p:nvSpPr>
              <p:cNvPr id="456" name="Text Box 410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35</a:t>
                </a:r>
              </a:p>
            </p:txBody>
          </p:sp>
          <p:sp>
            <p:nvSpPr>
              <p:cNvPr id="457" name="Text Box 411"/>
              <p:cNvSpPr txBox="1">
                <a:spLocks noChangeArrowheads="1"/>
              </p:cNvSpPr>
              <p:nvPr/>
            </p:nvSpPr>
            <p:spPr bwMode="auto">
              <a:xfrm>
                <a:off x="1111" y="1082"/>
                <a:ext cx="287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79,904</a:t>
                </a:r>
              </a:p>
            </p:txBody>
          </p:sp>
        </p:grpSp>
        <p:grpSp>
          <p:nvGrpSpPr>
            <p:cNvPr id="140" name="Group 412"/>
            <p:cNvGrpSpPr>
              <a:grpSpLocks/>
            </p:cNvGrpSpPr>
            <p:nvPr/>
          </p:nvGrpSpPr>
          <p:grpSpPr bwMode="auto">
            <a:xfrm>
              <a:off x="3061" y="1820"/>
              <a:ext cx="592" cy="364"/>
              <a:chOff x="839" y="935"/>
              <a:chExt cx="592" cy="364"/>
            </a:xfrm>
          </p:grpSpPr>
          <p:sp>
            <p:nvSpPr>
              <p:cNvPr id="448" name="Rectangle 413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FF6600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9" name="Text Box 414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7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Se</a:t>
                </a:r>
              </a:p>
            </p:txBody>
          </p:sp>
          <p:sp>
            <p:nvSpPr>
              <p:cNvPr id="450" name="Text Box 415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32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Селен</a:t>
                </a:r>
              </a:p>
            </p:txBody>
          </p:sp>
          <p:sp>
            <p:nvSpPr>
              <p:cNvPr id="451" name="Text Box 416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34</a:t>
                </a:r>
              </a:p>
            </p:txBody>
          </p:sp>
          <p:sp>
            <p:nvSpPr>
              <p:cNvPr id="452" name="Text Box 417"/>
              <p:cNvSpPr txBox="1">
                <a:spLocks noChangeArrowheads="1"/>
              </p:cNvSpPr>
              <p:nvPr/>
            </p:nvSpPr>
            <p:spPr bwMode="auto">
              <a:xfrm>
                <a:off x="1111" y="1082"/>
                <a:ext cx="256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78,96</a:t>
                </a:r>
              </a:p>
            </p:txBody>
          </p:sp>
        </p:grpSp>
        <p:grpSp>
          <p:nvGrpSpPr>
            <p:cNvPr id="141" name="Group 418"/>
            <p:cNvGrpSpPr>
              <a:grpSpLocks/>
            </p:cNvGrpSpPr>
            <p:nvPr/>
          </p:nvGrpSpPr>
          <p:grpSpPr bwMode="auto">
            <a:xfrm>
              <a:off x="2562" y="1820"/>
              <a:ext cx="592" cy="364"/>
              <a:chOff x="839" y="935"/>
              <a:chExt cx="592" cy="364"/>
            </a:xfrm>
          </p:grpSpPr>
          <p:sp>
            <p:nvSpPr>
              <p:cNvPr id="443" name="Rectangle 419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FF6600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4" name="Text Box 420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9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As</a:t>
                </a:r>
              </a:p>
            </p:txBody>
          </p:sp>
          <p:sp>
            <p:nvSpPr>
              <p:cNvPr id="445" name="Text Box 421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415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Мышьяк</a:t>
                </a:r>
              </a:p>
            </p:txBody>
          </p:sp>
          <p:sp>
            <p:nvSpPr>
              <p:cNvPr id="446" name="Text Box 422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33</a:t>
                </a:r>
              </a:p>
            </p:txBody>
          </p:sp>
          <p:sp>
            <p:nvSpPr>
              <p:cNvPr id="447" name="Text Box 423"/>
              <p:cNvSpPr txBox="1">
                <a:spLocks noChangeArrowheads="1"/>
              </p:cNvSpPr>
              <p:nvPr/>
            </p:nvSpPr>
            <p:spPr bwMode="auto">
              <a:xfrm>
                <a:off x="1111" y="1082"/>
                <a:ext cx="318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74,9216</a:t>
                </a:r>
              </a:p>
            </p:txBody>
          </p:sp>
        </p:grpSp>
        <p:grpSp>
          <p:nvGrpSpPr>
            <p:cNvPr id="142" name="Group 424"/>
            <p:cNvGrpSpPr>
              <a:grpSpLocks/>
            </p:cNvGrpSpPr>
            <p:nvPr/>
          </p:nvGrpSpPr>
          <p:grpSpPr bwMode="auto">
            <a:xfrm>
              <a:off x="1066" y="2137"/>
              <a:ext cx="592" cy="364"/>
              <a:chOff x="839" y="935"/>
              <a:chExt cx="592" cy="364"/>
            </a:xfrm>
          </p:grpSpPr>
          <p:sp>
            <p:nvSpPr>
              <p:cNvPr id="438" name="Rectangle 425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3366FF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9" name="Text Box 426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5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Sr</a:t>
                </a:r>
              </a:p>
            </p:txBody>
          </p:sp>
          <p:sp>
            <p:nvSpPr>
              <p:cNvPr id="440" name="Text Box 427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4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Стронций</a:t>
                </a:r>
              </a:p>
            </p:txBody>
          </p:sp>
          <p:sp>
            <p:nvSpPr>
              <p:cNvPr id="441" name="Text Box 428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38</a:t>
                </a:r>
              </a:p>
            </p:txBody>
          </p:sp>
          <p:sp>
            <p:nvSpPr>
              <p:cNvPr id="442" name="Text Box 429"/>
              <p:cNvSpPr txBox="1">
                <a:spLocks noChangeArrowheads="1"/>
              </p:cNvSpPr>
              <p:nvPr/>
            </p:nvSpPr>
            <p:spPr bwMode="auto">
              <a:xfrm>
                <a:off x="1066" y="1083"/>
                <a:ext cx="256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87,62</a:t>
                </a:r>
              </a:p>
            </p:txBody>
          </p:sp>
        </p:grpSp>
        <p:grpSp>
          <p:nvGrpSpPr>
            <p:cNvPr id="143" name="Group 430"/>
            <p:cNvGrpSpPr>
              <a:grpSpLocks/>
            </p:cNvGrpSpPr>
            <p:nvPr/>
          </p:nvGrpSpPr>
          <p:grpSpPr bwMode="auto">
            <a:xfrm>
              <a:off x="567" y="2137"/>
              <a:ext cx="592" cy="364"/>
              <a:chOff x="839" y="935"/>
              <a:chExt cx="592" cy="364"/>
            </a:xfrm>
          </p:grpSpPr>
          <p:sp>
            <p:nvSpPr>
              <p:cNvPr id="433" name="Rectangle 431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3366FF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4" name="Text Box 432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30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Rb</a:t>
                </a:r>
              </a:p>
            </p:txBody>
          </p:sp>
          <p:sp>
            <p:nvSpPr>
              <p:cNvPr id="435" name="Text Box 433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411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Рубидий</a:t>
                </a:r>
              </a:p>
            </p:txBody>
          </p:sp>
          <p:sp>
            <p:nvSpPr>
              <p:cNvPr id="436" name="Text Box 434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37</a:t>
                </a:r>
              </a:p>
            </p:txBody>
          </p:sp>
          <p:sp>
            <p:nvSpPr>
              <p:cNvPr id="437" name="Text Box 435"/>
              <p:cNvSpPr txBox="1">
                <a:spLocks noChangeArrowheads="1"/>
              </p:cNvSpPr>
              <p:nvPr/>
            </p:nvSpPr>
            <p:spPr bwMode="auto">
              <a:xfrm>
                <a:off x="1066" y="1083"/>
                <a:ext cx="256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85,47</a:t>
                </a:r>
              </a:p>
            </p:txBody>
          </p:sp>
        </p:grpSp>
        <p:grpSp>
          <p:nvGrpSpPr>
            <p:cNvPr id="144" name="Group 436"/>
            <p:cNvGrpSpPr>
              <a:grpSpLocks/>
            </p:cNvGrpSpPr>
            <p:nvPr/>
          </p:nvGrpSpPr>
          <p:grpSpPr bwMode="auto">
            <a:xfrm>
              <a:off x="1565" y="2137"/>
              <a:ext cx="549" cy="381"/>
              <a:chOff x="2472" y="2931"/>
              <a:chExt cx="549" cy="381"/>
            </a:xfrm>
          </p:grpSpPr>
          <p:sp>
            <p:nvSpPr>
              <p:cNvPr id="428" name="Rectangle 437"/>
              <p:cNvSpPr>
                <a:spLocks noChangeArrowheads="1"/>
              </p:cNvSpPr>
              <p:nvPr/>
            </p:nvSpPr>
            <p:spPr bwMode="auto">
              <a:xfrm>
                <a:off x="2517" y="2976"/>
                <a:ext cx="499" cy="318"/>
              </a:xfrm>
              <a:prstGeom prst="rect">
                <a:avLst/>
              </a:prstGeom>
              <a:solidFill>
                <a:srgbClr val="0066FF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9" name="Text Box 438"/>
              <p:cNvSpPr txBox="1">
                <a:spLocks noChangeArrowheads="1"/>
              </p:cNvSpPr>
              <p:nvPr/>
            </p:nvSpPr>
            <p:spPr bwMode="auto">
              <a:xfrm>
                <a:off x="2789" y="2931"/>
                <a:ext cx="23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Y</a:t>
                </a:r>
              </a:p>
            </p:txBody>
          </p:sp>
          <p:sp>
            <p:nvSpPr>
              <p:cNvPr id="430" name="Text Box 439"/>
              <p:cNvSpPr txBox="1">
                <a:spLocks noChangeArrowheads="1"/>
              </p:cNvSpPr>
              <p:nvPr/>
            </p:nvSpPr>
            <p:spPr bwMode="auto">
              <a:xfrm>
                <a:off x="2472" y="2931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39</a:t>
                </a:r>
              </a:p>
            </p:txBody>
          </p:sp>
          <p:sp>
            <p:nvSpPr>
              <p:cNvPr id="431" name="Text Box 440"/>
              <p:cNvSpPr txBox="1">
                <a:spLocks noChangeArrowheads="1"/>
              </p:cNvSpPr>
              <p:nvPr/>
            </p:nvSpPr>
            <p:spPr bwMode="auto">
              <a:xfrm>
                <a:off x="2517" y="3067"/>
                <a:ext cx="314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800">
                    <a:latin typeface="Arial Unicode MS" pitchFamily="34" charset="-128"/>
                  </a:rPr>
                  <a:t>88,905</a:t>
                </a:r>
              </a:p>
            </p:txBody>
          </p:sp>
          <p:sp>
            <p:nvSpPr>
              <p:cNvPr id="432" name="Text Box 441"/>
              <p:cNvSpPr txBox="1">
                <a:spLocks noChangeArrowheads="1"/>
              </p:cNvSpPr>
              <p:nvPr/>
            </p:nvSpPr>
            <p:spPr bwMode="auto">
              <a:xfrm>
                <a:off x="2608" y="3158"/>
                <a:ext cx="37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Иттрий</a:t>
                </a:r>
              </a:p>
            </p:txBody>
          </p:sp>
        </p:grpSp>
        <p:grpSp>
          <p:nvGrpSpPr>
            <p:cNvPr id="145" name="Group 442"/>
            <p:cNvGrpSpPr>
              <a:grpSpLocks/>
            </p:cNvGrpSpPr>
            <p:nvPr/>
          </p:nvGrpSpPr>
          <p:grpSpPr bwMode="auto">
            <a:xfrm>
              <a:off x="4059" y="2137"/>
              <a:ext cx="548" cy="364"/>
              <a:chOff x="1292" y="2341"/>
              <a:chExt cx="548" cy="364"/>
            </a:xfrm>
          </p:grpSpPr>
          <p:grpSp>
            <p:nvGrpSpPr>
              <p:cNvPr id="417" name="Group 443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419" name="Group 444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423" name="Rectangle 445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24" name="Text Box 4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425" name="Text Box 44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400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Рутений</a:t>
                    </a:r>
                  </a:p>
                </p:txBody>
              </p:sp>
              <p:sp>
                <p:nvSpPr>
                  <p:cNvPr id="426" name="Text Box 4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427" name="Text Box 44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420" name="Text Box 450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421" name="Text Box 451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44</a:t>
                  </a:r>
                </a:p>
              </p:txBody>
            </p:sp>
            <p:sp>
              <p:nvSpPr>
                <p:cNvPr id="422" name="Text Box 452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101,07</a:t>
                  </a:r>
                </a:p>
              </p:txBody>
            </p:sp>
          </p:grpSp>
          <p:sp>
            <p:nvSpPr>
              <p:cNvPr id="418" name="Text Box 453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30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Ru</a:t>
                </a:r>
              </a:p>
            </p:txBody>
          </p:sp>
        </p:grpSp>
        <p:grpSp>
          <p:nvGrpSpPr>
            <p:cNvPr id="146" name="Group 454"/>
            <p:cNvGrpSpPr>
              <a:grpSpLocks/>
            </p:cNvGrpSpPr>
            <p:nvPr/>
          </p:nvGrpSpPr>
          <p:grpSpPr bwMode="auto">
            <a:xfrm>
              <a:off x="4558" y="2137"/>
              <a:ext cx="548" cy="364"/>
              <a:chOff x="1292" y="2341"/>
              <a:chExt cx="548" cy="364"/>
            </a:xfrm>
          </p:grpSpPr>
          <p:grpSp>
            <p:nvGrpSpPr>
              <p:cNvPr id="406" name="Group 455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408" name="Group 456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412" name="Rectangle 457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13" name="Text Box 45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414" name="Text Box 4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327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Родий</a:t>
                    </a:r>
                  </a:p>
                </p:txBody>
              </p:sp>
              <p:sp>
                <p:nvSpPr>
                  <p:cNvPr id="415" name="Text Box 46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416" name="Text Box 46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409" name="Text Box 462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410" name="Text Box 463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45</a:t>
                  </a:r>
                </a:p>
              </p:txBody>
            </p:sp>
            <p:sp>
              <p:nvSpPr>
                <p:cNvPr id="411" name="Text Box 464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102,905</a:t>
                  </a:r>
                </a:p>
              </p:txBody>
            </p:sp>
          </p:grpSp>
          <p:sp>
            <p:nvSpPr>
              <p:cNvPr id="407" name="Text Box 465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30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Rh</a:t>
                </a:r>
              </a:p>
            </p:txBody>
          </p:sp>
        </p:grpSp>
        <p:grpSp>
          <p:nvGrpSpPr>
            <p:cNvPr id="147" name="Group 466"/>
            <p:cNvGrpSpPr>
              <a:grpSpLocks/>
            </p:cNvGrpSpPr>
            <p:nvPr/>
          </p:nvGrpSpPr>
          <p:grpSpPr bwMode="auto">
            <a:xfrm>
              <a:off x="3560" y="2137"/>
              <a:ext cx="548" cy="364"/>
              <a:chOff x="1292" y="2341"/>
              <a:chExt cx="548" cy="364"/>
            </a:xfrm>
          </p:grpSpPr>
          <p:grpSp>
            <p:nvGrpSpPr>
              <p:cNvPr id="395" name="Group 467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397" name="Group 468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401" name="Rectangle 469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02" name="Text Box 47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403" name="Text Box 47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449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Технеций</a:t>
                    </a:r>
                  </a:p>
                </p:txBody>
              </p:sp>
              <p:sp>
                <p:nvSpPr>
                  <p:cNvPr id="404" name="Text Box 47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405" name="Text Box 47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398" name="Text Box 474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399" name="Text Box 475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43</a:t>
                  </a:r>
                </a:p>
              </p:txBody>
            </p:sp>
            <p:sp>
              <p:nvSpPr>
                <p:cNvPr id="400" name="Text Box 476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800">
                      <a:latin typeface="Arial Unicode MS" pitchFamily="34" charset="-128"/>
                      <a:ea typeface="Arial Unicode MS" pitchFamily="34" charset="-128"/>
                      <a:cs typeface="Arial Unicode MS" pitchFamily="34" charset="-128"/>
                    </a:rPr>
                    <a:t>[</a:t>
                  </a:r>
                  <a:r>
                    <a:rPr lang="ru-RU" sz="800"/>
                    <a:t>99</a:t>
                  </a:r>
                  <a:r>
                    <a:rPr lang="en-US" sz="800">
                      <a:cs typeface="Arial" charset="0"/>
                    </a:rPr>
                    <a:t>]</a:t>
                  </a:r>
                </a:p>
              </p:txBody>
            </p:sp>
          </p:grpSp>
          <p:sp>
            <p:nvSpPr>
              <p:cNvPr id="396" name="Text Box 477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28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Тс</a:t>
                </a:r>
                <a:endParaRPr lang="en-US" sz="2000">
                  <a:latin typeface="Baskerville Old Face" pitchFamily="18" charset="0"/>
                </a:endParaRPr>
              </a:p>
            </p:txBody>
          </p:sp>
        </p:grpSp>
        <p:grpSp>
          <p:nvGrpSpPr>
            <p:cNvPr id="148" name="Group 478"/>
            <p:cNvGrpSpPr>
              <a:grpSpLocks/>
            </p:cNvGrpSpPr>
            <p:nvPr/>
          </p:nvGrpSpPr>
          <p:grpSpPr bwMode="auto">
            <a:xfrm>
              <a:off x="3061" y="2137"/>
              <a:ext cx="565" cy="364"/>
              <a:chOff x="1292" y="2341"/>
              <a:chExt cx="565" cy="364"/>
            </a:xfrm>
          </p:grpSpPr>
          <p:grpSp>
            <p:nvGrpSpPr>
              <p:cNvPr id="384" name="Group 479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386" name="Group 480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390" name="Rectangle 481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91" name="Text Box 48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392" name="Text Box 48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471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Молибден</a:t>
                    </a:r>
                  </a:p>
                </p:txBody>
              </p:sp>
              <p:sp>
                <p:nvSpPr>
                  <p:cNvPr id="393" name="Text Box 48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394" name="Text Box 4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387" name="Text Box 486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388" name="Text Box 487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42</a:t>
                  </a:r>
                </a:p>
              </p:txBody>
            </p:sp>
            <p:sp>
              <p:nvSpPr>
                <p:cNvPr id="389" name="Text Box 488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95,94</a:t>
                  </a:r>
                </a:p>
              </p:txBody>
            </p:sp>
          </p:grpSp>
          <p:sp>
            <p:nvSpPr>
              <p:cNvPr id="385" name="Text Box 489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3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Мо</a:t>
                </a:r>
                <a:endParaRPr lang="en-US" sz="2000">
                  <a:latin typeface="Baskerville Old Face" pitchFamily="18" charset="0"/>
                </a:endParaRPr>
              </a:p>
            </p:txBody>
          </p:sp>
        </p:grpSp>
        <p:grpSp>
          <p:nvGrpSpPr>
            <p:cNvPr id="149" name="Group 490"/>
            <p:cNvGrpSpPr>
              <a:grpSpLocks/>
            </p:cNvGrpSpPr>
            <p:nvPr/>
          </p:nvGrpSpPr>
          <p:grpSpPr bwMode="auto">
            <a:xfrm>
              <a:off x="2562" y="2137"/>
              <a:ext cx="548" cy="364"/>
              <a:chOff x="1292" y="2341"/>
              <a:chExt cx="548" cy="364"/>
            </a:xfrm>
          </p:grpSpPr>
          <p:grpSp>
            <p:nvGrpSpPr>
              <p:cNvPr id="373" name="Group 491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375" name="Group 492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379" name="Rectangle 493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80" name="Text Box 49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381" name="Text Box 49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384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Ниобий</a:t>
                    </a:r>
                  </a:p>
                </p:txBody>
              </p:sp>
              <p:sp>
                <p:nvSpPr>
                  <p:cNvPr id="382" name="Text Box 49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383" name="Text Box 4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376" name="Text Box 498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377" name="Text Box 499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41</a:t>
                  </a:r>
                </a:p>
              </p:txBody>
            </p:sp>
            <p:sp>
              <p:nvSpPr>
                <p:cNvPr id="378" name="Text Box 500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92,906</a:t>
                  </a:r>
                </a:p>
              </p:txBody>
            </p:sp>
          </p:grpSp>
          <p:sp>
            <p:nvSpPr>
              <p:cNvPr id="374" name="Text Box 501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31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Nb</a:t>
                </a:r>
              </a:p>
            </p:txBody>
          </p:sp>
        </p:grpSp>
        <p:grpSp>
          <p:nvGrpSpPr>
            <p:cNvPr id="150" name="Group 502"/>
            <p:cNvGrpSpPr>
              <a:grpSpLocks/>
            </p:cNvGrpSpPr>
            <p:nvPr/>
          </p:nvGrpSpPr>
          <p:grpSpPr bwMode="auto">
            <a:xfrm>
              <a:off x="2064" y="2137"/>
              <a:ext cx="548" cy="364"/>
              <a:chOff x="1292" y="2341"/>
              <a:chExt cx="548" cy="364"/>
            </a:xfrm>
          </p:grpSpPr>
          <p:grpSp>
            <p:nvGrpSpPr>
              <p:cNvPr id="362" name="Group 503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364" name="Group 504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368" name="Rectangle 505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69" name="Text Box 50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370" name="Text Box 50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465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Цирконий</a:t>
                    </a:r>
                  </a:p>
                </p:txBody>
              </p:sp>
              <p:sp>
                <p:nvSpPr>
                  <p:cNvPr id="371" name="Text Box 50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372" name="Text Box 50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365" name="Text Box 510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366" name="Text Box 511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40</a:t>
                  </a:r>
                </a:p>
              </p:txBody>
            </p:sp>
            <p:sp>
              <p:nvSpPr>
                <p:cNvPr id="367" name="Text Box 512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91,22</a:t>
                  </a:r>
                </a:p>
              </p:txBody>
            </p:sp>
          </p:grpSp>
          <p:sp>
            <p:nvSpPr>
              <p:cNvPr id="363" name="Text Box 513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26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Zr</a:t>
                </a:r>
              </a:p>
            </p:txBody>
          </p:sp>
        </p:grpSp>
        <p:sp>
          <p:nvSpPr>
            <p:cNvPr id="151" name="Rectangle 514"/>
            <p:cNvSpPr>
              <a:spLocks noChangeArrowheads="1"/>
            </p:cNvSpPr>
            <p:nvPr/>
          </p:nvSpPr>
          <p:spPr bwMode="auto">
            <a:xfrm>
              <a:off x="4105" y="595"/>
              <a:ext cx="998" cy="953"/>
            </a:xfrm>
            <a:prstGeom prst="rect">
              <a:avLst/>
            </a:prstGeom>
            <a:solidFill>
              <a:srgbClr val="99C3DF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2" name="Rectangle 515"/>
            <p:cNvSpPr>
              <a:spLocks noChangeArrowheads="1"/>
            </p:cNvSpPr>
            <p:nvPr/>
          </p:nvSpPr>
          <p:spPr bwMode="auto">
            <a:xfrm>
              <a:off x="4105" y="1865"/>
              <a:ext cx="998" cy="318"/>
            </a:xfrm>
            <a:prstGeom prst="rect">
              <a:avLst/>
            </a:prstGeom>
            <a:solidFill>
              <a:srgbClr val="99C3DF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53" name="Group 516"/>
            <p:cNvGrpSpPr>
              <a:grpSpLocks/>
            </p:cNvGrpSpPr>
            <p:nvPr/>
          </p:nvGrpSpPr>
          <p:grpSpPr bwMode="auto">
            <a:xfrm>
              <a:off x="1066" y="2455"/>
              <a:ext cx="548" cy="364"/>
              <a:chOff x="1292" y="2341"/>
              <a:chExt cx="548" cy="364"/>
            </a:xfrm>
          </p:grpSpPr>
          <p:grpSp>
            <p:nvGrpSpPr>
              <p:cNvPr id="351" name="Group 517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353" name="Group 518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357" name="Rectangle 519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58" name="Text Box 52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359" name="Text Box 5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383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Кадмий</a:t>
                    </a:r>
                  </a:p>
                </p:txBody>
              </p:sp>
              <p:sp>
                <p:nvSpPr>
                  <p:cNvPr id="360" name="Text Box 5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361" name="Text Box 5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354" name="Text Box 524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355" name="Text Box 525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48</a:t>
                  </a:r>
                </a:p>
              </p:txBody>
            </p:sp>
            <p:sp>
              <p:nvSpPr>
                <p:cNvPr id="356" name="Text Box 526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112,40</a:t>
                  </a:r>
                </a:p>
              </p:txBody>
            </p:sp>
          </p:grpSp>
          <p:sp>
            <p:nvSpPr>
              <p:cNvPr id="352" name="Text Box 527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30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С</a:t>
                </a:r>
                <a:r>
                  <a:rPr lang="en-US" sz="2000">
                    <a:latin typeface="Baskerville Old Face" pitchFamily="18" charset="0"/>
                  </a:rPr>
                  <a:t>d</a:t>
                </a:r>
              </a:p>
            </p:txBody>
          </p:sp>
        </p:grpSp>
        <p:grpSp>
          <p:nvGrpSpPr>
            <p:cNvPr id="154" name="Group 528"/>
            <p:cNvGrpSpPr>
              <a:grpSpLocks/>
            </p:cNvGrpSpPr>
            <p:nvPr/>
          </p:nvGrpSpPr>
          <p:grpSpPr bwMode="auto">
            <a:xfrm>
              <a:off x="567" y="2455"/>
              <a:ext cx="548" cy="364"/>
              <a:chOff x="1292" y="2341"/>
              <a:chExt cx="548" cy="364"/>
            </a:xfrm>
          </p:grpSpPr>
          <p:grpSp>
            <p:nvGrpSpPr>
              <p:cNvPr id="340" name="Group 529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342" name="Group 530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346" name="Rectangle 531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47" name="Text Box 53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348" name="Text Box 5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402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Серебро</a:t>
                    </a:r>
                  </a:p>
                </p:txBody>
              </p:sp>
              <p:sp>
                <p:nvSpPr>
                  <p:cNvPr id="349" name="Text Box 53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350" name="Text Box 53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343" name="Text Box 536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344" name="Text Box 537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47</a:t>
                  </a:r>
                </a:p>
              </p:txBody>
            </p:sp>
            <p:sp>
              <p:nvSpPr>
                <p:cNvPr id="345" name="Text Box 538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107,868</a:t>
                  </a:r>
                </a:p>
              </p:txBody>
            </p:sp>
          </p:grpSp>
          <p:sp>
            <p:nvSpPr>
              <p:cNvPr id="341" name="Text Box 539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31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Ag</a:t>
                </a:r>
              </a:p>
            </p:txBody>
          </p:sp>
        </p:grpSp>
        <p:grpSp>
          <p:nvGrpSpPr>
            <p:cNvPr id="155" name="Group 540"/>
            <p:cNvGrpSpPr>
              <a:grpSpLocks/>
            </p:cNvGrpSpPr>
            <p:nvPr/>
          </p:nvGrpSpPr>
          <p:grpSpPr bwMode="auto">
            <a:xfrm>
              <a:off x="1565" y="2455"/>
              <a:ext cx="545" cy="381"/>
              <a:chOff x="2109" y="2931"/>
              <a:chExt cx="545" cy="381"/>
            </a:xfrm>
          </p:grpSpPr>
          <p:sp>
            <p:nvSpPr>
              <p:cNvPr id="335" name="Rectangle 541"/>
              <p:cNvSpPr>
                <a:spLocks noChangeArrowheads="1"/>
              </p:cNvSpPr>
              <p:nvPr/>
            </p:nvSpPr>
            <p:spPr bwMode="auto">
              <a:xfrm>
                <a:off x="2154" y="2976"/>
                <a:ext cx="499" cy="318"/>
              </a:xfrm>
              <a:prstGeom prst="rect">
                <a:avLst/>
              </a:prstGeom>
              <a:solidFill>
                <a:srgbClr val="0066FF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6" name="Text Box 542"/>
              <p:cNvSpPr txBox="1">
                <a:spLocks noChangeArrowheads="1"/>
              </p:cNvSpPr>
              <p:nvPr/>
            </p:nvSpPr>
            <p:spPr bwMode="auto">
              <a:xfrm>
                <a:off x="2109" y="2931"/>
                <a:ext cx="24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In</a:t>
                </a:r>
              </a:p>
            </p:txBody>
          </p:sp>
          <p:sp>
            <p:nvSpPr>
              <p:cNvPr id="337" name="Text Box 543"/>
              <p:cNvSpPr txBox="1">
                <a:spLocks noChangeArrowheads="1"/>
              </p:cNvSpPr>
              <p:nvPr/>
            </p:nvSpPr>
            <p:spPr bwMode="auto">
              <a:xfrm>
                <a:off x="2245" y="3158"/>
                <a:ext cx="34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Индий</a:t>
                </a:r>
              </a:p>
            </p:txBody>
          </p:sp>
          <p:sp>
            <p:nvSpPr>
              <p:cNvPr id="338" name="Text Box 544"/>
              <p:cNvSpPr txBox="1">
                <a:spLocks noChangeArrowheads="1"/>
              </p:cNvSpPr>
              <p:nvPr/>
            </p:nvSpPr>
            <p:spPr bwMode="auto">
              <a:xfrm>
                <a:off x="2426" y="2976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49</a:t>
                </a:r>
              </a:p>
            </p:txBody>
          </p:sp>
          <p:sp>
            <p:nvSpPr>
              <p:cNvPr id="339" name="Text Box 545"/>
              <p:cNvSpPr txBox="1">
                <a:spLocks noChangeArrowheads="1"/>
              </p:cNvSpPr>
              <p:nvPr/>
            </p:nvSpPr>
            <p:spPr bwMode="auto">
              <a:xfrm>
                <a:off x="2245" y="3067"/>
                <a:ext cx="287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114,82</a:t>
                </a:r>
              </a:p>
            </p:txBody>
          </p:sp>
        </p:grpSp>
        <p:grpSp>
          <p:nvGrpSpPr>
            <p:cNvPr id="156" name="Group 546"/>
            <p:cNvGrpSpPr>
              <a:grpSpLocks/>
            </p:cNvGrpSpPr>
            <p:nvPr/>
          </p:nvGrpSpPr>
          <p:grpSpPr bwMode="auto">
            <a:xfrm>
              <a:off x="2562" y="2455"/>
              <a:ext cx="592" cy="364"/>
              <a:chOff x="839" y="935"/>
              <a:chExt cx="592" cy="364"/>
            </a:xfrm>
          </p:grpSpPr>
          <p:sp>
            <p:nvSpPr>
              <p:cNvPr id="330" name="Rectangle 547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66FF33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1" name="Text Box 548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8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Sb</a:t>
                </a:r>
              </a:p>
            </p:txBody>
          </p:sp>
          <p:sp>
            <p:nvSpPr>
              <p:cNvPr id="332" name="Text Box 549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37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Сурьма</a:t>
                </a:r>
              </a:p>
            </p:txBody>
          </p:sp>
          <p:sp>
            <p:nvSpPr>
              <p:cNvPr id="333" name="Text Box 550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51</a:t>
                </a:r>
              </a:p>
            </p:txBody>
          </p:sp>
          <p:sp>
            <p:nvSpPr>
              <p:cNvPr id="334" name="Text Box 551"/>
              <p:cNvSpPr txBox="1">
                <a:spLocks noChangeArrowheads="1"/>
              </p:cNvSpPr>
              <p:nvPr/>
            </p:nvSpPr>
            <p:spPr bwMode="auto">
              <a:xfrm>
                <a:off x="1111" y="1083"/>
                <a:ext cx="287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121,75</a:t>
                </a:r>
              </a:p>
            </p:txBody>
          </p:sp>
        </p:grpSp>
        <p:grpSp>
          <p:nvGrpSpPr>
            <p:cNvPr id="157" name="Group 552"/>
            <p:cNvGrpSpPr>
              <a:grpSpLocks/>
            </p:cNvGrpSpPr>
            <p:nvPr/>
          </p:nvGrpSpPr>
          <p:grpSpPr bwMode="auto">
            <a:xfrm>
              <a:off x="2064" y="2455"/>
              <a:ext cx="592" cy="364"/>
              <a:chOff x="839" y="935"/>
              <a:chExt cx="592" cy="364"/>
            </a:xfrm>
          </p:grpSpPr>
          <p:sp>
            <p:nvSpPr>
              <p:cNvPr id="325" name="Rectangle 553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66FF33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6" name="Text Box 554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8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Sn</a:t>
                </a:r>
              </a:p>
            </p:txBody>
          </p:sp>
          <p:sp>
            <p:nvSpPr>
              <p:cNvPr id="327" name="Text Box 555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3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Олово</a:t>
                </a:r>
              </a:p>
            </p:txBody>
          </p:sp>
          <p:sp>
            <p:nvSpPr>
              <p:cNvPr id="328" name="Text Box 556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50</a:t>
                </a:r>
              </a:p>
            </p:txBody>
          </p:sp>
          <p:sp>
            <p:nvSpPr>
              <p:cNvPr id="329" name="Text Box 557"/>
              <p:cNvSpPr txBox="1">
                <a:spLocks noChangeArrowheads="1"/>
              </p:cNvSpPr>
              <p:nvPr/>
            </p:nvSpPr>
            <p:spPr bwMode="auto">
              <a:xfrm>
                <a:off x="1111" y="1083"/>
                <a:ext cx="287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118,69</a:t>
                </a:r>
              </a:p>
            </p:txBody>
          </p:sp>
        </p:grpSp>
        <p:grpSp>
          <p:nvGrpSpPr>
            <p:cNvPr id="158" name="Group 558"/>
            <p:cNvGrpSpPr>
              <a:grpSpLocks/>
            </p:cNvGrpSpPr>
            <p:nvPr/>
          </p:nvGrpSpPr>
          <p:grpSpPr bwMode="auto">
            <a:xfrm>
              <a:off x="3061" y="2455"/>
              <a:ext cx="592" cy="364"/>
              <a:chOff x="839" y="935"/>
              <a:chExt cx="592" cy="364"/>
            </a:xfrm>
          </p:grpSpPr>
          <p:sp>
            <p:nvSpPr>
              <p:cNvPr id="320" name="Rectangle 559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FF6600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1" name="Text Box 560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8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Т</a:t>
                </a:r>
                <a:r>
                  <a:rPr lang="en-US" sz="2000">
                    <a:latin typeface="Baskerville Old Face" pitchFamily="18" charset="0"/>
                  </a:rPr>
                  <a:t>e</a:t>
                </a:r>
              </a:p>
            </p:txBody>
          </p:sp>
          <p:sp>
            <p:nvSpPr>
              <p:cNvPr id="322" name="Text Box 561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361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Теллур</a:t>
                </a:r>
              </a:p>
            </p:txBody>
          </p:sp>
          <p:sp>
            <p:nvSpPr>
              <p:cNvPr id="323" name="Text Box 562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52</a:t>
                </a:r>
              </a:p>
            </p:txBody>
          </p:sp>
          <p:sp>
            <p:nvSpPr>
              <p:cNvPr id="324" name="Text Box 563"/>
              <p:cNvSpPr txBox="1">
                <a:spLocks noChangeArrowheads="1"/>
              </p:cNvSpPr>
              <p:nvPr/>
            </p:nvSpPr>
            <p:spPr bwMode="auto">
              <a:xfrm>
                <a:off x="1111" y="1082"/>
                <a:ext cx="256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78,96</a:t>
                </a:r>
              </a:p>
            </p:txBody>
          </p:sp>
        </p:grpSp>
        <p:grpSp>
          <p:nvGrpSpPr>
            <p:cNvPr id="159" name="Group 564"/>
            <p:cNvGrpSpPr>
              <a:grpSpLocks/>
            </p:cNvGrpSpPr>
            <p:nvPr/>
          </p:nvGrpSpPr>
          <p:grpSpPr bwMode="auto">
            <a:xfrm>
              <a:off x="3560" y="2455"/>
              <a:ext cx="621" cy="381"/>
              <a:chOff x="4468" y="3067"/>
              <a:chExt cx="621" cy="381"/>
            </a:xfrm>
          </p:grpSpPr>
          <p:grpSp>
            <p:nvGrpSpPr>
              <p:cNvPr id="313" name="Group 565"/>
              <p:cNvGrpSpPr>
                <a:grpSpLocks/>
              </p:cNvGrpSpPr>
              <p:nvPr/>
            </p:nvGrpSpPr>
            <p:grpSpPr bwMode="auto">
              <a:xfrm>
                <a:off x="4468" y="3067"/>
                <a:ext cx="621" cy="364"/>
                <a:chOff x="839" y="935"/>
                <a:chExt cx="621" cy="364"/>
              </a:xfrm>
            </p:grpSpPr>
            <p:sp>
              <p:nvSpPr>
                <p:cNvPr id="315" name="Rectangle 566"/>
                <p:cNvSpPr>
                  <a:spLocks noChangeArrowheads="1"/>
                </p:cNvSpPr>
                <p:nvPr/>
              </p:nvSpPr>
              <p:spPr bwMode="auto">
                <a:xfrm>
                  <a:off x="888" y="981"/>
                  <a:ext cx="499" cy="318"/>
                </a:xfrm>
                <a:prstGeom prst="rect">
                  <a:avLst/>
                </a:prstGeom>
                <a:solidFill>
                  <a:srgbClr val="FF6600"/>
                </a:solidFill>
                <a:ln w="28575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" name="Text Box 567"/>
                <p:cNvSpPr txBox="1">
                  <a:spLocks noChangeArrowheads="1"/>
                </p:cNvSpPr>
                <p:nvPr/>
              </p:nvSpPr>
              <p:spPr bwMode="auto">
                <a:xfrm>
                  <a:off x="839" y="935"/>
                  <a:ext cx="169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2000">
                      <a:latin typeface="Baskerville Old Face" pitchFamily="18" charset="0"/>
                    </a:rPr>
                    <a:t>I</a:t>
                  </a:r>
                </a:p>
              </p:txBody>
            </p:sp>
            <p:sp>
              <p:nvSpPr>
                <p:cNvPr id="317" name="Text Box 568"/>
                <p:cNvSpPr txBox="1">
                  <a:spLocks noChangeArrowheads="1"/>
                </p:cNvSpPr>
                <p:nvPr/>
              </p:nvSpPr>
              <p:spPr bwMode="auto">
                <a:xfrm>
                  <a:off x="876" y="1144"/>
                  <a:ext cx="11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1000">
                    <a:latin typeface="Baskerville Old Face" pitchFamily="18" charset="0"/>
                  </a:endParaRPr>
                </a:p>
              </p:txBody>
            </p:sp>
            <p:sp>
              <p:nvSpPr>
                <p:cNvPr id="318" name="Text Box 569"/>
                <p:cNvSpPr txBox="1">
                  <a:spLocks noChangeArrowheads="1"/>
                </p:cNvSpPr>
                <p:nvPr/>
              </p:nvSpPr>
              <p:spPr bwMode="auto">
                <a:xfrm>
                  <a:off x="1203" y="970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53</a:t>
                  </a:r>
                </a:p>
              </p:txBody>
            </p:sp>
            <p:sp>
              <p:nvSpPr>
                <p:cNvPr id="319" name="Text Box 570"/>
                <p:cNvSpPr txBox="1">
                  <a:spLocks noChangeArrowheads="1"/>
                </p:cNvSpPr>
                <p:nvPr/>
              </p:nvSpPr>
              <p:spPr bwMode="auto">
                <a:xfrm>
                  <a:off x="1111" y="1082"/>
                  <a:ext cx="349" cy="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700">
                      <a:latin typeface="Arial Unicode MS" pitchFamily="34" charset="-128"/>
                    </a:rPr>
                    <a:t>126,9044</a:t>
                  </a:r>
                </a:p>
              </p:txBody>
            </p:sp>
          </p:grpSp>
          <p:sp>
            <p:nvSpPr>
              <p:cNvPr id="314" name="Text Box 571"/>
              <p:cNvSpPr txBox="1">
                <a:spLocks noChangeArrowheads="1"/>
              </p:cNvSpPr>
              <p:nvPr/>
            </p:nvSpPr>
            <p:spPr bwMode="auto">
              <a:xfrm>
                <a:off x="4513" y="3294"/>
                <a:ext cx="255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Йод</a:t>
                </a:r>
              </a:p>
            </p:txBody>
          </p:sp>
        </p:grpSp>
        <p:grpSp>
          <p:nvGrpSpPr>
            <p:cNvPr id="160" name="Group 572"/>
            <p:cNvGrpSpPr>
              <a:grpSpLocks/>
            </p:cNvGrpSpPr>
            <p:nvPr/>
          </p:nvGrpSpPr>
          <p:grpSpPr bwMode="auto">
            <a:xfrm>
              <a:off x="1066" y="2772"/>
              <a:ext cx="592" cy="364"/>
              <a:chOff x="839" y="935"/>
              <a:chExt cx="592" cy="364"/>
            </a:xfrm>
          </p:grpSpPr>
          <p:sp>
            <p:nvSpPr>
              <p:cNvPr id="308" name="Rectangle 573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3366FF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9" name="Text Box 574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9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Ва</a:t>
                </a:r>
                <a:endParaRPr lang="en-US" sz="2000">
                  <a:latin typeface="Baskerville Old Face" pitchFamily="18" charset="0"/>
                </a:endParaRPr>
              </a:p>
            </p:txBody>
          </p:sp>
          <p:sp>
            <p:nvSpPr>
              <p:cNvPr id="310" name="Text Box 575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32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Барий</a:t>
                </a:r>
              </a:p>
            </p:txBody>
          </p:sp>
          <p:sp>
            <p:nvSpPr>
              <p:cNvPr id="311" name="Text Box 576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56</a:t>
                </a:r>
              </a:p>
            </p:txBody>
          </p:sp>
          <p:sp>
            <p:nvSpPr>
              <p:cNvPr id="312" name="Text Box 577"/>
              <p:cNvSpPr txBox="1">
                <a:spLocks noChangeArrowheads="1"/>
              </p:cNvSpPr>
              <p:nvPr/>
            </p:nvSpPr>
            <p:spPr bwMode="auto">
              <a:xfrm>
                <a:off x="1066" y="1083"/>
                <a:ext cx="287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137.34</a:t>
                </a:r>
              </a:p>
            </p:txBody>
          </p:sp>
        </p:grpSp>
        <p:grpSp>
          <p:nvGrpSpPr>
            <p:cNvPr id="161" name="Group 578"/>
            <p:cNvGrpSpPr>
              <a:grpSpLocks/>
            </p:cNvGrpSpPr>
            <p:nvPr/>
          </p:nvGrpSpPr>
          <p:grpSpPr bwMode="auto">
            <a:xfrm>
              <a:off x="567" y="2772"/>
              <a:ext cx="592" cy="364"/>
              <a:chOff x="839" y="935"/>
              <a:chExt cx="592" cy="364"/>
            </a:xfrm>
          </p:grpSpPr>
          <p:sp>
            <p:nvSpPr>
              <p:cNvPr id="303" name="Rectangle 579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3366FF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4" name="Text Box 580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8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Cs</a:t>
                </a:r>
              </a:p>
            </p:txBody>
          </p:sp>
          <p:sp>
            <p:nvSpPr>
              <p:cNvPr id="305" name="Text Box 581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32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Цезий</a:t>
                </a:r>
              </a:p>
            </p:txBody>
          </p:sp>
          <p:sp>
            <p:nvSpPr>
              <p:cNvPr id="306" name="Text Box 582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55</a:t>
                </a:r>
              </a:p>
            </p:txBody>
          </p:sp>
          <p:sp>
            <p:nvSpPr>
              <p:cNvPr id="307" name="Text Box 583"/>
              <p:cNvSpPr txBox="1">
                <a:spLocks noChangeArrowheads="1"/>
              </p:cNvSpPr>
              <p:nvPr/>
            </p:nvSpPr>
            <p:spPr bwMode="auto">
              <a:xfrm>
                <a:off x="1066" y="1083"/>
                <a:ext cx="318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132,905</a:t>
                </a:r>
              </a:p>
            </p:txBody>
          </p:sp>
        </p:grpSp>
        <p:grpSp>
          <p:nvGrpSpPr>
            <p:cNvPr id="162" name="Group 584"/>
            <p:cNvGrpSpPr>
              <a:grpSpLocks/>
            </p:cNvGrpSpPr>
            <p:nvPr/>
          </p:nvGrpSpPr>
          <p:grpSpPr bwMode="auto">
            <a:xfrm>
              <a:off x="1565" y="2772"/>
              <a:ext cx="602" cy="381"/>
              <a:chOff x="2426" y="3612"/>
              <a:chExt cx="602" cy="381"/>
            </a:xfrm>
          </p:grpSpPr>
          <p:grpSp>
            <p:nvGrpSpPr>
              <p:cNvPr id="296" name="Group 585"/>
              <p:cNvGrpSpPr>
                <a:grpSpLocks/>
              </p:cNvGrpSpPr>
              <p:nvPr/>
            </p:nvGrpSpPr>
            <p:grpSpPr bwMode="auto">
              <a:xfrm>
                <a:off x="2426" y="3612"/>
                <a:ext cx="602" cy="381"/>
                <a:chOff x="2472" y="2931"/>
                <a:chExt cx="602" cy="381"/>
              </a:xfrm>
            </p:grpSpPr>
            <p:sp>
              <p:nvSpPr>
                <p:cNvPr id="298" name="Rectangle 586"/>
                <p:cNvSpPr>
                  <a:spLocks noChangeArrowheads="1"/>
                </p:cNvSpPr>
                <p:nvPr/>
              </p:nvSpPr>
              <p:spPr bwMode="auto">
                <a:xfrm>
                  <a:off x="2517" y="2976"/>
                  <a:ext cx="499" cy="318"/>
                </a:xfrm>
                <a:prstGeom prst="rect">
                  <a:avLst/>
                </a:prstGeom>
                <a:solidFill>
                  <a:srgbClr val="0066FF"/>
                </a:solidFill>
                <a:ln w="28575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9" name="Text Box 587"/>
                <p:cNvSpPr txBox="1">
                  <a:spLocks noChangeArrowheads="1"/>
                </p:cNvSpPr>
                <p:nvPr/>
              </p:nvSpPr>
              <p:spPr bwMode="auto">
                <a:xfrm>
                  <a:off x="2789" y="2931"/>
                  <a:ext cx="285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2000">
                      <a:latin typeface="Baskerville Old Face" pitchFamily="18" charset="0"/>
                    </a:rPr>
                    <a:t>La</a:t>
                  </a:r>
                </a:p>
              </p:txBody>
            </p:sp>
            <p:sp>
              <p:nvSpPr>
                <p:cNvPr id="300" name="Text Box 588"/>
                <p:cNvSpPr txBox="1">
                  <a:spLocks noChangeArrowheads="1"/>
                </p:cNvSpPr>
                <p:nvPr/>
              </p:nvSpPr>
              <p:spPr bwMode="auto">
                <a:xfrm>
                  <a:off x="2472" y="2931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57</a:t>
                  </a:r>
                </a:p>
              </p:txBody>
            </p:sp>
            <p:sp>
              <p:nvSpPr>
                <p:cNvPr id="301" name="Text Box 589"/>
                <p:cNvSpPr txBox="1">
                  <a:spLocks noChangeArrowheads="1"/>
                </p:cNvSpPr>
                <p:nvPr/>
              </p:nvSpPr>
              <p:spPr bwMode="auto">
                <a:xfrm>
                  <a:off x="2517" y="3067"/>
                  <a:ext cx="31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138,81</a:t>
                  </a:r>
                </a:p>
              </p:txBody>
            </p:sp>
            <p:sp>
              <p:nvSpPr>
                <p:cNvPr id="302" name="Text Box 590"/>
                <p:cNvSpPr txBox="1">
                  <a:spLocks noChangeArrowheads="1"/>
                </p:cNvSpPr>
                <p:nvPr/>
              </p:nvSpPr>
              <p:spPr bwMode="auto">
                <a:xfrm>
                  <a:off x="2608" y="3158"/>
                  <a:ext cx="363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000">
                      <a:latin typeface="Baskerville Old Face" pitchFamily="18" charset="0"/>
                    </a:rPr>
                    <a:t>Лантан</a:t>
                  </a:r>
                </a:p>
              </p:txBody>
            </p:sp>
          </p:grpSp>
          <p:sp>
            <p:nvSpPr>
              <p:cNvPr id="297" name="Text Box 591"/>
              <p:cNvSpPr txBox="1">
                <a:spLocks noChangeArrowheads="1"/>
              </p:cNvSpPr>
              <p:nvPr/>
            </p:nvSpPr>
            <p:spPr bwMode="auto">
              <a:xfrm>
                <a:off x="2653" y="3657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>
                    <a:latin typeface="Baskerville Old Face" pitchFamily="18" charset="0"/>
                  </a:rPr>
                  <a:t>*</a:t>
                </a:r>
              </a:p>
            </p:txBody>
          </p:sp>
        </p:grpSp>
        <p:grpSp>
          <p:nvGrpSpPr>
            <p:cNvPr id="163" name="Group 592"/>
            <p:cNvGrpSpPr>
              <a:grpSpLocks/>
            </p:cNvGrpSpPr>
            <p:nvPr/>
          </p:nvGrpSpPr>
          <p:grpSpPr bwMode="auto">
            <a:xfrm>
              <a:off x="2064" y="2772"/>
              <a:ext cx="548" cy="364"/>
              <a:chOff x="1292" y="2341"/>
              <a:chExt cx="548" cy="364"/>
            </a:xfrm>
          </p:grpSpPr>
          <p:grpSp>
            <p:nvGrpSpPr>
              <p:cNvPr id="285" name="Group 593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287" name="Group 594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291" name="Rectangle 595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92" name="Text Box 59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293" name="Text Box 5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379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Гафний</a:t>
                    </a:r>
                  </a:p>
                </p:txBody>
              </p:sp>
              <p:sp>
                <p:nvSpPr>
                  <p:cNvPr id="294" name="Text Box 59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295" name="Text Box 59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288" name="Text Box 600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289" name="Text Box 601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72</a:t>
                  </a:r>
                </a:p>
              </p:txBody>
            </p:sp>
            <p:sp>
              <p:nvSpPr>
                <p:cNvPr id="290" name="Text Box 602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178.49</a:t>
                  </a:r>
                </a:p>
              </p:txBody>
            </p:sp>
          </p:grpSp>
          <p:sp>
            <p:nvSpPr>
              <p:cNvPr id="286" name="Text Box 603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28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Hf</a:t>
                </a:r>
              </a:p>
            </p:txBody>
          </p:sp>
        </p:grpSp>
        <p:grpSp>
          <p:nvGrpSpPr>
            <p:cNvPr id="164" name="Group 604"/>
            <p:cNvGrpSpPr>
              <a:grpSpLocks/>
            </p:cNvGrpSpPr>
            <p:nvPr/>
          </p:nvGrpSpPr>
          <p:grpSpPr bwMode="auto">
            <a:xfrm>
              <a:off x="2562" y="2772"/>
              <a:ext cx="548" cy="364"/>
              <a:chOff x="1292" y="2341"/>
              <a:chExt cx="548" cy="364"/>
            </a:xfrm>
          </p:grpSpPr>
          <p:grpSp>
            <p:nvGrpSpPr>
              <p:cNvPr id="274" name="Group 605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276" name="Group 606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280" name="Rectangle 607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81" name="Text Box 60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282" name="Text Box 60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355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Тантал</a:t>
                    </a:r>
                  </a:p>
                </p:txBody>
              </p:sp>
              <p:sp>
                <p:nvSpPr>
                  <p:cNvPr id="283" name="Text Box 6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284" name="Text Box 6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277" name="Text Box 612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278" name="Text Box 613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73</a:t>
                  </a:r>
                </a:p>
              </p:txBody>
            </p:sp>
            <p:sp>
              <p:nvSpPr>
                <p:cNvPr id="279" name="Text Box 614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180,948</a:t>
                  </a:r>
                </a:p>
              </p:txBody>
            </p:sp>
          </p:grpSp>
          <p:sp>
            <p:nvSpPr>
              <p:cNvPr id="275" name="Text Box 615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28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Та</a:t>
                </a:r>
                <a:endParaRPr lang="en-US" sz="2000">
                  <a:latin typeface="Baskerville Old Face" pitchFamily="18" charset="0"/>
                </a:endParaRPr>
              </a:p>
            </p:txBody>
          </p:sp>
        </p:grpSp>
        <p:grpSp>
          <p:nvGrpSpPr>
            <p:cNvPr id="165" name="Group 616"/>
            <p:cNvGrpSpPr>
              <a:grpSpLocks/>
            </p:cNvGrpSpPr>
            <p:nvPr/>
          </p:nvGrpSpPr>
          <p:grpSpPr bwMode="auto">
            <a:xfrm>
              <a:off x="3061" y="2772"/>
              <a:ext cx="548" cy="364"/>
              <a:chOff x="1292" y="2341"/>
              <a:chExt cx="548" cy="364"/>
            </a:xfrm>
          </p:grpSpPr>
          <p:grpSp>
            <p:nvGrpSpPr>
              <p:cNvPr id="263" name="Group 617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265" name="Group 618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269" name="Rectangle 619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0" name="Text Box 62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271" name="Text Box 6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464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Вольфрам</a:t>
                    </a:r>
                  </a:p>
                </p:txBody>
              </p:sp>
              <p:sp>
                <p:nvSpPr>
                  <p:cNvPr id="272" name="Text Box 6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273" name="Text Box 6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266" name="Text Box 624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267" name="Text Box 625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74</a:t>
                  </a:r>
                </a:p>
              </p:txBody>
            </p:sp>
            <p:sp>
              <p:nvSpPr>
                <p:cNvPr id="268" name="Text Box 626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183.85</a:t>
                  </a:r>
                </a:p>
              </p:txBody>
            </p:sp>
          </p:grpSp>
          <p:sp>
            <p:nvSpPr>
              <p:cNvPr id="264" name="Text Box 627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26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W</a:t>
                </a:r>
              </a:p>
            </p:txBody>
          </p:sp>
        </p:grpSp>
        <p:grpSp>
          <p:nvGrpSpPr>
            <p:cNvPr id="166" name="Group 628"/>
            <p:cNvGrpSpPr>
              <a:grpSpLocks/>
            </p:cNvGrpSpPr>
            <p:nvPr/>
          </p:nvGrpSpPr>
          <p:grpSpPr bwMode="auto">
            <a:xfrm>
              <a:off x="3560" y="2772"/>
              <a:ext cx="548" cy="364"/>
              <a:chOff x="1292" y="2341"/>
              <a:chExt cx="548" cy="364"/>
            </a:xfrm>
          </p:grpSpPr>
          <p:grpSp>
            <p:nvGrpSpPr>
              <p:cNvPr id="252" name="Group 629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254" name="Group 630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258" name="Rectangle 631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59" name="Text Box 63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260" name="Text Box 6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325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Рений</a:t>
                    </a:r>
                  </a:p>
                </p:txBody>
              </p:sp>
              <p:sp>
                <p:nvSpPr>
                  <p:cNvPr id="261" name="Text Box 63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262" name="Text Box 63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255" name="Text Box 636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256" name="Text Box 637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75</a:t>
                  </a:r>
                </a:p>
              </p:txBody>
            </p:sp>
            <p:sp>
              <p:nvSpPr>
                <p:cNvPr id="257" name="Text Box 638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186,2</a:t>
                  </a:r>
                </a:p>
              </p:txBody>
            </p:sp>
          </p:grpSp>
          <p:sp>
            <p:nvSpPr>
              <p:cNvPr id="253" name="Text Box 639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29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Re</a:t>
                </a:r>
              </a:p>
            </p:txBody>
          </p:sp>
        </p:grpSp>
        <p:grpSp>
          <p:nvGrpSpPr>
            <p:cNvPr id="167" name="Group 640"/>
            <p:cNvGrpSpPr>
              <a:grpSpLocks/>
            </p:cNvGrpSpPr>
            <p:nvPr/>
          </p:nvGrpSpPr>
          <p:grpSpPr bwMode="auto">
            <a:xfrm>
              <a:off x="4059" y="2772"/>
              <a:ext cx="548" cy="364"/>
              <a:chOff x="1292" y="2341"/>
              <a:chExt cx="548" cy="364"/>
            </a:xfrm>
          </p:grpSpPr>
          <p:grpSp>
            <p:nvGrpSpPr>
              <p:cNvPr id="241" name="Group 641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243" name="Group 642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247" name="Rectangle 643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48" name="Text Box 64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249" name="Text Box 64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347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Осмий</a:t>
                    </a:r>
                  </a:p>
                </p:txBody>
              </p:sp>
              <p:sp>
                <p:nvSpPr>
                  <p:cNvPr id="250" name="Text Box 6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251" name="Text Box 64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244" name="Text Box 648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245" name="Text Box 649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76</a:t>
                  </a:r>
                </a:p>
              </p:txBody>
            </p:sp>
            <p:sp>
              <p:nvSpPr>
                <p:cNvPr id="246" name="Text Box 650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190,2</a:t>
                  </a:r>
                </a:p>
              </p:txBody>
            </p:sp>
          </p:grpSp>
          <p:sp>
            <p:nvSpPr>
              <p:cNvPr id="242" name="Text Box 651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29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О</a:t>
                </a:r>
                <a:r>
                  <a:rPr lang="en-US" sz="2000">
                    <a:latin typeface="Baskerville Old Face" pitchFamily="18" charset="0"/>
                  </a:rPr>
                  <a:t>s</a:t>
                </a:r>
              </a:p>
            </p:txBody>
          </p:sp>
        </p:grpSp>
        <p:grpSp>
          <p:nvGrpSpPr>
            <p:cNvPr id="168" name="Group 652"/>
            <p:cNvGrpSpPr>
              <a:grpSpLocks/>
            </p:cNvGrpSpPr>
            <p:nvPr/>
          </p:nvGrpSpPr>
          <p:grpSpPr bwMode="auto">
            <a:xfrm>
              <a:off x="4558" y="2772"/>
              <a:ext cx="548" cy="364"/>
              <a:chOff x="1292" y="2341"/>
              <a:chExt cx="548" cy="364"/>
            </a:xfrm>
          </p:grpSpPr>
          <p:grpSp>
            <p:nvGrpSpPr>
              <p:cNvPr id="230" name="Group 653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232" name="Group 654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236" name="Rectangle 655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37" name="Text Box 65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238" name="Text Box 6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384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Иридий</a:t>
                    </a:r>
                  </a:p>
                </p:txBody>
              </p:sp>
              <p:sp>
                <p:nvSpPr>
                  <p:cNvPr id="239" name="Text Box 65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240" name="Text Box 6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233" name="Text Box 660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234" name="Text Box 661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77</a:t>
                  </a:r>
                </a:p>
              </p:txBody>
            </p:sp>
            <p:sp>
              <p:nvSpPr>
                <p:cNvPr id="235" name="Text Box 662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192,2</a:t>
                  </a:r>
                </a:p>
              </p:txBody>
            </p:sp>
          </p:grpSp>
          <p:sp>
            <p:nvSpPr>
              <p:cNvPr id="231" name="Text Box 663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22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Ir</a:t>
                </a:r>
              </a:p>
            </p:txBody>
          </p:sp>
        </p:grpSp>
        <p:sp>
          <p:nvSpPr>
            <p:cNvPr id="169" name="Rectangle 664"/>
            <p:cNvSpPr>
              <a:spLocks noChangeArrowheads="1"/>
            </p:cNvSpPr>
            <p:nvPr/>
          </p:nvSpPr>
          <p:spPr bwMode="auto">
            <a:xfrm>
              <a:off x="4105" y="2500"/>
              <a:ext cx="998" cy="318"/>
            </a:xfrm>
            <a:prstGeom prst="rect">
              <a:avLst/>
            </a:prstGeom>
            <a:solidFill>
              <a:srgbClr val="99C3DF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70" name="Group 665"/>
            <p:cNvGrpSpPr>
              <a:grpSpLocks/>
            </p:cNvGrpSpPr>
            <p:nvPr/>
          </p:nvGrpSpPr>
          <p:grpSpPr bwMode="auto">
            <a:xfrm>
              <a:off x="1066" y="3090"/>
              <a:ext cx="548" cy="364"/>
              <a:chOff x="1292" y="2341"/>
              <a:chExt cx="548" cy="364"/>
            </a:xfrm>
          </p:grpSpPr>
          <p:grpSp>
            <p:nvGrpSpPr>
              <p:cNvPr id="219" name="Group 666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221" name="Group 667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225" name="Rectangle 668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26" name="Text Box 66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227" name="Text Box 67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306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Ртуть</a:t>
                    </a:r>
                  </a:p>
                </p:txBody>
              </p:sp>
              <p:sp>
                <p:nvSpPr>
                  <p:cNvPr id="228" name="Text Box 67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229" name="Text Box 67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222" name="Text Box 673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223" name="Text Box 674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80</a:t>
                  </a:r>
                </a:p>
              </p:txBody>
            </p:sp>
            <p:sp>
              <p:nvSpPr>
                <p:cNvPr id="224" name="Text Box 675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200,59</a:t>
                  </a:r>
                </a:p>
              </p:txBody>
            </p:sp>
          </p:grpSp>
          <p:sp>
            <p:nvSpPr>
              <p:cNvPr id="220" name="Text Box 676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31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Hg</a:t>
                </a:r>
              </a:p>
            </p:txBody>
          </p:sp>
        </p:grpSp>
        <p:grpSp>
          <p:nvGrpSpPr>
            <p:cNvPr id="171" name="Group 677"/>
            <p:cNvGrpSpPr>
              <a:grpSpLocks/>
            </p:cNvGrpSpPr>
            <p:nvPr/>
          </p:nvGrpSpPr>
          <p:grpSpPr bwMode="auto">
            <a:xfrm>
              <a:off x="567" y="3090"/>
              <a:ext cx="548" cy="364"/>
              <a:chOff x="1292" y="2341"/>
              <a:chExt cx="548" cy="364"/>
            </a:xfrm>
          </p:grpSpPr>
          <p:grpSp>
            <p:nvGrpSpPr>
              <p:cNvPr id="208" name="Group 678"/>
              <p:cNvGrpSpPr>
                <a:grpSpLocks/>
              </p:cNvGrpSpPr>
              <p:nvPr/>
            </p:nvGrpSpPr>
            <p:grpSpPr bwMode="auto">
              <a:xfrm>
                <a:off x="1292" y="2341"/>
                <a:ext cx="548" cy="364"/>
                <a:chOff x="1292" y="2205"/>
                <a:chExt cx="548" cy="364"/>
              </a:xfrm>
            </p:grpSpPr>
            <p:grpSp>
              <p:nvGrpSpPr>
                <p:cNvPr id="210" name="Group 679"/>
                <p:cNvGrpSpPr>
                  <a:grpSpLocks/>
                </p:cNvGrpSpPr>
                <p:nvPr/>
              </p:nvGrpSpPr>
              <p:grpSpPr bwMode="auto">
                <a:xfrm>
                  <a:off x="1292" y="2205"/>
                  <a:ext cx="548" cy="364"/>
                  <a:chOff x="839" y="935"/>
                  <a:chExt cx="548" cy="364"/>
                </a:xfrm>
              </p:grpSpPr>
              <p:sp>
                <p:nvSpPr>
                  <p:cNvPr id="214" name="Rectangle 680"/>
                  <p:cNvSpPr>
                    <a:spLocks noChangeArrowheads="1"/>
                  </p:cNvSpPr>
                  <p:nvPr/>
                </p:nvSpPr>
                <p:spPr bwMode="auto">
                  <a:xfrm>
                    <a:off x="888" y="981"/>
                    <a:ext cx="499" cy="318"/>
                  </a:xfrm>
                  <a:prstGeom prst="rect">
                    <a:avLst/>
                  </a:prstGeom>
                  <a:solidFill>
                    <a:srgbClr val="66FF33"/>
                  </a:solidFill>
                  <a:ln w="28575">
                    <a:solidFill>
                      <a:schemeClr val="bg2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15" name="Text Box 68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9" y="935"/>
                    <a:ext cx="116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20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216" name="Text Box 68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6" y="1144"/>
                    <a:ext cx="351" cy="1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1000">
                        <a:latin typeface="Baskerville Old Face" pitchFamily="18" charset="0"/>
                      </a:rPr>
                      <a:t>Золото</a:t>
                    </a:r>
                  </a:p>
                </p:txBody>
              </p:sp>
              <p:sp>
                <p:nvSpPr>
                  <p:cNvPr id="217" name="Text Box 68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03" y="970"/>
                    <a:ext cx="116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1400">
                      <a:latin typeface="Baskerville Old Face" pitchFamily="18" charset="0"/>
                    </a:endParaRPr>
                  </a:p>
                </p:txBody>
              </p:sp>
              <p:sp>
                <p:nvSpPr>
                  <p:cNvPr id="218" name="Text Box 68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083"/>
                    <a:ext cx="116" cy="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endParaRPr lang="ru-RU" sz="700">
                      <a:latin typeface="Arial Unicode MS" pitchFamily="34" charset="-128"/>
                    </a:endParaRPr>
                  </a:p>
                </p:txBody>
              </p:sp>
            </p:grpSp>
            <p:sp>
              <p:nvSpPr>
                <p:cNvPr id="211" name="Text Box 685"/>
                <p:cNvSpPr txBox="1">
                  <a:spLocks noChangeArrowheads="1"/>
                </p:cNvSpPr>
                <p:nvPr/>
              </p:nvSpPr>
              <p:spPr bwMode="auto">
                <a:xfrm>
                  <a:off x="1610" y="2205"/>
                  <a:ext cx="11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2000">
                    <a:latin typeface="Baskerville Old Face" pitchFamily="18" charset="0"/>
                  </a:endParaRPr>
                </a:p>
              </p:txBody>
            </p:sp>
            <p:sp>
              <p:nvSpPr>
                <p:cNvPr id="212" name="Text Box 686"/>
                <p:cNvSpPr txBox="1">
                  <a:spLocks noChangeArrowheads="1"/>
                </p:cNvSpPr>
                <p:nvPr/>
              </p:nvSpPr>
              <p:spPr bwMode="auto">
                <a:xfrm>
                  <a:off x="1292" y="2205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79</a:t>
                  </a:r>
                </a:p>
              </p:txBody>
            </p:sp>
            <p:sp>
              <p:nvSpPr>
                <p:cNvPr id="213" name="Text Box 687"/>
                <p:cNvSpPr txBox="1">
                  <a:spLocks noChangeArrowheads="1"/>
                </p:cNvSpPr>
                <p:nvPr/>
              </p:nvSpPr>
              <p:spPr bwMode="auto">
                <a:xfrm>
                  <a:off x="1292" y="2341"/>
                  <a:ext cx="364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800">
                      <a:latin typeface="Arial Unicode MS" pitchFamily="34" charset="-128"/>
                    </a:rPr>
                    <a:t>196,967</a:t>
                  </a:r>
                </a:p>
              </p:txBody>
            </p:sp>
          </p:grpSp>
          <p:sp>
            <p:nvSpPr>
              <p:cNvPr id="209" name="Text Box 688"/>
              <p:cNvSpPr txBox="1">
                <a:spLocks noChangeArrowheads="1"/>
              </p:cNvSpPr>
              <p:nvPr/>
            </p:nvSpPr>
            <p:spPr bwMode="auto">
              <a:xfrm>
                <a:off x="1519" y="2341"/>
                <a:ext cx="31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А</a:t>
                </a:r>
                <a:r>
                  <a:rPr lang="en-US" sz="2000">
                    <a:latin typeface="Baskerville Old Face" pitchFamily="18" charset="0"/>
                  </a:rPr>
                  <a:t>u</a:t>
                </a:r>
              </a:p>
            </p:txBody>
          </p:sp>
        </p:grpSp>
        <p:grpSp>
          <p:nvGrpSpPr>
            <p:cNvPr id="172" name="Group 689"/>
            <p:cNvGrpSpPr>
              <a:grpSpLocks/>
            </p:cNvGrpSpPr>
            <p:nvPr/>
          </p:nvGrpSpPr>
          <p:grpSpPr bwMode="auto">
            <a:xfrm>
              <a:off x="1565" y="3090"/>
              <a:ext cx="545" cy="381"/>
              <a:chOff x="2109" y="2931"/>
              <a:chExt cx="545" cy="381"/>
            </a:xfrm>
          </p:grpSpPr>
          <p:sp>
            <p:nvSpPr>
              <p:cNvPr id="203" name="Rectangle 690"/>
              <p:cNvSpPr>
                <a:spLocks noChangeArrowheads="1"/>
              </p:cNvSpPr>
              <p:nvPr/>
            </p:nvSpPr>
            <p:spPr bwMode="auto">
              <a:xfrm>
                <a:off x="2154" y="2976"/>
                <a:ext cx="499" cy="318"/>
              </a:xfrm>
              <a:prstGeom prst="rect">
                <a:avLst/>
              </a:prstGeom>
              <a:solidFill>
                <a:srgbClr val="0066FF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4" name="Text Box 691"/>
              <p:cNvSpPr txBox="1">
                <a:spLocks noChangeArrowheads="1"/>
              </p:cNvSpPr>
              <p:nvPr/>
            </p:nvSpPr>
            <p:spPr bwMode="auto">
              <a:xfrm>
                <a:off x="2109" y="2931"/>
                <a:ext cx="26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Т</a:t>
                </a:r>
                <a:r>
                  <a:rPr lang="en-US" sz="2000">
                    <a:latin typeface="Baskerville Old Face" pitchFamily="18" charset="0"/>
                  </a:rPr>
                  <a:t>I</a:t>
                </a:r>
              </a:p>
            </p:txBody>
          </p:sp>
          <p:sp>
            <p:nvSpPr>
              <p:cNvPr id="205" name="Text Box 692"/>
              <p:cNvSpPr txBox="1">
                <a:spLocks noChangeArrowheads="1"/>
              </p:cNvSpPr>
              <p:nvPr/>
            </p:nvSpPr>
            <p:spPr bwMode="auto">
              <a:xfrm>
                <a:off x="2245" y="3158"/>
                <a:ext cx="367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Таллий</a:t>
                </a:r>
              </a:p>
            </p:txBody>
          </p:sp>
          <p:sp>
            <p:nvSpPr>
              <p:cNvPr id="206" name="Text Box 693"/>
              <p:cNvSpPr txBox="1">
                <a:spLocks noChangeArrowheads="1"/>
              </p:cNvSpPr>
              <p:nvPr/>
            </p:nvSpPr>
            <p:spPr bwMode="auto">
              <a:xfrm>
                <a:off x="2426" y="2976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81</a:t>
                </a:r>
              </a:p>
            </p:txBody>
          </p:sp>
          <p:sp>
            <p:nvSpPr>
              <p:cNvPr id="207" name="Text Box 694"/>
              <p:cNvSpPr txBox="1">
                <a:spLocks noChangeArrowheads="1"/>
              </p:cNvSpPr>
              <p:nvPr/>
            </p:nvSpPr>
            <p:spPr bwMode="auto">
              <a:xfrm>
                <a:off x="2245" y="3067"/>
                <a:ext cx="287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204,37</a:t>
                </a:r>
              </a:p>
            </p:txBody>
          </p:sp>
        </p:grpSp>
        <p:grpSp>
          <p:nvGrpSpPr>
            <p:cNvPr id="173" name="Group 695"/>
            <p:cNvGrpSpPr>
              <a:grpSpLocks/>
            </p:cNvGrpSpPr>
            <p:nvPr/>
          </p:nvGrpSpPr>
          <p:grpSpPr bwMode="auto">
            <a:xfrm>
              <a:off x="3061" y="3090"/>
              <a:ext cx="592" cy="364"/>
              <a:chOff x="839" y="935"/>
              <a:chExt cx="592" cy="364"/>
            </a:xfrm>
          </p:grpSpPr>
          <p:sp>
            <p:nvSpPr>
              <p:cNvPr id="198" name="Rectangle 696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66FF33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9" name="Text Box 697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8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Ро</a:t>
                </a:r>
                <a:endParaRPr lang="en-US" sz="2000">
                  <a:latin typeface="Baskerville Old Face" pitchFamily="18" charset="0"/>
                </a:endParaRPr>
              </a:p>
            </p:txBody>
          </p:sp>
          <p:sp>
            <p:nvSpPr>
              <p:cNvPr id="200" name="Text Box 698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423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Полоний</a:t>
                </a:r>
              </a:p>
            </p:txBody>
          </p:sp>
          <p:sp>
            <p:nvSpPr>
              <p:cNvPr id="201" name="Text Box 699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84</a:t>
                </a:r>
              </a:p>
            </p:txBody>
          </p:sp>
          <p:sp>
            <p:nvSpPr>
              <p:cNvPr id="202" name="Text Box 700"/>
              <p:cNvSpPr txBox="1">
                <a:spLocks noChangeArrowheads="1"/>
              </p:cNvSpPr>
              <p:nvPr/>
            </p:nvSpPr>
            <p:spPr bwMode="auto">
              <a:xfrm>
                <a:off x="1111" y="1083"/>
                <a:ext cx="241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700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[</a:t>
                </a:r>
                <a:r>
                  <a:rPr lang="ru-RU" sz="700"/>
                  <a:t>210</a:t>
                </a:r>
                <a:r>
                  <a:rPr lang="en-US" sz="700">
                    <a:cs typeface="Arial" charset="0"/>
                  </a:rPr>
                  <a:t>]</a:t>
                </a:r>
              </a:p>
            </p:txBody>
          </p:sp>
        </p:grpSp>
        <p:grpSp>
          <p:nvGrpSpPr>
            <p:cNvPr id="174" name="Group 701"/>
            <p:cNvGrpSpPr>
              <a:grpSpLocks/>
            </p:cNvGrpSpPr>
            <p:nvPr/>
          </p:nvGrpSpPr>
          <p:grpSpPr bwMode="auto">
            <a:xfrm>
              <a:off x="2562" y="3090"/>
              <a:ext cx="592" cy="364"/>
              <a:chOff x="839" y="935"/>
              <a:chExt cx="592" cy="364"/>
            </a:xfrm>
          </p:grpSpPr>
          <p:sp>
            <p:nvSpPr>
              <p:cNvPr id="193" name="Rectangle 702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66FF33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4" name="Text Box 703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6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>
                    <a:latin typeface="Baskerville Old Face" pitchFamily="18" charset="0"/>
                  </a:rPr>
                  <a:t>В</a:t>
                </a:r>
                <a:r>
                  <a:rPr lang="en-US" sz="2000">
                    <a:latin typeface="Baskerville Old Face" pitchFamily="18" charset="0"/>
                  </a:rPr>
                  <a:t>i</a:t>
                </a:r>
              </a:p>
            </p:txBody>
          </p:sp>
          <p:sp>
            <p:nvSpPr>
              <p:cNvPr id="195" name="Text Box 704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374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Висмут</a:t>
                </a:r>
              </a:p>
            </p:txBody>
          </p:sp>
          <p:sp>
            <p:nvSpPr>
              <p:cNvPr id="196" name="Text Box 705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83</a:t>
                </a:r>
              </a:p>
            </p:txBody>
          </p:sp>
          <p:sp>
            <p:nvSpPr>
              <p:cNvPr id="197" name="Text Box 706"/>
              <p:cNvSpPr txBox="1">
                <a:spLocks noChangeArrowheads="1"/>
              </p:cNvSpPr>
              <p:nvPr/>
            </p:nvSpPr>
            <p:spPr bwMode="auto">
              <a:xfrm>
                <a:off x="1111" y="1083"/>
                <a:ext cx="318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208,980</a:t>
                </a:r>
              </a:p>
            </p:txBody>
          </p:sp>
        </p:grpSp>
        <p:grpSp>
          <p:nvGrpSpPr>
            <p:cNvPr id="175" name="Group 707"/>
            <p:cNvGrpSpPr>
              <a:grpSpLocks/>
            </p:cNvGrpSpPr>
            <p:nvPr/>
          </p:nvGrpSpPr>
          <p:grpSpPr bwMode="auto">
            <a:xfrm>
              <a:off x="2064" y="3090"/>
              <a:ext cx="592" cy="364"/>
              <a:chOff x="839" y="935"/>
              <a:chExt cx="592" cy="364"/>
            </a:xfrm>
          </p:grpSpPr>
          <p:sp>
            <p:nvSpPr>
              <p:cNvPr id="188" name="Rectangle 708"/>
              <p:cNvSpPr>
                <a:spLocks noChangeArrowheads="1"/>
              </p:cNvSpPr>
              <p:nvPr/>
            </p:nvSpPr>
            <p:spPr bwMode="auto">
              <a:xfrm>
                <a:off x="888" y="981"/>
                <a:ext cx="499" cy="318"/>
              </a:xfrm>
              <a:prstGeom prst="rect">
                <a:avLst/>
              </a:prstGeom>
              <a:solidFill>
                <a:srgbClr val="66FF33"/>
              </a:solidFill>
              <a:ln w="2857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9" name="Text Box 709"/>
              <p:cNvSpPr txBox="1">
                <a:spLocks noChangeArrowheads="1"/>
              </p:cNvSpPr>
              <p:nvPr/>
            </p:nvSpPr>
            <p:spPr bwMode="auto">
              <a:xfrm>
                <a:off x="839" y="935"/>
                <a:ext cx="28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>
                    <a:latin typeface="Baskerville Old Face" pitchFamily="18" charset="0"/>
                  </a:rPr>
                  <a:t>Pb</a:t>
                </a:r>
              </a:p>
            </p:txBody>
          </p:sp>
          <p:sp>
            <p:nvSpPr>
              <p:cNvPr id="190" name="Text Box 710"/>
              <p:cNvSpPr txBox="1">
                <a:spLocks noChangeArrowheads="1"/>
              </p:cNvSpPr>
              <p:nvPr/>
            </p:nvSpPr>
            <p:spPr bwMode="auto">
              <a:xfrm>
                <a:off x="876" y="1144"/>
                <a:ext cx="37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Свинец</a:t>
                </a:r>
              </a:p>
            </p:txBody>
          </p:sp>
          <p:sp>
            <p:nvSpPr>
              <p:cNvPr id="191" name="Text Box 711"/>
              <p:cNvSpPr txBox="1">
                <a:spLocks noChangeArrowheads="1"/>
              </p:cNvSpPr>
              <p:nvPr/>
            </p:nvSpPr>
            <p:spPr bwMode="auto">
              <a:xfrm>
                <a:off x="1203" y="970"/>
                <a:ext cx="22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>
                    <a:latin typeface="Baskerville Old Face" pitchFamily="18" charset="0"/>
                  </a:rPr>
                  <a:t>82</a:t>
                </a:r>
              </a:p>
            </p:txBody>
          </p:sp>
          <p:sp>
            <p:nvSpPr>
              <p:cNvPr id="192" name="Text Box 712"/>
              <p:cNvSpPr txBox="1">
                <a:spLocks noChangeArrowheads="1"/>
              </p:cNvSpPr>
              <p:nvPr/>
            </p:nvSpPr>
            <p:spPr bwMode="auto">
              <a:xfrm>
                <a:off x="1111" y="1083"/>
                <a:ext cx="287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700">
                    <a:latin typeface="Arial Unicode MS" pitchFamily="34" charset="-128"/>
                  </a:rPr>
                  <a:t>207,19</a:t>
                </a:r>
              </a:p>
            </p:txBody>
          </p:sp>
        </p:grpSp>
        <p:grpSp>
          <p:nvGrpSpPr>
            <p:cNvPr id="176" name="Group 713"/>
            <p:cNvGrpSpPr>
              <a:grpSpLocks/>
            </p:cNvGrpSpPr>
            <p:nvPr/>
          </p:nvGrpSpPr>
          <p:grpSpPr bwMode="auto">
            <a:xfrm>
              <a:off x="3560" y="3090"/>
              <a:ext cx="592" cy="381"/>
              <a:chOff x="4468" y="3067"/>
              <a:chExt cx="592" cy="381"/>
            </a:xfrm>
          </p:grpSpPr>
          <p:grpSp>
            <p:nvGrpSpPr>
              <p:cNvPr id="181" name="Group 714"/>
              <p:cNvGrpSpPr>
                <a:grpSpLocks/>
              </p:cNvGrpSpPr>
              <p:nvPr/>
            </p:nvGrpSpPr>
            <p:grpSpPr bwMode="auto">
              <a:xfrm>
                <a:off x="4468" y="3067"/>
                <a:ext cx="592" cy="364"/>
                <a:chOff x="839" y="935"/>
                <a:chExt cx="592" cy="364"/>
              </a:xfrm>
            </p:grpSpPr>
            <p:sp>
              <p:nvSpPr>
                <p:cNvPr id="183" name="Rectangle 715"/>
                <p:cNvSpPr>
                  <a:spLocks noChangeArrowheads="1"/>
                </p:cNvSpPr>
                <p:nvPr/>
              </p:nvSpPr>
              <p:spPr bwMode="auto">
                <a:xfrm>
                  <a:off x="888" y="981"/>
                  <a:ext cx="499" cy="318"/>
                </a:xfrm>
                <a:prstGeom prst="rect">
                  <a:avLst/>
                </a:prstGeom>
                <a:solidFill>
                  <a:srgbClr val="FF6600"/>
                </a:solidFill>
                <a:ln w="28575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84" name="Text Box 716"/>
                <p:cNvSpPr txBox="1">
                  <a:spLocks noChangeArrowheads="1"/>
                </p:cNvSpPr>
                <p:nvPr/>
              </p:nvSpPr>
              <p:spPr bwMode="auto">
                <a:xfrm>
                  <a:off x="839" y="935"/>
                  <a:ext cx="27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2000">
                      <a:latin typeface="Baskerville Old Face" pitchFamily="18" charset="0"/>
                    </a:rPr>
                    <a:t>At</a:t>
                  </a:r>
                </a:p>
              </p:txBody>
            </p:sp>
            <p:sp>
              <p:nvSpPr>
                <p:cNvPr id="185" name="Text Box 717"/>
                <p:cNvSpPr txBox="1">
                  <a:spLocks noChangeArrowheads="1"/>
                </p:cNvSpPr>
                <p:nvPr/>
              </p:nvSpPr>
              <p:spPr bwMode="auto">
                <a:xfrm>
                  <a:off x="876" y="1144"/>
                  <a:ext cx="116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ru-RU" sz="1000">
                    <a:latin typeface="Baskerville Old Face" pitchFamily="18" charset="0"/>
                  </a:endParaRPr>
                </a:p>
              </p:txBody>
            </p:sp>
            <p:sp>
              <p:nvSpPr>
                <p:cNvPr id="186" name="Text Box 718"/>
                <p:cNvSpPr txBox="1">
                  <a:spLocks noChangeArrowheads="1"/>
                </p:cNvSpPr>
                <p:nvPr/>
              </p:nvSpPr>
              <p:spPr bwMode="auto">
                <a:xfrm>
                  <a:off x="1203" y="970"/>
                  <a:ext cx="228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1400">
                      <a:latin typeface="Baskerville Old Face" pitchFamily="18" charset="0"/>
                    </a:rPr>
                    <a:t>85</a:t>
                  </a:r>
                </a:p>
              </p:txBody>
            </p:sp>
            <p:sp>
              <p:nvSpPr>
                <p:cNvPr id="187" name="Text Box 719"/>
                <p:cNvSpPr txBox="1">
                  <a:spLocks noChangeArrowheads="1"/>
                </p:cNvSpPr>
                <p:nvPr/>
              </p:nvSpPr>
              <p:spPr bwMode="auto">
                <a:xfrm>
                  <a:off x="1111" y="1082"/>
                  <a:ext cx="209" cy="1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700">
                      <a:latin typeface="Arial Unicode MS" pitchFamily="34" charset="-128"/>
                    </a:rPr>
                    <a:t>210</a:t>
                  </a:r>
                </a:p>
              </p:txBody>
            </p:sp>
          </p:grpSp>
          <p:sp>
            <p:nvSpPr>
              <p:cNvPr id="182" name="Text Box 720"/>
              <p:cNvSpPr txBox="1">
                <a:spLocks noChangeArrowheads="1"/>
              </p:cNvSpPr>
              <p:nvPr/>
            </p:nvSpPr>
            <p:spPr bwMode="auto">
              <a:xfrm>
                <a:off x="4513" y="3294"/>
                <a:ext cx="31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000">
                    <a:latin typeface="Baskerville Old Face" pitchFamily="18" charset="0"/>
                  </a:rPr>
                  <a:t>Астат</a:t>
                </a:r>
              </a:p>
            </p:txBody>
          </p:sp>
        </p:grpSp>
        <p:sp>
          <p:nvSpPr>
            <p:cNvPr id="177" name="Rectangle 721"/>
            <p:cNvSpPr>
              <a:spLocks noChangeArrowheads="1"/>
            </p:cNvSpPr>
            <p:nvPr/>
          </p:nvSpPr>
          <p:spPr bwMode="auto">
            <a:xfrm>
              <a:off x="4105" y="3135"/>
              <a:ext cx="998" cy="317"/>
            </a:xfrm>
            <a:prstGeom prst="rect">
              <a:avLst/>
            </a:prstGeom>
            <a:solidFill>
              <a:srgbClr val="99C3DF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8" name="Rectangle 722"/>
            <p:cNvSpPr>
              <a:spLocks noChangeArrowheads="1"/>
            </p:cNvSpPr>
            <p:nvPr/>
          </p:nvSpPr>
          <p:spPr bwMode="auto">
            <a:xfrm>
              <a:off x="158" y="232"/>
              <a:ext cx="453" cy="364"/>
            </a:xfrm>
            <a:prstGeom prst="rect">
              <a:avLst/>
            </a:prstGeom>
            <a:solidFill>
              <a:srgbClr val="99C3DF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600">
                  <a:solidFill>
                    <a:srgbClr val="003399"/>
                  </a:solidFill>
                  <a:latin typeface="Baskerville Old Face" pitchFamily="18" charset="0"/>
                </a:rPr>
                <a:t>Пери –</a:t>
              </a:r>
            </a:p>
            <a:p>
              <a:pPr algn="ctr"/>
              <a:r>
                <a:rPr lang="ru-RU" sz="1600">
                  <a:solidFill>
                    <a:srgbClr val="003399"/>
                  </a:solidFill>
                  <a:latin typeface="Baskerville Old Face" pitchFamily="18" charset="0"/>
                </a:rPr>
                <a:t>оды</a:t>
              </a:r>
            </a:p>
          </p:txBody>
        </p:sp>
        <p:sp>
          <p:nvSpPr>
            <p:cNvPr id="179" name="Text Box 743"/>
            <p:cNvSpPr txBox="1">
              <a:spLocks noChangeArrowheads="1"/>
            </p:cNvSpPr>
            <p:nvPr/>
          </p:nvSpPr>
          <p:spPr bwMode="auto">
            <a:xfrm>
              <a:off x="4377" y="686"/>
              <a:ext cx="116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8000">
                <a:solidFill>
                  <a:srgbClr val="FF0000"/>
                </a:solidFill>
              </a:endParaRPr>
            </a:p>
          </p:txBody>
        </p:sp>
        <p:sp>
          <p:nvSpPr>
            <p:cNvPr id="180" name="Text Box 744"/>
            <p:cNvSpPr txBox="1">
              <a:spLocks noChangeArrowheads="1"/>
            </p:cNvSpPr>
            <p:nvPr/>
          </p:nvSpPr>
          <p:spPr bwMode="auto">
            <a:xfrm>
              <a:off x="975" y="2886"/>
              <a:ext cx="116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8000"/>
            </a:p>
          </p:txBody>
        </p:sp>
      </p:grp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sci_480x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23528" y="1340768"/>
            <a:ext cx="8496944" cy="422909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929454" y="1785926"/>
            <a:ext cx="1847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7200" b="1" baseline="-25000" dirty="0">
              <a:solidFill>
                <a:srgbClr val="FF000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332656"/>
            <a:ext cx="81708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Число электронов на внешнем уровне: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403648" y="2204864"/>
          <a:ext cx="6095999" cy="1634568"/>
        </p:xfrm>
        <a:graphic>
          <a:graphicData uri="http://schemas.openxmlformats.org/drawingml/2006/table">
            <a:tbl>
              <a:tblPr/>
              <a:tblGrid>
                <a:gridCol w="1523535"/>
                <a:gridCol w="1523535"/>
                <a:gridCol w="1519820"/>
                <a:gridCol w="1529109"/>
              </a:tblGrid>
              <a:tr h="79332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FF0066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C</a:t>
                      </a:r>
                      <a:endParaRPr lang="ru-RU" sz="4000" dirty="0">
                        <a:solidFill>
                          <a:srgbClr val="FF0066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887" marR="66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FF0066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N</a:t>
                      </a:r>
                      <a:endParaRPr lang="ru-RU" sz="4000" dirty="0">
                        <a:solidFill>
                          <a:srgbClr val="FF0066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887" marR="66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FF0066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S</a:t>
                      </a:r>
                      <a:endParaRPr lang="ru-RU" sz="4000">
                        <a:solidFill>
                          <a:srgbClr val="FF0066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887" marR="66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 err="1">
                          <a:solidFill>
                            <a:srgbClr val="FF0066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Cl</a:t>
                      </a:r>
                      <a:endParaRPr lang="ru-RU" sz="4000" dirty="0">
                        <a:solidFill>
                          <a:srgbClr val="FF0066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887" marR="66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938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dirty="0" smtClean="0">
                          <a:solidFill>
                            <a:srgbClr val="7030A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4800" dirty="0">
                        <a:solidFill>
                          <a:srgbClr val="7030A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887" marR="66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dirty="0" smtClean="0">
                          <a:solidFill>
                            <a:srgbClr val="7030A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4800" dirty="0">
                        <a:solidFill>
                          <a:srgbClr val="7030A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887" marR="66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dirty="0" smtClean="0">
                          <a:solidFill>
                            <a:srgbClr val="7030A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4800" dirty="0">
                        <a:solidFill>
                          <a:srgbClr val="7030A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887" marR="66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dirty="0" smtClean="0">
                          <a:solidFill>
                            <a:srgbClr val="7030A0"/>
                          </a:solidFill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4800" dirty="0">
                        <a:solidFill>
                          <a:srgbClr val="7030A0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6887" marR="66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1512</Words>
  <Application>Microsoft Office PowerPoint</Application>
  <PresentationFormat>Экран (4:3)</PresentationFormat>
  <Paragraphs>598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DNA7 X86</cp:lastModifiedBy>
  <cp:revision>55</cp:revision>
  <dcterms:created xsi:type="dcterms:W3CDTF">2011-10-30T11:06:41Z</dcterms:created>
  <dcterms:modified xsi:type="dcterms:W3CDTF">2016-03-06T18:12:46Z</dcterms:modified>
</cp:coreProperties>
</file>