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68" r:id="rId4"/>
    <p:sldId id="258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A7539-DEBF-4A8D-9C64-4128D4D6CF55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1A639-33EA-4775-A3A5-54E806AD4C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06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C1A639-33EA-4775-A3A5-54E806AD4C1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9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r"/>
    <p:sndAc>
      <p:stSnd>
        <p:snd r:embed="rId13" name="chimes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r="8920"/>
          <a:stretch>
            <a:fillRect/>
          </a:stretch>
        </p:blipFill>
        <p:spPr>
          <a:xfrm>
            <a:off x="2051720" y="-387424"/>
            <a:ext cx="7992888" cy="7433717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324544" y="476672"/>
            <a:ext cx="7344816" cy="1728192"/>
          </a:xfrm>
        </p:spPr>
        <p:txBody>
          <a:bodyPr/>
          <a:lstStyle/>
          <a:p>
            <a:pPr algn="ctr"/>
            <a:r>
              <a:rPr lang="ru-RU" sz="2400" b="1" i="1" dirty="0">
                <a:latin typeface="Bahnschrift Light" panose="020B0502040204020203" pitchFamily="34" charset="0"/>
              </a:rPr>
              <a:t>Формирование экологического воспитания у детей младшего </a:t>
            </a:r>
            <a:br>
              <a:rPr lang="ru-RU" sz="2400" b="1" i="1" dirty="0">
                <a:latin typeface="Bahnschrift Light" panose="020B0502040204020203" pitchFamily="34" charset="0"/>
              </a:rPr>
            </a:br>
            <a:r>
              <a:rPr lang="ru-RU" sz="2400" b="1" i="1" dirty="0">
                <a:latin typeface="Bahnschrift Light" panose="020B0502040204020203" pitchFamily="34" charset="0"/>
              </a:rPr>
              <a:t>школьного возраста через природоохранную </a:t>
            </a:r>
            <a:r>
              <a:rPr lang="ru-RU" sz="2400" b="1" i="1" dirty="0" smtClean="0">
                <a:latin typeface="Bahnschrift Light" panose="020B0502040204020203" pitchFamily="34" charset="0"/>
              </a:rPr>
              <a:t>акцию</a:t>
            </a:r>
            <a:endParaRPr lang="ru-RU" sz="2400" b="1" i="1" dirty="0">
              <a:latin typeface="Bahnschrift Ligh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5157192"/>
            <a:ext cx="4502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Выполнила : Пушкарева Анна Дмитриевна,</a:t>
            </a:r>
          </a:p>
          <a:p>
            <a:r>
              <a:rPr lang="ru-RU" b="1" dirty="0"/>
              <a:t>педагог дополнительного образования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9872" y="620952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/>
              <a:t>пгт</a:t>
            </a:r>
            <a:r>
              <a:rPr lang="ru-RU" b="1" dirty="0"/>
              <a:t>. Лебяжье</a:t>
            </a:r>
          </a:p>
          <a:p>
            <a:pPr algn="ctr"/>
            <a:r>
              <a:rPr lang="ru-RU" b="1" dirty="0"/>
              <a:t>2022 г</a:t>
            </a:r>
          </a:p>
        </p:txBody>
      </p:sp>
    </p:spTree>
    <p:extLst>
      <p:ext uri="{BB962C8B-B14F-4D97-AF65-F5344CB8AC3E}">
        <p14:creationId xmlns:p14="http://schemas.microsoft.com/office/powerpoint/2010/main" val="384854627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9163"/>
            <a:ext cx="8460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Почти каждый наш выход на природу сопровождается, к сожалению, </a:t>
            </a:r>
            <a:r>
              <a:rPr lang="ru-RU" sz="2000" u="sng" dirty="0"/>
              <a:t>созерцанием последствий пребывания в ней людей</a:t>
            </a:r>
            <a:r>
              <a:rPr lang="ru-RU" sz="2000" dirty="0"/>
              <a:t>: это поломанные ветки, беспорядочно расположенные кострища, </a:t>
            </a:r>
            <a:r>
              <a:rPr lang="ru-RU" sz="2000" dirty="0" smtClean="0"/>
              <a:t>вытоптанная земля </a:t>
            </a:r>
            <a:r>
              <a:rPr lang="ru-RU" sz="2000" dirty="0"/>
              <a:t>.Так вот, наличие проблемы является для нас исходной точкой для проведения и других экологических акций.</a:t>
            </a:r>
          </a:p>
          <a:p>
            <a:pPr algn="just"/>
            <a:r>
              <a:rPr lang="ru-RU" sz="2000" dirty="0"/>
              <a:t>Расширение уровня экологических знаний и представлений детей и родителей. Формирование основ экологической культуры через проведение экологических акций.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3284984"/>
            <a:ext cx="80648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3. Итоговый.</a:t>
            </a:r>
          </a:p>
          <a:p>
            <a:pPr algn="just"/>
            <a:r>
              <a:rPr lang="ru-RU" sz="2000" b="1" u="sng" dirty="0"/>
              <a:t>Задачи этапа</a:t>
            </a:r>
            <a:r>
              <a:rPr lang="ru-RU" sz="2000" b="1" dirty="0"/>
              <a:t>:</a:t>
            </a:r>
          </a:p>
          <a:p>
            <a:pPr algn="just"/>
            <a:r>
              <a:rPr lang="ru-RU" sz="2000" dirty="0"/>
              <a:t>Обобщение опыта и определение результатов практической деятельности, разработка тактики перспективных педагогических действий. Отражение результатов работы (фотовыставки, фотоальбомы, выставки рисунков и поделок из </a:t>
            </a:r>
            <a:r>
              <a:rPr lang="ru-RU" sz="2000" b="1" dirty="0"/>
              <a:t>природного материала</a:t>
            </a:r>
            <a:r>
              <a:rPr lang="ru-RU" sz="2000" dirty="0"/>
              <a:t>, т. 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615813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16632"/>
            <a:ext cx="4464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Результаты проведения природоохранной акции: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Получение новых знаний о мире, социальной действительности, людях, социальных проблемах;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Приобретение личного опыта участия в экологических инициативах;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Приобретение  новых умений (практические, организаторские);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Приобретение навыков работы в разновозрастной команде;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Осознание себя как члена общества;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Овладение навыками самоорганизации, самоконтроля, самооценки;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Увидеть положительные результаты своей волонтерской природоохранной деятельности.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53552"/>
            <a:ext cx="3024336" cy="58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481326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0"/>
            <a:ext cx="745232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	Таким образом, можно отметить, что тесное сотрудничество детей, педагогов и родителей в процессе природоохранной акции — один из главных факторов успешности формирования экологического сознания и воспитания. Успешность развития экологического движения и формирование экологического воспитания основаны на совместной деятельности детей и взрослых в неформальных условиях. Участники приобретают новый социальный опыт, преодолевая традиционное отчуждение обучаемых и обучающихся в условиях образовательной среды. Развивается уверенность в необходимости и возможности личного участия в решении локальных и глобальных экологических проблем, вырабатывается чувство ответственности за окружающий мир, привлекается внимание общества к проблемам окружающей среды.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932430">
            <a:off x="-1803512" y="4526294"/>
            <a:ext cx="7360366" cy="178972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BottomDown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03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</a:rPr>
              <a:t>Вывод</a:t>
            </a:r>
          </a:p>
        </p:txBody>
      </p:sp>
    </p:spTree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466" y="1556792"/>
            <a:ext cx="84160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dirty="0"/>
              <a:t>Спасибо</a:t>
            </a:r>
          </a:p>
          <a:p>
            <a:pPr algn="ctr"/>
            <a:r>
              <a:rPr lang="ru-RU" sz="9600" dirty="0"/>
              <a:t>за внимание!!!!</a:t>
            </a: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86000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30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91880" y="116631"/>
            <a:ext cx="5508104" cy="5805264"/>
          </a:xfrm>
        </p:spPr>
        <p:txBody>
          <a:bodyPr>
            <a:noAutofit/>
          </a:bodyPr>
          <a:lstStyle/>
          <a:p>
            <a:pPr algn="just"/>
            <a:r>
              <a:rPr lang="ru-RU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актуальной в наше время является проблема, недостаточного внимания к окружающей среде. Поддерживая интерес ребенка к окружающему, взрослым следует помнить о воспитании бережного отношения к природе.</a:t>
            </a:r>
          </a:p>
          <a:p>
            <a:pPr algn="just"/>
            <a:r>
              <a:rPr lang="ru-RU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следует сформировать молодое поколение в духе бережного ответственного отношения к природе, охране естественных сокровищ. Опираясь на приобретенный ребенком опыт взаимодействия с находящимся вокруг миром, следует создавать принципы  нравственно-экологической позиции воспитанников за счет наблюдений различных состояний находящейся вокруг сферы, первоначальных оценок деятельности людей, выполнения предложенных педагогом правил поведения.</a:t>
            </a:r>
          </a:p>
          <a:p>
            <a:pPr algn="just"/>
            <a:r>
              <a:rPr lang="ru-RU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ответственного отношения к природе – сложный и длительный процесс. Конечным результатом должно быть не только овладение определенными знаниями и умениями, а развитие эмоциональной отзывчивости, желания и умения активнее защищать, улучшать, облагораживать природную среду.</a:t>
            </a:r>
          </a:p>
        </p:txBody>
      </p:sp>
      <p:sp>
        <p:nvSpPr>
          <p:cNvPr id="6" name="TextBox 5"/>
          <p:cNvSpPr txBox="1"/>
          <p:nvPr/>
        </p:nvSpPr>
        <p:spPr>
          <a:xfrm rot="20791382">
            <a:off x="321203" y="450999"/>
            <a:ext cx="3240360" cy="313932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Памятка!!!</a:t>
            </a:r>
          </a:p>
          <a:p>
            <a:r>
              <a:rPr lang="ru-RU" i="1" u="sng" dirty="0"/>
              <a:t>Что же для этого нужно?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Во-первых, взрослые сами должны любить природу.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Во-вторых, показывать пример бережного отношения к природе.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В-третьих, привлекать детей к природоохранной деятельности.</a:t>
            </a:r>
          </a:p>
          <a:p>
            <a:endParaRPr lang="ru-RU" dirty="0"/>
          </a:p>
        </p:txBody>
      </p:sp>
      <p:pic>
        <p:nvPicPr>
          <p:cNvPr id="8" name="Рисунок 7" descr="Vg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833664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28322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63504" y="548680"/>
            <a:ext cx="51804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поднимаемой нами проблемы заключается еще и в том,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мировоззрение, экологическая культура ныне живущих людей могут вывести планету и человечество из того катастрофического состояния, в котором они пребывают сейчас. Экологическое воспитание значимо и с позиций личностного развития ребенка — правильно организованное, систематически осуществляемое в образовательных учреждениях под руководством людей, обладающих экологической культурой, оно оказывает интенсивное влияние на его ум, чувства, волю. Процессы воспитания и обучения не сами по себе непосредственно развивают ребенка, а лишь тогда, когда они имеют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формы и обладают соответствующим содержанием, одной из которых являются экологические акции.</a:t>
            </a:r>
          </a:p>
        </p:txBody>
      </p:sp>
      <p:pic>
        <p:nvPicPr>
          <p:cNvPr id="4" name="Рисунок 3" descr="1622309194_10-oir_mobi-p-gryaznaya-voda-priroda-krasivo-foto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3941750" cy="6309320"/>
          </a:xfrm>
          <a:prstGeom prst="rect">
            <a:avLst/>
          </a:prstGeom>
        </p:spPr>
      </p:pic>
    </p:spTree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3888" y="0"/>
            <a:ext cx="53640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Цель</a:t>
            </a:r>
            <a:r>
              <a:rPr lang="ru-RU" sz="2000" dirty="0"/>
              <a:t>:</a:t>
            </a:r>
          </a:p>
          <a:p>
            <a:pPr algn="just"/>
            <a:r>
              <a:rPr lang="ru-RU" sz="1600" dirty="0"/>
              <a:t>Создать условия для формирования основ экологической культуры через проведение экологических акций. Способствовать формированию у детей экологически осознанного, бережного и действенного отношения </a:t>
            </a:r>
            <a:r>
              <a:rPr lang="ru-RU" sz="1600" dirty="0" smtClean="0"/>
              <a:t>к природе</a:t>
            </a:r>
            <a:r>
              <a:rPr lang="ru-RU" sz="1600" dirty="0"/>
              <a:t>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732"/>
            <a:ext cx="3952031" cy="60001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80112" y="16288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Задачи: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4" y="1988840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1.</a:t>
            </a:r>
            <a:r>
              <a:rPr lang="ru-RU" sz="1600" dirty="0"/>
              <a:t>Формирование основ экологической культуры, системы знаний об экологических проблемах современности и пути их разрешения.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7904" y="2780928"/>
            <a:ext cx="5436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2.</a:t>
            </a:r>
            <a:r>
              <a:rPr lang="ru-RU" sz="1600" dirty="0"/>
              <a:t>Развитие стремления к активной деятельности по охране окружающей  среды.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3429000"/>
            <a:ext cx="52565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3.</a:t>
            </a:r>
            <a:r>
              <a:rPr lang="ru-RU" sz="1600" dirty="0"/>
              <a:t>Расширение знаний об окружающей среде.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07904" y="3789040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4.</a:t>
            </a:r>
            <a:r>
              <a:rPr lang="ru-RU" sz="1600" dirty="0"/>
              <a:t>Развитие опыта практической и творческой деятельности по реализации и закреплению знаний, полученных при взаимодействии с природным окружением, а также по воспроизводству и сохранению природной среды.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07904" y="5085184"/>
            <a:ext cx="50405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5.</a:t>
            </a:r>
            <a:r>
              <a:rPr lang="ru-RU" sz="1600" dirty="0"/>
              <a:t>Формирование положительного отношения к окружающей среде.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43400" y="5733256"/>
            <a:ext cx="5400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6. </a:t>
            </a:r>
            <a:r>
              <a:rPr lang="ru-RU" sz="1600" dirty="0"/>
              <a:t>развивать у обучающихся начальной школы потребность в общественной деятельности, творческий подход к решению жизненных ситуаций, мотивацию.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048661"/>
      </p:ext>
    </p:extLst>
  </p:cSld>
  <p:clrMapOvr>
    <a:masterClrMapping/>
  </p:clrMapOvr>
  <p:transition>
    <p:pull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16632"/>
            <a:ext cx="856259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Реализация задач осуществляется в следующих </a:t>
            </a:r>
            <a:r>
              <a:rPr lang="ru-RU" sz="2000" b="1" dirty="0"/>
              <a:t>формах работы</a:t>
            </a:r>
            <a:r>
              <a:rPr lang="ru-RU" sz="2000" dirty="0"/>
              <a:t> :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• Образовательная деятельность (наблюдения, чтение художественной литературы, беседы, обсуждения, игры - викторины, КВН, экскурсии, праздники, развлечения, просмотр видеофильмов, презентаций, трудовая, опытническая деятельность, работа с моделями и т. д</a:t>
            </a:r>
            <a:r>
              <a:rPr lang="ru-RU" sz="2000" dirty="0" smtClean="0"/>
              <a:t>.).</a:t>
            </a:r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• Совместная деятельность взрослого и детей (проблемные ситуации, продуктивная деятельность, защита плакатов, инсценировки и драматизации, составление загадок, сказок, </a:t>
            </a:r>
            <a:r>
              <a:rPr lang="ru-RU" sz="2000" b="1" dirty="0"/>
              <a:t>экологические дидактические</a:t>
            </a:r>
            <a:r>
              <a:rPr lang="ru-RU" sz="2000" dirty="0"/>
              <a:t>, подвижные игры, игры – имитации, уроки доброты, выставки, </a:t>
            </a:r>
            <a:r>
              <a:rPr lang="ru-RU" sz="2000" b="1" dirty="0"/>
              <a:t>экологические музеи</a:t>
            </a:r>
            <a:r>
              <a:rPr lang="ru-RU" sz="2000" dirty="0"/>
              <a:t>, изготовление макетов, рассматривание иллюстраций и картин и т. д</a:t>
            </a:r>
            <a:r>
              <a:rPr lang="ru-RU" sz="2000" dirty="0" smtClean="0"/>
              <a:t>.).</a:t>
            </a:r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• Самостоятельная деятельность детей </a:t>
            </a:r>
            <a:r>
              <a:rPr lang="ru-RU" sz="2000" i="1" dirty="0"/>
              <a:t>(во всех видах деятельности</a:t>
            </a:r>
            <a:r>
              <a:rPr lang="ru-RU" sz="2000" i="1" dirty="0" smtClean="0"/>
              <a:t>).</a:t>
            </a:r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• Взаимодействие с семьями воспитанников (родительские собрания, </a:t>
            </a:r>
            <a:r>
              <a:rPr lang="ru-RU" sz="2000" b="1" dirty="0"/>
              <a:t>акции</a:t>
            </a:r>
            <a:r>
              <a:rPr lang="ru-RU" sz="2000" dirty="0"/>
              <a:t>, летние походы, экскурсии, праздники, изготовление плакатов, конкурсы поделок и т. д</a:t>
            </a:r>
            <a:r>
              <a:rPr lang="ru-RU" sz="2000" dirty="0" smtClean="0"/>
              <a:t>.).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59017915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16632"/>
            <a:ext cx="7210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Формой работы </a:t>
            </a:r>
            <a:r>
              <a:rPr lang="ru-RU" dirty="0"/>
              <a:t>является природоохранная акция.</a:t>
            </a:r>
            <a:br>
              <a:rPr lang="ru-RU" dirty="0"/>
            </a:br>
            <a:endParaRPr lang="ru-RU" dirty="0">
              <a:latin typeface="Bahnschrift Light" panose="020B0502040204020203" pitchFamily="34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5" r="11045"/>
          <a:stretch>
            <a:fillRect/>
          </a:stretch>
        </p:blipFill>
        <p:spPr>
          <a:xfrm>
            <a:off x="2987824" y="1858870"/>
            <a:ext cx="6120308" cy="5899092"/>
          </a:xfrm>
        </p:spPr>
      </p:pic>
      <p:sp>
        <p:nvSpPr>
          <p:cNvPr id="4" name="TextBox 3"/>
          <p:cNvSpPr txBox="1"/>
          <p:nvPr/>
        </p:nvSpPr>
        <p:spPr>
          <a:xfrm>
            <a:off x="323528" y="548680"/>
            <a:ext cx="61206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Выбор данной </a:t>
            </a:r>
            <a:r>
              <a:rPr lang="ru-RU" b="1" dirty="0"/>
              <a:t>формы</a:t>
            </a:r>
            <a:r>
              <a:rPr lang="ru-RU" dirty="0"/>
              <a:t> </a:t>
            </a:r>
            <a:r>
              <a:rPr lang="ru-RU" u="sng" dirty="0"/>
              <a:t>работы обусловлен рядом следующих причин</a:t>
            </a:r>
            <a:r>
              <a:rPr lang="ru-RU" dirty="0"/>
              <a:t>:</a:t>
            </a:r>
          </a:p>
          <a:p>
            <a:pPr algn="just"/>
            <a:r>
              <a:rPr lang="ru-RU" dirty="0"/>
              <a:t>• </a:t>
            </a:r>
            <a:r>
              <a:rPr lang="ru-RU" b="1" dirty="0"/>
              <a:t>Акции</a:t>
            </a:r>
            <a:r>
              <a:rPr lang="ru-RU" dirty="0"/>
              <a:t> являются комплексными мероприятиями. В ходе </a:t>
            </a:r>
            <a:r>
              <a:rPr lang="ru-RU" b="1" dirty="0"/>
              <a:t>акции</a:t>
            </a:r>
            <a:r>
              <a:rPr lang="ru-RU" dirty="0"/>
              <a:t> решаются одновременно разные задачи, а их реализация проходит через все виды детской деятельности.</a:t>
            </a:r>
          </a:p>
          <a:p>
            <a:pPr algn="just"/>
            <a:r>
              <a:rPr lang="ru-RU" dirty="0"/>
              <a:t>• </a:t>
            </a:r>
            <a:r>
              <a:rPr lang="ru-RU" b="1" dirty="0"/>
              <a:t>Акции направлены на формирование</a:t>
            </a:r>
            <a:r>
              <a:rPr lang="ru-RU" dirty="0"/>
              <a:t> активной жизненной позиции, они помогают убедить ребенка в том, что от каждого человека, в том числе и от него зависит состояние окружающей нас среды.</a:t>
            </a:r>
          </a:p>
          <a:p>
            <a:pPr algn="just"/>
            <a:r>
              <a:rPr lang="ru-RU" dirty="0"/>
              <a:t> И даже маленький человек способен изменить в лучшую или худшую  сторону свое окружение.</a:t>
            </a:r>
          </a:p>
        </p:txBody>
      </p:sp>
    </p:spTree>
    <p:extLst>
      <p:ext uri="{BB962C8B-B14F-4D97-AF65-F5344CB8AC3E}">
        <p14:creationId xmlns:p14="http://schemas.microsoft.com/office/powerpoint/2010/main" val="1646138769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3" r="15503"/>
          <a:stretch>
            <a:fillRect/>
          </a:stretch>
        </p:blipFill>
        <p:spPr>
          <a:xfrm>
            <a:off x="4716016" y="836712"/>
            <a:ext cx="4427984" cy="5223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476672"/>
            <a:ext cx="46085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/>
              <a:t>Акции</a:t>
            </a:r>
            <a:r>
              <a:rPr lang="ru-RU" sz="2400" dirty="0"/>
              <a:t> позволяют добиться не механического запоминания правил поведения в </a:t>
            </a:r>
            <a:r>
              <a:rPr lang="ru-RU" sz="2400" b="1" dirty="0"/>
              <a:t>природе</a:t>
            </a:r>
            <a:r>
              <a:rPr lang="ru-RU" sz="2400" dirty="0"/>
              <a:t> и воспроизведения знаний, а </a:t>
            </a:r>
            <a:r>
              <a:rPr lang="ru-RU" sz="2400" b="1" dirty="0"/>
              <a:t>трансформацию знаний в отношение</a:t>
            </a:r>
            <a:r>
              <a:rPr lang="ru-RU" sz="2400" dirty="0"/>
              <a:t>. С этих позиций большое внимание уделяется посильной практической деятельности.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Природоохранные акции</a:t>
            </a:r>
            <a:r>
              <a:rPr lang="ru-RU" sz="2400" dirty="0"/>
              <a:t> позволяют развивать положительное эмоциональное отношение к </a:t>
            </a:r>
            <a:r>
              <a:rPr lang="ru-RU" sz="2400" b="1" dirty="0"/>
              <a:t>природе</a:t>
            </a:r>
            <a:r>
              <a:rPr lang="ru-RU" sz="2400" dirty="0"/>
              <a:t>, желание беречь её и заботиться о ней.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1252078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04664"/>
            <a:ext cx="8388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/>
              <a:t>Рассмотрим, как можно организовать природоохранную акцию с привлечением обучающихся младшего школьного возраста.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791" y="1916832"/>
            <a:ext cx="3697510" cy="369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1520" y="1844824"/>
            <a:ext cx="4320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Довольно часто проводятся различные природоохранные акции во всех уголках страны. Поэтому участие в данных акциях формирует у детей бережное отношение к природе.</a:t>
            </a:r>
          </a:p>
          <a:p>
            <a:pPr algn="just"/>
            <a:r>
              <a:rPr lang="ru-RU" sz="2000" dirty="0"/>
              <a:t>Любую природоохранную акцию мы разделили на несколько этапов.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86013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7342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1. Организационный.</a:t>
            </a:r>
          </a:p>
          <a:p>
            <a:r>
              <a:rPr lang="ru-RU" u="sng" dirty="0"/>
              <a:t>Задачи этапа</a:t>
            </a:r>
            <a:r>
              <a:rPr lang="ru-RU" dirty="0"/>
              <a:t>:</a:t>
            </a:r>
          </a:p>
          <a:p>
            <a:r>
              <a:rPr lang="ru-RU" dirty="0"/>
              <a:t>Анализ уровня знаний и отношения детей к природе, анкетирование и привлечение к дальнейшей творческой работе, изучение методической литературы, подбор художественной литературы, совершенствование экологической среды в группе, формирование группы, составление плана акции, подробный инструктаж.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7944" y="2636912"/>
            <a:ext cx="5076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2. Практический.</a:t>
            </a:r>
          </a:p>
          <a:p>
            <a:pPr algn="just"/>
            <a:r>
              <a:rPr lang="ru-RU" u="sng" dirty="0"/>
              <a:t>Задачи этапа</a:t>
            </a:r>
            <a:r>
              <a:rPr lang="ru-RU" dirty="0"/>
              <a:t>:</a:t>
            </a:r>
          </a:p>
          <a:p>
            <a:pPr algn="just"/>
            <a:r>
              <a:rPr lang="ru-RU" dirty="0"/>
              <a:t>Необходимо отметить, что организация и проведение экологических акций – это огромная работа, требующая больших затрат времени и энергии. Поэтому для проведения экологических акций мы выбираем темы достаточно острые, актуальные. Если взглянуть на темы разработанных  экологических акций, то можно понять, что все они имеют серьезное обоснование : птицы страдают зимой от голода. Не раз, наверное, вы бывали свидетелями жестокого отношения людей . </a:t>
            </a:r>
          </a:p>
          <a:p>
            <a:endParaRPr lang="ru-RU" dirty="0"/>
          </a:p>
        </p:txBody>
      </p:sp>
      <p:pic>
        <p:nvPicPr>
          <p:cNvPr id="10" name="Рисунок 9" descr="1642334795_6-papik-pro-p-anketa-klipart-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0"/>
            <a:ext cx="2736304" cy="259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0d4a17c6-f214-5ee1-af07-f704e52f0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501008"/>
            <a:ext cx="3653107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7131831"/>
      </p:ext>
    </p:extLst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550</TotalTime>
  <Words>358</Words>
  <Application>Microsoft Office PowerPoint</Application>
  <PresentationFormat>Экран (4:3)</PresentationFormat>
  <Paragraphs>66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Углы</vt:lpstr>
      <vt:lpstr>Формирование экологического воспитания у детей младшего  школьного возраста через природоохранную акцию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образование и воспитание</dc:title>
  <dc:creator>Антон Пушкарев</dc:creator>
  <cp:lastModifiedBy>Антон Пушкарев</cp:lastModifiedBy>
  <cp:revision>37</cp:revision>
  <dcterms:created xsi:type="dcterms:W3CDTF">2022-01-25T17:38:14Z</dcterms:created>
  <dcterms:modified xsi:type="dcterms:W3CDTF">2022-03-30T23:21:53Z</dcterms:modified>
</cp:coreProperties>
</file>