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6" r:id="rId4"/>
    <p:sldId id="265" r:id="rId5"/>
    <p:sldId id="267" r:id="rId6"/>
    <p:sldId id="262" r:id="rId7"/>
    <p:sldId id="263" r:id="rId8"/>
    <p:sldId id="258" r:id="rId9"/>
    <p:sldId id="264" r:id="rId10"/>
    <p:sldId id="259" r:id="rId11"/>
    <p:sldId id="261" r:id="rId12"/>
  </p:sldIdLst>
  <p:sldSz cx="12192000" cy="6858000"/>
  <p:notesSz cx="6858000" cy="9144000"/>
  <p:embeddedFontLst>
    <p:embeddedFont>
      <p:font typeface="Montserrat" panose="020B0604020202020204" charset="-52"/>
      <p:regular r:id="rId14"/>
      <p:bold r:id="rId15"/>
      <p:italic r:id="rId16"/>
      <p:boldItalic r:id="rId17"/>
    </p:embeddedFont>
    <p:embeddedFont>
      <p:font typeface="Montserrat Black" panose="020B0604020202020204" charset="-52"/>
      <p:bold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Montserrat SemiBold" panose="020B0604020202020204" charset="-52"/>
      <p:regular r:id="rId24"/>
      <p:bold r:id="rId25"/>
      <p:italic r:id="rId26"/>
      <p:boldItalic r:id="rId27"/>
    </p:embeddedFont>
    <p:embeddedFont>
      <p:font typeface="Arial Black" panose="020B0A04020102020204" pitchFamily="34" charset="0"/>
      <p:bold r:id="rId28"/>
    </p:embeddedFont>
    <p:embeddedFont>
      <p:font typeface="Montserrat ExtraBold" panose="020B0604020202020204" charset="-52"/>
      <p:bold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1" roundtripDataSignature="AMtx7mi9UBovmY4iNpKhDI8WJPxHsutLb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30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22482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public184001297?w=wall-184001297_595" TargetMode="External"/><Relationship Id="rId13" Type="http://schemas.openxmlformats.org/officeDocument/2006/relationships/image" Target="../media/image57.png"/><Relationship Id="rId3" Type="http://schemas.openxmlformats.org/officeDocument/2006/relationships/image" Target="../media/image5.png"/><Relationship Id="rId7" Type="http://schemas.openxmlformats.org/officeDocument/2006/relationships/hyperlink" Target="http://prof36.ru/266-blagotvoritelnyj-proekt-miloserdie" TargetMode="External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hyperlink" Target="https://rosdk.ru/projects/55481/deeds/116780/" TargetMode="External"/><Relationship Id="rId5" Type="http://schemas.openxmlformats.org/officeDocument/2006/relationships/hyperlink" Target="https://vk.com/gorizont_shahty211363163" TargetMode="External"/><Relationship Id="rId10" Type="http://schemas.openxmlformats.org/officeDocument/2006/relationships/hyperlink" Target="https://bloknot-shakhty.ru/news/studenty-trudilis-a-materialami-sponsory-podelilis?sphrase_id=3804459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s://web.telegram.org/z/#-132209200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hyperlink" Target="http://prof36.r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pu_36@mail.ru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3.jpe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1.jpeg"/><Relationship Id="rId5" Type="http://schemas.openxmlformats.org/officeDocument/2006/relationships/image" Target="../media/image17.pn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6.pn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9.jpeg"/><Relationship Id="rId5" Type="http://schemas.openxmlformats.org/officeDocument/2006/relationships/image" Target="../media/image17.png"/><Relationship Id="rId10" Type="http://schemas.openxmlformats.org/officeDocument/2006/relationships/image" Target="../media/image28.jpeg"/><Relationship Id="rId4" Type="http://schemas.openxmlformats.org/officeDocument/2006/relationships/image" Target="../media/image6.png"/><Relationship Id="rId9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34.jpeg"/><Relationship Id="rId5" Type="http://schemas.openxmlformats.org/officeDocument/2006/relationships/image" Target="../media/image17.png"/><Relationship Id="rId15" Type="http://schemas.openxmlformats.org/officeDocument/2006/relationships/image" Target="../media/image38.jpeg"/><Relationship Id="rId10" Type="http://schemas.openxmlformats.org/officeDocument/2006/relationships/image" Target="../media/image33.jpeg"/><Relationship Id="rId4" Type="http://schemas.openxmlformats.org/officeDocument/2006/relationships/image" Target="../media/image6.png"/><Relationship Id="rId9" Type="http://schemas.openxmlformats.org/officeDocument/2006/relationships/image" Target="../media/image32.jpeg"/><Relationship Id="rId14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39.png"/><Relationship Id="rId10" Type="http://schemas.openxmlformats.org/officeDocument/2006/relationships/image" Target="../media/image41.png"/><Relationship Id="rId4" Type="http://schemas.openxmlformats.org/officeDocument/2006/relationships/image" Target="../media/image6.png"/><Relationship Id="rId9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6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12" Type="http://schemas.openxmlformats.org/officeDocument/2006/relationships/image" Target="../media/image4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jpeg"/><Relationship Id="rId5" Type="http://schemas.openxmlformats.org/officeDocument/2006/relationships/image" Target="../media/image17.png"/><Relationship Id="rId10" Type="http://schemas.openxmlformats.org/officeDocument/2006/relationships/image" Target="../media/image43.png"/><Relationship Id="rId4" Type="http://schemas.openxmlformats.org/officeDocument/2006/relationships/image" Target="../media/image6.png"/><Relationship Id="rId9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9.jpe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12" Type="http://schemas.openxmlformats.org/officeDocument/2006/relationships/image" Target="../media/image4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7.jpeg"/><Relationship Id="rId5" Type="http://schemas.openxmlformats.org/officeDocument/2006/relationships/image" Target="../media/image17.png"/><Relationship Id="rId15" Type="http://schemas.openxmlformats.org/officeDocument/2006/relationships/image" Target="../media/image51.jpeg"/><Relationship Id="rId10" Type="http://schemas.openxmlformats.org/officeDocument/2006/relationships/image" Target="../media/image43.png"/><Relationship Id="rId4" Type="http://schemas.openxmlformats.org/officeDocument/2006/relationships/image" Target="../media/image6.png"/><Relationship Id="rId9" Type="http://schemas.openxmlformats.org/officeDocument/2006/relationships/image" Target="../media/image42.png"/><Relationship Id="rId14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54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52.png"/><Relationship Id="rId5" Type="http://schemas.openxmlformats.org/officeDocument/2006/relationships/image" Target="../media/image17.png"/><Relationship Id="rId10" Type="http://schemas.openxmlformats.org/officeDocument/2006/relationships/image" Target="../media/image43.png"/><Relationship Id="rId4" Type="http://schemas.openxmlformats.org/officeDocument/2006/relationships/image" Target="../media/image6.png"/><Relationship Id="rId9" Type="http://schemas.openxmlformats.org/officeDocument/2006/relationships/image" Target="../media/image42.png"/><Relationship Id="rId1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 descr="C:\Users\Соня\Desktop\Мывместе 2\Шаблон\Ресурс 2@2x.png"/>
          <p:cNvPicPr preferRelativeResize="0"/>
          <p:nvPr/>
        </p:nvPicPr>
        <p:blipFill rotWithShape="1">
          <a:blip r:embed="rId4">
            <a:alphaModFix/>
          </a:blip>
          <a:srcRect r="8464"/>
          <a:stretch/>
        </p:blipFill>
        <p:spPr>
          <a:xfrm>
            <a:off x="0" y="0"/>
            <a:ext cx="1221798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 descr="C:\Users\Соня\Desktop\Мывместе 2\Шаблон\Элементы\Ресурс 6@2x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00020" y="2371725"/>
            <a:ext cx="6889750" cy="211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 descr="C:\Users\Соня\Desktop\Мывместе 2\Шаблон\Элементы\Ресурс 5@2x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95999" y="3169162"/>
            <a:ext cx="3911600" cy="6477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/>
          <p:nvPr/>
        </p:nvSpPr>
        <p:spPr>
          <a:xfrm>
            <a:off x="3992646" y="2625413"/>
            <a:ext cx="8104498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i="0" u="none" strike="noStrike" cap="none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Организация работы волонтерского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600" b="1" dirty="0">
              <a:solidFill>
                <a:schemeClr val="dk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600" b="1" i="0" u="none" strike="noStrike" cap="none" dirty="0" smtClean="0">
              <a:solidFill>
                <a:schemeClr val="dk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i="0" u="none" strike="noStrike" cap="none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движения в ГБПОУ РО ПУ № 36</a:t>
            </a:r>
            <a:endParaRPr sz="2600" b="1" i="0" u="none" strike="noStrike" cap="none" dirty="0">
              <a:solidFill>
                <a:schemeClr val="dk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604921" y="4964050"/>
            <a:ext cx="3567029" cy="2443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4600020" y="5087165"/>
            <a:ext cx="5715000" cy="437607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600020" y="5600699"/>
            <a:ext cx="5715000" cy="437607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4600020" y="6114233"/>
            <a:ext cx="5715000" cy="437607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5062622" y="5030024"/>
            <a:ext cx="5132938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FF954D"/>
                </a:solidFill>
                <a:latin typeface="Montserrat"/>
                <a:ea typeface="Montserrat"/>
                <a:cs typeface="Montserrat"/>
                <a:sym typeface="Montserrat"/>
              </a:rPr>
              <a:t>Волонтерский отряд «Адреналин»</a:t>
            </a:r>
            <a:endParaRPr dirty="0"/>
          </a:p>
        </p:txBody>
      </p:sp>
      <p:sp>
        <p:nvSpPr>
          <p:cNvPr id="98" name="Google Shape;98;p1"/>
          <p:cNvSpPr/>
          <p:nvPr/>
        </p:nvSpPr>
        <p:spPr>
          <a:xfrm>
            <a:off x="5062622" y="5548189"/>
            <a:ext cx="5132938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800" b="1" dirty="0" smtClean="0">
                <a:solidFill>
                  <a:srgbClr val="FF954D"/>
                </a:solidFill>
                <a:latin typeface="Montserrat"/>
                <a:ea typeface="Montserrat"/>
                <a:cs typeface="Montserrat"/>
                <a:sym typeface="Montserrat"/>
              </a:rPr>
              <a:t>ГБПОУ РО ПУ № 36</a:t>
            </a:r>
            <a:endParaRPr dirty="0"/>
          </a:p>
        </p:txBody>
      </p:sp>
      <p:sp>
        <p:nvSpPr>
          <p:cNvPr id="14" name="Google Shape;98;p1"/>
          <p:cNvSpPr/>
          <p:nvPr/>
        </p:nvSpPr>
        <p:spPr>
          <a:xfrm>
            <a:off x="5062622" y="6038306"/>
            <a:ext cx="5132938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800" b="1" dirty="0" smtClean="0">
                <a:solidFill>
                  <a:srgbClr val="FF954D"/>
                </a:solidFill>
                <a:latin typeface="Montserrat"/>
                <a:ea typeface="Montserrat"/>
                <a:cs typeface="Montserrat"/>
                <a:sym typeface="Montserrat"/>
              </a:rPr>
              <a:t>Бровченко Н.А.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4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777" y="1915166"/>
            <a:ext cx="6674287" cy="3962064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4">
            <a:hlinkClick r:id="rId5"/>
          </p:cNvPr>
          <p:cNvSpPr/>
          <p:nvPr/>
        </p:nvSpPr>
        <p:spPr>
          <a:xfrm>
            <a:off x="0" y="-77786"/>
            <a:ext cx="12245900" cy="6935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4"/>
          <p:cNvSpPr/>
          <p:nvPr/>
        </p:nvSpPr>
        <p:spPr>
          <a:xfrm>
            <a:off x="4063600" y="800983"/>
            <a:ext cx="4369177" cy="461665"/>
          </a:xfrm>
          <a:prstGeom prst="roundRect">
            <a:avLst>
              <a:gd name="adj" fmla="val 50000"/>
            </a:avLst>
          </a:prstGeom>
          <a:solidFill>
            <a:srgbClr val="FF954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4"/>
          <p:cNvSpPr txBox="1"/>
          <p:nvPr/>
        </p:nvSpPr>
        <p:spPr>
          <a:xfrm>
            <a:off x="4308491" y="863309"/>
            <a:ext cx="4043658" cy="313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r>
              <a:rPr lang="ru-RU" sz="19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МЫ В СОЦИАЛЬНЫХ СЕТЯХ</a:t>
            </a:r>
            <a:endParaRPr dirty="0"/>
          </a:p>
        </p:txBody>
      </p:sp>
      <p:pic>
        <p:nvPicPr>
          <p:cNvPr id="155" name="Google Shape;155;p4" descr="C:\Users\Соня\Desktop\Мывместе 2\Шаблон\Элементы\Ресурс 11@2x.png"/>
          <p:cNvPicPr preferRelativeResize="0"/>
          <p:nvPr/>
        </p:nvPicPr>
        <p:blipFill rotWithShape="1">
          <a:blip r:embed="rId6">
            <a:alphaModFix/>
          </a:blip>
          <a:srcRect r="58451" b="40180"/>
          <a:stretch/>
        </p:blipFill>
        <p:spPr>
          <a:xfrm>
            <a:off x="-53900" y="-77786"/>
            <a:ext cx="4443020" cy="3599848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4"/>
          <p:cNvSpPr txBox="1"/>
          <p:nvPr/>
        </p:nvSpPr>
        <p:spPr>
          <a:xfrm>
            <a:off x="2124288" y="1779993"/>
            <a:ext cx="8546812" cy="4787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r>
              <a:rPr lang="ru-RU" sz="1800" b="1" dirty="0">
                <a:solidFill>
                  <a:srgbClr val="FF954D"/>
                </a:solidFill>
                <a:latin typeface="Montserrat"/>
                <a:ea typeface="Montserrat"/>
                <a:cs typeface="Montserrat"/>
                <a:sym typeface="Montserrat"/>
              </a:rPr>
              <a:t>Ссылки и QR-коды на социальные сети </a:t>
            </a:r>
            <a:r>
              <a:rPr lang="ru-RU" sz="1800" b="1" dirty="0" smtClean="0">
                <a:solidFill>
                  <a:srgbClr val="FF954D"/>
                </a:solidFill>
                <a:latin typeface="Montserrat"/>
                <a:ea typeface="Montserrat"/>
                <a:cs typeface="Montserrat"/>
                <a:sym typeface="Montserrat"/>
              </a:rPr>
              <a:t>организации</a:t>
            </a:r>
            <a:r>
              <a:rPr lang="ru-RU" sz="1800" b="1" dirty="0">
                <a:solidFill>
                  <a:srgbClr val="FF954D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  <a:endParaRPr dirty="0"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r>
              <a:rPr lang="ru-RU" sz="1800" dirty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800" dirty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1800" dirty="0" smtClean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7"/>
              </a:rPr>
              <a:t>http://prof36.ru/266-blagotvoritelnyj-proekt-miloserdie</a:t>
            </a:r>
            <a:endParaRPr lang="ru-RU" sz="1800" dirty="0" smtClean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endParaRPr lang="ru-RU" sz="1800" dirty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r>
              <a:rPr lang="en-US" sz="1800" dirty="0" smtClean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8"/>
              </a:rPr>
              <a:t>https://vk.com/public184001297?w=wall-184001297_595</a:t>
            </a:r>
            <a:endParaRPr lang="en-US" sz="1800" dirty="0" smtClean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endParaRPr lang="ru-RU" sz="1800" dirty="0" smtClean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r>
              <a:rPr lang="en-US" sz="1800" dirty="0" smtClean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9"/>
              </a:rPr>
              <a:t>https://web.telegram.org/z/#-1322092003</a:t>
            </a:r>
            <a:endParaRPr lang="en-US" sz="1800" dirty="0" smtClean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endParaRPr lang="ru-RU" sz="1800" dirty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lvl="0">
              <a:spcBef>
                <a:spcPts val="360"/>
              </a:spcBef>
              <a:buClr>
                <a:srgbClr val="FF954D"/>
              </a:buClr>
              <a:buSzPts val="1800"/>
            </a:pPr>
            <a:r>
              <a:rPr lang="en-US" sz="1800" dirty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10"/>
              </a:rPr>
              <a:t>https://bloknot-shakhty.ru/news/studenty-trudilis-a-materialami-sponsory-podelilis?sphrase_id=3804459</a:t>
            </a:r>
            <a:endParaRPr lang="ru-RU" sz="1800" dirty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endParaRPr lang="en-US" sz="1800" dirty="0" smtClean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  <a:hlinkClick r:id="rId11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r>
              <a:rPr lang="en-US" sz="1800" dirty="0" smtClean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11"/>
              </a:rPr>
              <a:t>https://rosdk.ru/projects/55481/deeds/116780/</a:t>
            </a:r>
            <a:endParaRPr lang="ru-RU" sz="1800" dirty="0" smtClean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endParaRPr lang="ru-RU" sz="1800" dirty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rgbClr val="FF954D"/>
              </a:buClr>
              <a:buSzPts val="1800"/>
              <a:buFont typeface="Arial"/>
              <a:buNone/>
            </a:pPr>
            <a:r>
              <a:rPr lang="en-US" sz="1800" dirty="0" smtClean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5"/>
              </a:rPr>
              <a:t>https://vk.com/gorizont_shahty211363163</a:t>
            </a:r>
            <a:endParaRPr sz="1800" dirty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57" name="Google Shape;157;p4" descr="C:\Users\Соня\Desktop\Мывместе 2\Шаблон\Элементы\Ресурс 2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0671100" y="-132492"/>
            <a:ext cx="1574800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4" descr="C:\Users\Соня\Desktop\Мывместе 2\Шаблон\Элементы\Ресурс 3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0407252" y="393570"/>
            <a:ext cx="1460500" cy="241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4"/>
          <p:cNvSpPr/>
          <p:nvPr/>
        </p:nvSpPr>
        <p:spPr>
          <a:xfrm>
            <a:off x="705822" y="1507908"/>
            <a:ext cx="10973560" cy="5059147"/>
          </a:xfrm>
          <a:prstGeom prst="roundRect">
            <a:avLst>
              <a:gd name="adj" fmla="val 9552"/>
            </a:avLst>
          </a:prstGeom>
          <a:noFill/>
          <a:ln w="38100" cap="flat" cmpd="sng">
            <a:solidFill>
              <a:srgbClr val="FF954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6" descr="C:\Users\Соня\Desktop\Мывместе 2\Шаблон\Элементы\Ресурс 29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5280" y="65108"/>
            <a:ext cx="12327280" cy="6936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6" descr="C:\Users\Соня\Desktop\Мывместе 2\Шаблон\Элементы\Ресурс 30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97095" y="2441457"/>
            <a:ext cx="656795" cy="656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6" descr="C:\Users\Соня\Desktop\Мывместе 2\Шаблон\Элементы\Ресурс 31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97094" y="3317377"/>
            <a:ext cx="656795" cy="65679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6"/>
          <p:cNvSpPr txBox="1"/>
          <p:nvPr/>
        </p:nvSpPr>
        <p:spPr>
          <a:xfrm>
            <a:off x="1252138" y="644616"/>
            <a:ext cx="9605627" cy="1388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50" tIns="52125" rIns="104250" bIns="52125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 ExtraBold"/>
              <a:buNone/>
            </a:pPr>
            <a:r>
              <a:rPr lang="ru-RU" sz="40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СПАСИБО ЗА ВНИМАНИЕ!</a:t>
            </a:r>
            <a:endParaRPr/>
          </a:p>
        </p:txBody>
      </p:sp>
      <p:sp>
        <p:nvSpPr>
          <p:cNvPr id="189" name="Google Shape;189;p6"/>
          <p:cNvSpPr txBox="1"/>
          <p:nvPr/>
        </p:nvSpPr>
        <p:spPr>
          <a:xfrm>
            <a:off x="4929078" y="2591025"/>
            <a:ext cx="3300522" cy="726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4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54D"/>
              </a:buClr>
              <a:buSzPct val="100000"/>
              <a:buFont typeface="Arial"/>
              <a:buNone/>
            </a:pPr>
            <a:r>
              <a:rPr lang="en-US" sz="3800" b="1" dirty="0" smtClean="0">
                <a:solidFill>
                  <a:srgbClr val="FF954D"/>
                </a:solidFill>
                <a:latin typeface="Montserrat"/>
                <a:ea typeface="Montserrat"/>
                <a:cs typeface="Montserrat"/>
                <a:sym typeface="Montserrat"/>
                <a:hlinkClick r:id="rId6"/>
              </a:rPr>
              <a:t>pu_36@mail.ru</a:t>
            </a:r>
            <a:endParaRPr lang="en-US" sz="3800" b="1" dirty="0" smtClean="0">
              <a:solidFill>
                <a:srgbClr val="FF954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54D"/>
              </a:buClr>
              <a:buSzPct val="100000"/>
              <a:buFont typeface="Arial"/>
              <a:buNone/>
            </a:pPr>
            <a:r>
              <a:rPr lang="en-US" sz="3800" b="1" dirty="0" smtClean="0">
                <a:solidFill>
                  <a:srgbClr val="FF954D"/>
                </a:solidFill>
                <a:latin typeface="Montserrat"/>
                <a:sym typeface="Montserrat"/>
              </a:rPr>
              <a:t>natasha06577@rambler.ru</a:t>
            </a:r>
            <a:endParaRPr dirty="0"/>
          </a:p>
          <a:p>
            <a:pPr marL="0" marR="0" lvl="0" indent="0" algn="l" rtl="0">
              <a:spcBef>
                <a:spcPts val="144"/>
              </a:spcBef>
              <a:spcAft>
                <a:spcPts val="0"/>
              </a:spcAft>
              <a:buClr>
                <a:srgbClr val="FF954D"/>
              </a:buClr>
              <a:buSzPct val="100000"/>
              <a:buFont typeface="Arial"/>
              <a:buNone/>
            </a:pPr>
            <a:r>
              <a:rPr lang="ru-RU" sz="1800" dirty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800" dirty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800" dirty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90" name="Google Shape;190;p6"/>
          <p:cNvSpPr/>
          <p:nvPr/>
        </p:nvSpPr>
        <p:spPr>
          <a:xfrm>
            <a:off x="4717327" y="2419025"/>
            <a:ext cx="3313568" cy="679228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rgbClr val="FF954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6"/>
          <p:cNvSpPr/>
          <p:nvPr/>
        </p:nvSpPr>
        <p:spPr>
          <a:xfrm>
            <a:off x="4717327" y="3317377"/>
            <a:ext cx="3313568" cy="656795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rgbClr val="FF954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6"/>
          <p:cNvSpPr txBox="1"/>
          <p:nvPr/>
        </p:nvSpPr>
        <p:spPr>
          <a:xfrm>
            <a:off x="4929078" y="3484897"/>
            <a:ext cx="3101817" cy="553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marL="0" marR="0" lvl="0" indent="0" algn="l" rtl="0">
              <a:spcBef>
                <a:spcPts val="144"/>
              </a:spcBef>
              <a:spcAft>
                <a:spcPts val="0"/>
              </a:spcAft>
              <a:buClr>
                <a:srgbClr val="FF954D"/>
              </a:buClr>
              <a:buSzPct val="100000"/>
              <a:buFont typeface="Arial"/>
              <a:buNone/>
            </a:pPr>
            <a:r>
              <a:rPr lang="en-US" sz="1800" dirty="0" smtClean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7"/>
              </a:rPr>
              <a:t>http://prof36.ru/</a:t>
            </a:r>
            <a:r>
              <a:rPr lang="ru-RU" sz="1800" dirty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800" dirty="0">
                <a:solidFill>
                  <a:srgbClr val="FF95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800" dirty="0">
              <a:solidFill>
                <a:srgbClr val="FF95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777" y="1915166"/>
            <a:ext cx="6674287" cy="396206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"/>
          <p:cNvSpPr/>
          <p:nvPr/>
        </p:nvSpPr>
        <p:spPr>
          <a:xfrm>
            <a:off x="0" y="-45672"/>
            <a:ext cx="12245900" cy="6935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2324960" y="613636"/>
            <a:ext cx="8686840" cy="703128"/>
          </a:xfrm>
          <a:prstGeom prst="roundRect">
            <a:avLst>
              <a:gd name="adj" fmla="val 50000"/>
            </a:avLst>
          </a:prstGeom>
          <a:solidFill>
            <a:srgbClr val="FF954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4938620" y="-7817"/>
            <a:ext cx="357501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О 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НАС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/>
          <p:cNvSpPr txBox="1"/>
          <p:nvPr/>
        </p:nvSpPr>
        <p:spPr>
          <a:xfrm>
            <a:off x="2324960" y="757891"/>
            <a:ext cx="9297528" cy="414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Волонтерский отряд «АДРЕНАЛИН» ГБПОУ РО ПУ № 36-</a:t>
            </a:r>
            <a:r>
              <a:rPr lang="ru-RU" sz="2000" b="1" dirty="0" smtClean="0">
                <a:solidFill>
                  <a:srgbClr val="002060"/>
                </a:solidFill>
                <a:latin typeface="Montserrat"/>
                <a:sym typeface="Montserrat"/>
              </a:rPr>
              <a:t>172 чел.</a:t>
            </a:r>
            <a:endParaRPr sz="2000" dirty="0">
              <a:solidFill>
                <a:srgbClr val="002060"/>
              </a:solidFill>
            </a:endParaRPr>
          </a:p>
        </p:txBody>
      </p:sp>
      <p:sp>
        <p:nvSpPr>
          <p:cNvPr id="111" name="Google Shape;111;p2"/>
          <p:cNvSpPr txBox="1"/>
          <p:nvPr/>
        </p:nvSpPr>
        <p:spPr>
          <a:xfrm>
            <a:off x="1037618" y="2738603"/>
            <a:ext cx="3696307" cy="733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ru-RU" sz="23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Актуальность и социальная значимость проекта:</a:t>
            </a:r>
            <a: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500" dirty="0">
              <a:solidFill>
                <a:schemeClr val="accent6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14" name="Google Shape;114;p2" descr="C:\Users\Соня\Desktop\Мывместе 2\Шаблон\Элементы\Ресурс 16@2x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24703" y="1680384"/>
            <a:ext cx="2374195" cy="32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 descr="C:\Users\Соня\Desktop\Мывместе 2\Шаблон\Элементы\Ресурс 4@2x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312077" y="200114"/>
            <a:ext cx="1460500" cy="242946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"/>
          <p:cNvSpPr txBox="1"/>
          <p:nvPr/>
        </p:nvSpPr>
        <p:spPr>
          <a:xfrm>
            <a:off x="1037618" y="3572672"/>
            <a:ext cx="4625331" cy="59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Целевая аудитория:</a:t>
            </a:r>
            <a:r>
              <a:rPr lang="ru-RU" sz="1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5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20" name="Google Shape;120;p2"/>
          <p:cNvSpPr txBox="1"/>
          <p:nvPr/>
        </p:nvSpPr>
        <p:spPr>
          <a:xfrm>
            <a:off x="1037618" y="4361181"/>
            <a:ext cx="4625331" cy="5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Цель:</a:t>
            </a:r>
            <a:endParaRPr sz="15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22" name="Google Shape;122;p2"/>
          <p:cNvSpPr txBox="1"/>
          <p:nvPr/>
        </p:nvSpPr>
        <p:spPr>
          <a:xfrm>
            <a:off x="1037618" y="5105639"/>
            <a:ext cx="4625331" cy="5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Задачи:</a:t>
            </a:r>
            <a:endParaRPr sz="15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6" name="Google Shape;107;p2"/>
          <p:cNvSpPr/>
          <p:nvPr/>
        </p:nvSpPr>
        <p:spPr>
          <a:xfrm>
            <a:off x="3149432" y="1268374"/>
            <a:ext cx="7037893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Акция </a:t>
            </a:r>
            <a:r>
              <a:rPr lang="en-US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#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МЫВМЕСТЕ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0" name="Picture 2" descr="C:\Users\Наталья\Desktop\волонтеры\мы вместе\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5461"/>
            <a:ext cx="2232170" cy="297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лья\Desktop\волонтеры\мы вместе\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226" y="1915166"/>
            <a:ext cx="2838553" cy="191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талья\Desktop\волонтеры\мы вместе\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380" y="4082052"/>
            <a:ext cx="2456007" cy="208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Наталья\Desktop\волонтеры\мы вместе\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817" y="1875716"/>
            <a:ext cx="2612570" cy="195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Наталья\Desktop\волонтеры\мы вместе\17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209" y="3572672"/>
            <a:ext cx="2156751" cy="315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Наталья\Desktop\волонтеры\мы вместе\22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1721" y="1516346"/>
            <a:ext cx="2403694" cy="265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Наталья\Desktop\волонтеры\мы вместе\23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477" y="4082052"/>
            <a:ext cx="2777036" cy="208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Наталья\Desktop\волонтеры\мы вместе\24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387" y="3745282"/>
            <a:ext cx="2130038" cy="297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369468" y="1143415"/>
            <a:ext cx="2822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ИЗГОТОВЛЕНО 4 ПЕЧКИ,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планах еще 3.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777" y="1915166"/>
            <a:ext cx="6674287" cy="396206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"/>
          <p:cNvSpPr/>
          <p:nvPr/>
        </p:nvSpPr>
        <p:spPr>
          <a:xfrm>
            <a:off x="-53900" y="-77786"/>
            <a:ext cx="12245900" cy="6935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2324960" y="613636"/>
            <a:ext cx="8686840" cy="703128"/>
          </a:xfrm>
          <a:prstGeom prst="roundRect">
            <a:avLst>
              <a:gd name="adj" fmla="val 50000"/>
            </a:avLst>
          </a:prstGeom>
          <a:solidFill>
            <a:srgbClr val="FF954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4938620" y="-7817"/>
            <a:ext cx="357501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О 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НАС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/>
          <p:cNvSpPr txBox="1"/>
          <p:nvPr/>
        </p:nvSpPr>
        <p:spPr>
          <a:xfrm>
            <a:off x="2677585" y="728797"/>
            <a:ext cx="8158178" cy="414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Волонтерский отряд «АДРЕНАЛИН» ГБПОУ РО ПУ № 36</a:t>
            </a:r>
            <a:endParaRPr sz="2000" dirty="0"/>
          </a:p>
        </p:txBody>
      </p:sp>
      <p:pic>
        <p:nvPicPr>
          <p:cNvPr id="109" name="Google Shape;109;p2" descr="C:\Users\Соня\Desktop\Мывместе 2\Шаблон\Элементы\Ресурс 11@2x.png"/>
          <p:cNvPicPr preferRelativeResize="0"/>
          <p:nvPr/>
        </p:nvPicPr>
        <p:blipFill rotWithShape="1">
          <a:blip r:embed="rId5">
            <a:alphaModFix/>
          </a:blip>
          <a:srcRect r="58451" b="40180"/>
          <a:stretch/>
        </p:blipFill>
        <p:spPr>
          <a:xfrm>
            <a:off x="-53900" y="-177627"/>
            <a:ext cx="4443020" cy="359984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1037618" y="2738603"/>
            <a:ext cx="3696307" cy="733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ru-RU" sz="23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Актуальность и социальная значимость проекта:</a:t>
            </a:r>
            <a: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500" dirty="0">
              <a:solidFill>
                <a:schemeClr val="accent6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12" name="Google Shape;112;p2" descr="C:\Users\Соня\Desktop\Мывместе 2\Шаблон\Элементы\Ресурс 20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96414" y="4316051"/>
            <a:ext cx="3402484" cy="254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71106" y="965200"/>
            <a:ext cx="4369177" cy="4771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 descr="C:\Users\Соня\Desktop\Мывместе 2\Шаблон\Элементы\Ресурс 16@2x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824703" y="1680384"/>
            <a:ext cx="2374195" cy="32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 descr="C:\Users\Соня\Desktop\Мывместе 2\Шаблон\Элементы\Ресурс 4@2x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12077" y="200114"/>
            <a:ext cx="1460500" cy="242946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"/>
          <p:cNvSpPr txBox="1"/>
          <p:nvPr/>
        </p:nvSpPr>
        <p:spPr>
          <a:xfrm>
            <a:off x="1037618" y="3572672"/>
            <a:ext cx="4625331" cy="59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Целевая аудитория:</a:t>
            </a:r>
            <a:r>
              <a:rPr lang="ru-RU" sz="1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5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20" name="Google Shape;120;p2"/>
          <p:cNvSpPr txBox="1"/>
          <p:nvPr/>
        </p:nvSpPr>
        <p:spPr>
          <a:xfrm>
            <a:off x="1037618" y="4361181"/>
            <a:ext cx="4625331" cy="5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Цель:</a:t>
            </a:r>
            <a:endParaRPr sz="15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22" name="Google Shape;122;p2"/>
          <p:cNvSpPr txBox="1"/>
          <p:nvPr/>
        </p:nvSpPr>
        <p:spPr>
          <a:xfrm>
            <a:off x="1037618" y="5105639"/>
            <a:ext cx="4625331" cy="5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Задачи:</a:t>
            </a:r>
            <a:endParaRPr sz="15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6" name="Google Shape;107;p2"/>
          <p:cNvSpPr/>
          <p:nvPr/>
        </p:nvSpPr>
        <p:spPr>
          <a:xfrm>
            <a:off x="3149432" y="1268374"/>
            <a:ext cx="7037893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Акция «Милосердие»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 descr="C:\Users\Наталья\Desktop\проект милосердие\bW0ch_Brv2k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64" y="1268374"/>
            <a:ext cx="1993746" cy="2627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Наталья\Desktop\проект милосердие\whSaKL1sRz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172" y="3896198"/>
            <a:ext cx="2037111" cy="2716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талья\Desktop\проект милосердие\YWf6bvi1MkY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403" y="3906412"/>
            <a:ext cx="2079044" cy="2772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Наталья\Desktop\проект милосердие\к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049" y="3871537"/>
            <a:ext cx="2105201" cy="2806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талья\Desktop\проект милосердие\ч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883" y="3968531"/>
            <a:ext cx="2097773" cy="2797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Наталья\Desktop\проект милосердие\0S5sVh9nI5g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190" y="1808388"/>
            <a:ext cx="4571718" cy="2571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Наталья\Desktop\проект милосердие\ветераны\1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1380865"/>
            <a:ext cx="2096399" cy="26152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9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777" y="1915166"/>
            <a:ext cx="6674287" cy="396206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"/>
          <p:cNvSpPr/>
          <p:nvPr/>
        </p:nvSpPr>
        <p:spPr>
          <a:xfrm>
            <a:off x="-53900" y="-77786"/>
            <a:ext cx="12245900" cy="6935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2324960" y="613636"/>
            <a:ext cx="8686840" cy="703128"/>
          </a:xfrm>
          <a:prstGeom prst="roundRect">
            <a:avLst>
              <a:gd name="adj" fmla="val 50000"/>
            </a:avLst>
          </a:prstGeom>
          <a:solidFill>
            <a:srgbClr val="FF954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4938620" y="-7817"/>
            <a:ext cx="357501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О 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НАС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/>
          <p:cNvSpPr txBox="1"/>
          <p:nvPr/>
        </p:nvSpPr>
        <p:spPr>
          <a:xfrm>
            <a:off x="2677585" y="728797"/>
            <a:ext cx="8158178" cy="414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Волонтерский отряд «АДРЕНАЛИН» ГБПОУ РО ПУ № 36</a:t>
            </a:r>
            <a:endParaRPr sz="2000" dirty="0"/>
          </a:p>
        </p:txBody>
      </p:sp>
      <p:pic>
        <p:nvPicPr>
          <p:cNvPr id="109" name="Google Shape;109;p2" descr="C:\Users\Соня\Desktop\Мывместе 2\Шаблон\Элементы\Ресурс 11@2x.png"/>
          <p:cNvPicPr preferRelativeResize="0"/>
          <p:nvPr/>
        </p:nvPicPr>
        <p:blipFill rotWithShape="1">
          <a:blip r:embed="rId5">
            <a:alphaModFix/>
          </a:blip>
          <a:srcRect r="58451" b="40180"/>
          <a:stretch/>
        </p:blipFill>
        <p:spPr>
          <a:xfrm>
            <a:off x="-53900" y="-177627"/>
            <a:ext cx="4443020" cy="359984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1037618" y="2738603"/>
            <a:ext cx="3696307" cy="733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ru-RU" sz="23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Актуальность и социальная значимость проекта:</a:t>
            </a:r>
            <a: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500" dirty="0">
              <a:solidFill>
                <a:schemeClr val="accent6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14" name="Google Shape;114;p2" descr="C:\Users\Соня\Desktop\Мывместе 2\Шаблон\Элементы\Ресурс 16@2x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824703" y="1680384"/>
            <a:ext cx="2374195" cy="32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 descr="C:\Users\Соня\Desktop\Мывместе 2\Шаблон\Элементы\Ресурс 4@2x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312077" y="200114"/>
            <a:ext cx="1460500" cy="242946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"/>
          <p:cNvSpPr txBox="1"/>
          <p:nvPr/>
        </p:nvSpPr>
        <p:spPr>
          <a:xfrm>
            <a:off x="1037618" y="4361181"/>
            <a:ext cx="4625331" cy="5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Цель:</a:t>
            </a:r>
            <a:endParaRPr sz="15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22" name="Google Shape;122;p2"/>
          <p:cNvSpPr txBox="1"/>
          <p:nvPr/>
        </p:nvSpPr>
        <p:spPr>
          <a:xfrm>
            <a:off x="1037618" y="5105639"/>
            <a:ext cx="4625331" cy="5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Задачи:</a:t>
            </a:r>
            <a:endParaRPr sz="15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6" name="Google Shape;107;p2"/>
          <p:cNvSpPr/>
          <p:nvPr/>
        </p:nvSpPr>
        <p:spPr>
          <a:xfrm>
            <a:off x="3149432" y="1268374"/>
            <a:ext cx="7037893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Акция «Мамин день»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5" name="Picture 11" descr="C:\Users\Наталья\Desktop\ВР\мамин день\1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703" y="1857517"/>
            <a:ext cx="2208172" cy="479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7" descr="C:\Users\Наталья\Desktop\ВР\мамин день\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53" y="1798684"/>
            <a:ext cx="2597518" cy="490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C:\Users\Наталья\Desktop\ВР\мамин день\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586" y="2233765"/>
            <a:ext cx="3873699" cy="1743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9" descr="C:\Users\Наталья\Desktop\ВР\мамин день\9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586" y="4361181"/>
            <a:ext cx="3924695" cy="176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C:\Users\Наталья\Desktop\ВР\мамин день\12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618" y="1916868"/>
            <a:ext cx="2494035" cy="467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53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777" y="1915166"/>
            <a:ext cx="6674287" cy="396206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"/>
          <p:cNvSpPr/>
          <p:nvPr/>
        </p:nvSpPr>
        <p:spPr>
          <a:xfrm>
            <a:off x="-53900" y="-77786"/>
            <a:ext cx="12245900" cy="6935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2324960" y="613636"/>
            <a:ext cx="8686840" cy="703128"/>
          </a:xfrm>
          <a:prstGeom prst="roundRect">
            <a:avLst>
              <a:gd name="adj" fmla="val 50000"/>
            </a:avLst>
          </a:prstGeom>
          <a:solidFill>
            <a:srgbClr val="FF954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4938620" y="-7817"/>
            <a:ext cx="357501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О 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НАС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/>
          <p:cNvSpPr txBox="1"/>
          <p:nvPr/>
        </p:nvSpPr>
        <p:spPr>
          <a:xfrm>
            <a:off x="2677585" y="728797"/>
            <a:ext cx="8158178" cy="414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Волонтерский отряд «АДРЕНАЛИН» ГБПОУ РО ПУ № 36</a:t>
            </a:r>
            <a:endParaRPr sz="2000" dirty="0"/>
          </a:p>
        </p:txBody>
      </p:sp>
      <p:pic>
        <p:nvPicPr>
          <p:cNvPr id="109" name="Google Shape;109;p2" descr="C:\Users\Соня\Desktop\Мывместе 2\Шаблон\Элементы\Ресурс 11@2x.png"/>
          <p:cNvPicPr preferRelativeResize="0"/>
          <p:nvPr/>
        </p:nvPicPr>
        <p:blipFill rotWithShape="1">
          <a:blip r:embed="rId5">
            <a:alphaModFix/>
          </a:blip>
          <a:srcRect r="58451" b="40180"/>
          <a:stretch/>
        </p:blipFill>
        <p:spPr>
          <a:xfrm>
            <a:off x="-53900" y="-177627"/>
            <a:ext cx="4443020" cy="359984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1037618" y="2738603"/>
            <a:ext cx="3696307" cy="733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ru-RU" sz="23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Актуальность и социальная значимость проекта:</a:t>
            </a:r>
            <a: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500" dirty="0">
              <a:solidFill>
                <a:schemeClr val="accent6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14" name="Google Shape;114;p2" descr="C:\Users\Соня\Desktop\Мывместе 2\Шаблон\Элементы\Ресурс 16@2x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824703" y="1680384"/>
            <a:ext cx="2374195" cy="32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 descr="C:\Users\Соня\Desktop\Мывместе 2\Шаблон\Элементы\Ресурс 4@2x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312077" y="200114"/>
            <a:ext cx="1460500" cy="242946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"/>
          <p:cNvSpPr txBox="1"/>
          <p:nvPr/>
        </p:nvSpPr>
        <p:spPr>
          <a:xfrm>
            <a:off x="1037618" y="5105639"/>
            <a:ext cx="4625331" cy="5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Задачи:</a:t>
            </a:r>
            <a:endParaRPr sz="15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6" name="Google Shape;107;p2"/>
          <p:cNvSpPr/>
          <p:nvPr/>
        </p:nvSpPr>
        <p:spPr>
          <a:xfrm>
            <a:off x="2622870" y="1268374"/>
            <a:ext cx="9149707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НАШИ ДЕЛА и НАГРАДЫ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74" name="Picture 2" descr="C:\Users\Наталья\Desktop\волонтеры\мы вместе\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392" y="1961617"/>
            <a:ext cx="2088350" cy="3144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Наталья\Desktop\волонтеры\мы вместе\1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778" y="2180468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аталья\Desktop\волонтеры\мы вместе\1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3" y="4389861"/>
            <a:ext cx="3098403" cy="232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Наталья\Desktop\волонтеры\мы вместе\2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177" y="4294654"/>
            <a:ext cx="2850101" cy="218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Наталья\Desktop\волонтеры\мы вместе\19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523" y="5219749"/>
            <a:ext cx="3322180" cy="149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Наталья\Desktop\волонтеры\мы вместе\14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519" y="2040688"/>
            <a:ext cx="3157445" cy="177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Наталья\Desktop\волонтеры\мы вместе\13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9"/>
          <a:stretch/>
        </p:blipFill>
        <p:spPr bwMode="auto">
          <a:xfrm>
            <a:off x="56414" y="1961618"/>
            <a:ext cx="3006624" cy="210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C:\Users\Наталья\Desktop\волонтеры\мы вместе\9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64" y="4056781"/>
            <a:ext cx="2751463" cy="265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99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777" y="1915166"/>
            <a:ext cx="6674287" cy="396206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"/>
          <p:cNvSpPr/>
          <p:nvPr/>
        </p:nvSpPr>
        <p:spPr>
          <a:xfrm>
            <a:off x="-53900" y="-77786"/>
            <a:ext cx="12245900" cy="6935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2368854" y="1019010"/>
            <a:ext cx="8686840" cy="703128"/>
          </a:xfrm>
          <a:prstGeom prst="roundRect">
            <a:avLst>
              <a:gd name="adj" fmla="val 50000"/>
            </a:avLst>
          </a:prstGeom>
          <a:solidFill>
            <a:srgbClr val="FF954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/>
          <p:cNvSpPr txBox="1"/>
          <p:nvPr/>
        </p:nvSpPr>
        <p:spPr>
          <a:xfrm>
            <a:off x="2880891" y="1150946"/>
            <a:ext cx="8158178" cy="414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Волонтерский отряд «АДРЕНАЛИН» ГБПОУ РО ПУ № 36</a:t>
            </a:r>
            <a:endParaRPr sz="2000" dirty="0"/>
          </a:p>
        </p:txBody>
      </p:sp>
      <p:pic>
        <p:nvPicPr>
          <p:cNvPr id="110" name="Google Shape;110;p2" descr="C:\Users\Соня\Desktop\Мывместе 2\Шаблон\Элементы\Ресурс 15@2x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7781" y="2682209"/>
            <a:ext cx="4023031" cy="62390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1037618" y="2738603"/>
            <a:ext cx="3696307" cy="733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ru-RU" sz="23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Актуальность и социальная значимость проекта:</a:t>
            </a:r>
            <a: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500" dirty="0">
              <a:solidFill>
                <a:schemeClr val="accent6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12" name="Google Shape;112;p2" descr="C:\Users\Соня\Desktop\Мывместе 2\Шаблон\Элементы\Ресурс 20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96414" y="4316051"/>
            <a:ext cx="3402484" cy="254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 descr="C:\Users\Соня\Desktop\Мывместе 2\Шаблон\Элементы\Ресурс 16@2x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824703" y="1680384"/>
            <a:ext cx="2374195" cy="32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 descr="C:\Users\Соня\Desktop\Мывместе 2\Шаблон\Элементы\Ресурс 4@2x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12077" y="200114"/>
            <a:ext cx="1460500" cy="242946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"/>
          <p:cNvSpPr txBox="1"/>
          <p:nvPr/>
        </p:nvSpPr>
        <p:spPr>
          <a:xfrm>
            <a:off x="4887374" y="2440895"/>
            <a:ext cx="5090777" cy="118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1400"/>
            </a:pP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Проект направлен на решение проблемы, связанной с общественным положением пожилых людей, оказавшихся в трудной жизненной ситуации, ролью в семье, медико-социальной реабилитацией, обслуживанием и обеспечением</a:t>
            </a:r>
            <a:endParaRPr b="1" dirty="0">
              <a:solidFill>
                <a:schemeClr val="accent6"/>
              </a:solidFill>
              <a:latin typeface="Times New Roman" panose="02020603050405020304" pitchFamily="18" charset="0"/>
              <a:ea typeface="Montserrat SemiBold"/>
              <a:cs typeface="Times New Roman" panose="02020603050405020304" pitchFamily="18" charset="0"/>
              <a:sym typeface="Montserrat SemiBold"/>
            </a:endParaRPr>
          </a:p>
        </p:txBody>
      </p:sp>
      <p:pic>
        <p:nvPicPr>
          <p:cNvPr id="117" name="Google Shape;117;p2" descr="C:\Users\Соня\Desktop\Мывместе 2\Шаблон\Элементы\Ресурс 15@2x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7781" y="3466608"/>
            <a:ext cx="4023031" cy="623908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"/>
          <p:cNvSpPr txBox="1"/>
          <p:nvPr/>
        </p:nvSpPr>
        <p:spPr>
          <a:xfrm>
            <a:off x="1037618" y="3572672"/>
            <a:ext cx="4625331" cy="59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Целевая аудитория:</a:t>
            </a:r>
            <a:r>
              <a:rPr lang="ru-RU" sz="1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-RU" sz="1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 sz="15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19" name="Google Shape;119;p2" descr="C:\Users\Соня\Desktop\Мывместе 2\Шаблон\Элементы\Ресурс 15@2x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7781" y="4236313"/>
            <a:ext cx="4023031" cy="623908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"/>
          <p:cNvSpPr txBox="1"/>
          <p:nvPr/>
        </p:nvSpPr>
        <p:spPr>
          <a:xfrm>
            <a:off x="1037618" y="4361181"/>
            <a:ext cx="4625331" cy="5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Цель:</a:t>
            </a:r>
            <a:endParaRPr sz="15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21" name="Google Shape;121;p2" descr="C:\Users\Соня\Desktop\Мывместе 2\Шаблон\Элементы\Ресурс 15@2x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7781" y="5014267"/>
            <a:ext cx="4023031" cy="623908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"/>
          <p:cNvSpPr txBox="1"/>
          <p:nvPr/>
        </p:nvSpPr>
        <p:spPr>
          <a:xfrm>
            <a:off x="1037618" y="5105639"/>
            <a:ext cx="4625331" cy="5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1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Задачи:</a:t>
            </a:r>
            <a:endParaRPr sz="15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23" name="Google Shape;123;p2"/>
          <p:cNvSpPr txBox="1"/>
          <p:nvPr/>
        </p:nvSpPr>
        <p:spPr>
          <a:xfrm>
            <a:off x="4933543" y="3466608"/>
            <a:ext cx="4691042" cy="568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Clr>
                <a:schemeClr val="dk1"/>
              </a:buClr>
              <a:buSzPts val="1400"/>
            </a:pP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Пожилые</a:t>
            </a:r>
            <a:r>
              <a:rPr lang="ru-RU" sz="15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люди, оказавшиеся в трудной жизненной ситуации в возрасте от 60 до 97 лет. </a:t>
            </a:r>
            <a:endParaRPr b="1" dirty="0">
              <a:solidFill>
                <a:schemeClr val="dk1"/>
              </a:solidFill>
              <a:latin typeface="Times New Roman" panose="02020603050405020304" pitchFamily="18" charset="0"/>
              <a:ea typeface="Montserrat SemiBold"/>
              <a:cs typeface="Times New Roman" panose="02020603050405020304" pitchFamily="18" charset="0"/>
              <a:sym typeface="Montserrat SemiBold"/>
            </a:endParaRPr>
          </a:p>
        </p:txBody>
      </p:sp>
      <p:sp>
        <p:nvSpPr>
          <p:cNvPr id="124" name="Google Shape;124;p2"/>
          <p:cNvSpPr txBox="1"/>
          <p:nvPr/>
        </p:nvSpPr>
        <p:spPr>
          <a:xfrm>
            <a:off x="4887374" y="4144133"/>
            <a:ext cx="4691042" cy="961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1400"/>
            </a:pPr>
            <a:r>
              <a:rPr lang="ru-RU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Оказание </a:t>
            </a: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помощи социально незащищенным членам общества, не способным, по той или иной причине, собственными усилиями обеспечить себе приемлемые условия жизнедеятельности</a:t>
            </a:r>
            <a:endParaRPr b="1" dirty="0">
              <a:solidFill>
                <a:schemeClr val="dk1"/>
              </a:solidFill>
              <a:latin typeface="Times New Roman" panose="02020603050405020304" pitchFamily="18" charset="0"/>
              <a:ea typeface="Montserrat SemiBold"/>
              <a:cs typeface="Times New Roman" panose="02020603050405020304" pitchFamily="18" charset="0"/>
              <a:sym typeface="Montserrat SemiBold"/>
            </a:endParaRPr>
          </a:p>
        </p:txBody>
      </p:sp>
      <p:sp>
        <p:nvSpPr>
          <p:cNvPr id="125" name="Google Shape;125;p2"/>
          <p:cNvSpPr txBox="1"/>
          <p:nvPr/>
        </p:nvSpPr>
        <p:spPr>
          <a:xfrm>
            <a:off x="4819829" y="5092262"/>
            <a:ext cx="5677827" cy="167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lvl="0">
              <a:buClr>
                <a:schemeClr val="dk1"/>
              </a:buClr>
              <a:buSzPts val="1400"/>
            </a:pPr>
            <a:r>
              <a:rPr lang="ru-RU" dirty="0" smtClean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</a:t>
            </a:r>
            <a:r>
              <a:rPr lang="ru-RU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Развитие </a:t>
            </a: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программ и мероприятий, направленных на популяризацию идеи </a:t>
            </a:r>
            <a:r>
              <a:rPr lang="ru-RU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проекта </a:t>
            </a: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«Милосердие</a:t>
            </a:r>
            <a:r>
              <a:rPr lang="ru-RU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».</a:t>
            </a:r>
            <a:endParaRPr lang="ru-RU" b="1" dirty="0">
              <a:solidFill>
                <a:schemeClr val="dk1"/>
              </a:solidFill>
              <a:latin typeface="Times New Roman" panose="02020603050405020304" pitchFamily="18" charset="0"/>
              <a:ea typeface="Montserrat SemiBold"/>
              <a:cs typeface="Times New Roman" panose="02020603050405020304" pitchFamily="18" charset="0"/>
              <a:sym typeface="Montserrat SemiBold"/>
            </a:endParaRPr>
          </a:p>
          <a:p>
            <a:pPr lvl="0">
              <a:buClr>
                <a:schemeClr val="dk1"/>
              </a:buClr>
              <a:buSzPts val="1400"/>
            </a:pPr>
            <a:r>
              <a:rPr lang="ru-RU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•Адресная </a:t>
            </a: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помощь нуждающимся гражданам (семьям);</a:t>
            </a:r>
          </a:p>
          <a:p>
            <a:pPr lvl="0">
              <a:buClr>
                <a:schemeClr val="dk1"/>
              </a:buClr>
              <a:buSzPts val="1400"/>
            </a:pPr>
            <a:r>
              <a:rPr lang="ru-RU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•Привлечение </a:t>
            </a: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спонсоров и меценатов для реализации мероприятий </a:t>
            </a:r>
            <a:r>
              <a:rPr lang="ru-RU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проекта</a:t>
            </a:r>
            <a:endParaRPr lang="ru-RU" b="1" dirty="0">
              <a:solidFill>
                <a:schemeClr val="dk1"/>
              </a:solidFill>
              <a:latin typeface="Times New Roman" panose="02020603050405020304" pitchFamily="18" charset="0"/>
              <a:ea typeface="Montserrat SemiBold"/>
              <a:cs typeface="Times New Roman" panose="02020603050405020304" pitchFamily="18" charset="0"/>
              <a:sym typeface="Montserrat SemiBold"/>
            </a:endParaRPr>
          </a:p>
          <a:p>
            <a:pPr lvl="0">
              <a:buClr>
                <a:schemeClr val="dk1"/>
              </a:buClr>
              <a:buSzPts val="1400"/>
            </a:pPr>
            <a:r>
              <a:rPr lang="ru-RU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•Воспитание </a:t>
            </a: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у обучающихся и населения чувства милосердия, альтруизма, </a:t>
            </a:r>
            <a:r>
              <a:rPr lang="ru-RU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сострадания </a:t>
            </a:r>
            <a:r>
              <a:rPr lang="ru-RU" b="1" dirty="0">
                <a:solidFill>
                  <a:schemeClr val="dk1"/>
                </a:solidFill>
                <a:latin typeface="Times New Roman" panose="02020603050405020304" pitchFamily="18" charset="0"/>
                <a:ea typeface="Montserrat SemiBold"/>
                <a:cs typeface="Times New Roman" panose="02020603050405020304" pitchFamily="18" charset="0"/>
                <a:sym typeface="Montserrat SemiBold"/>
              </a:rPr>
              <a:t>к чужой боли и острым социальным проблемам.</a:t>
            </a:r>
          </a:p>
        </p:txBody>
      </p:sp>
      <p:pic>
        <p:nvPicPr>
          <p:cNvPr id="1027" name="Picture 3" descr="C:\Users\Наталья\Desktop\проект милосердие\отряд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128" y="1627086"/>
            <a:ext cx="2159343" cy="28791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6894" y="4143209"/>
            <a:ext cx="2062004" cy="271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" name="Google Shape;107;p2"/>
          <p:cNvSpPr/>
          <p:nvPr/>
        </p:nvSpPr>
        <p:spPr>
          <a:xfrm>
            <a:off x="1543417" y="443060"/>
            <a:ext cx="10833125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О </a:t>
            </a:r>
            <a:r>
              <a:rPr lang="ru-RU" sz="40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ПРОЕКТЕ «МИЛОСЕРДИЕ»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107;p2"/>
          <p:cNvSpPr/>
          <p:nvPr/>
        </p:nvSpPr>
        <p:spPr>
          <a:xfrm>
            <a:off x="280568" y="1733648"/>
            <a:ext cx="11576963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</a:t>
            </a:r>
            <a:r>
              <a:rPr lang="ru-RU" sz="3200" b="1" dirty="0" smtClean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Участник международной премии «МЫ ВМЕСТЕ»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280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16" grpId="0"/>
      <p:bldP spid="123" grpId="0"/>
      <p:bldP spid="124" grpId="0"/>
      <p:bldP spid="1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777" y="1915166"/>
            <a:ext cx="6674287" cy="396206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"/>
          <p:cNvSpPr/>
          <p:nvPr/>
        </p:nvSpPr>
        <p:spPr>
          <a:xfrm>
            <a:off x="-53900" y="-77786"/>
            <a:ext cx="12245900" cy="6935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"/>
          <p:cNvSpPr/>
          <p:nvPr/>
        </p:nvSpPr>
        <p:spPr>
          <a:xfrm>
            <a:off x="4308491" y="55133"/>
            <a:ext cx="357501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О ПРОЕКТЕ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5416016" y="1366755"/>
            <a:ext cx="1429039" cy="313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r>
              <a:rPr lang="ru-RU" sz="19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КТО МЫ?</a:t>
            </a:r>
            <a:endParaRPr dirty="0"/>
          </a:p>
        </p:txBody>
      </p:sp>
      <p:pic>
        <p:nvPicPr>
          <p:cNvPr id="136" name="Google Shape;136;p3" descr="C:\Users\Соня\Desktop\Мывместе 2\Шаблон\Элементы\Ресурс 11@2x.png"/>
          <p:cNvPicPr preferRelativeResize="0"/>
          <p:nvPr/>
        </p:nvPicPr>
        <p:blipFill rotWithShape="1">
          <a:blip r:embed="rId5">
            <a:alphaModFix/>
          </a:blip>
          <a:srcRect r="58451" b="40180"/>
          <a:stretch/>
        </p:blipFill>
        <p:spPr>
          <a:xfrm>
            <a:off x="-53900" y="-77786"/>
            <a:ext cx="4443020" cy="359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3" descr="C:\Users\Соня\Desktop\Мывместе 2\Шаблон\Элементы\Ресурс 15@2x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06" y="1611672"/>
            <a:ext cx="7232100" cy="5148094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"/>
          <p:cNvSpPr txBox="1"/>
          <p:nvPr/>
        </p:nvSpPr>
        <p:spPr>
          <a:xfrm>
            <a:off x="344458" y="1770777"/>
            <a:ext cx="6454450" cy="1667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Основные мероприятия:</a:t>
            </a:r>
            <a:endParaRPr dirty="0"/>
          </a:p>
          <a:p>
            <a:pPr marL="342900" lvl="0" indent="-342900">
              <a:spcBef>
                <a:spcPts val="360"/>
              </a:spcBef>
              <a:buClr>
                <a:schemeClr val="lt1"/>
              </a:buClr>
              <a:buSzPts val="1800"/>
              <a:buFont typeface="Arial"/>
              <a:buAutoNum type="arabicPeriod"/>
            </a:pPr>
            <a:endParaRPr lang="ru-RU" sz="1800" b="1" dirty="0" smtClean="0">
              <a:solidFill>
                <a:schemeClr val="lt1"/>
              </a:solidFill>
              <a:latin typeface="Montserrat SemiBold"/>
              <a:ea typeface="Montserrat SemiBold"/>
              <a:cs typeface="Montserrat SemiBold"/>
            </a:endParaRPr>
          </a:p>
        </p:txBody>
      </p:sp>
      <p:pic>
        <p:nvPicPr>
          <p:cNvPr id="139" name="Google Shape;139;p3" descr="C:\Users\Соня\Desktop\Мывместе 2\Шаблон\Элементы\Ресурс 20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796414" y="4316051"/>
            <a:ext cx="3402484" cy="254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3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02882" y="1432755"/>
            <a:ext cx="4369177" cy="4942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3" descr="C:\Users\Соня\Desktop\Мывместе 2\Шаблон\Элементы\Ресурс 4@2x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12077" y="200114"/>
            <a:ext cx="1460500" cy="242946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3"/>
          <p:cNvSpPr txBox="1"/>
          <p:nvPr/>
        </p:nvSpPr>
        <p:spPr>
          <a:xfrm>
            <a:off x="158932" y="2902676"/>
            <a:ext cx="6558105" cy="2871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Качественные и количественные результаты:</a:t>
            </a:r>
            <a:endParaRPr dirty="0" smtClean="0"/>
          </a:p>
        </p:txBody>
      </p:sp>
      <p:pic>
        <p:nvPicPr>
          <p:cNvPr id="145" name="Google Shape;145;p3" descr="C:\Users\Соня\Desktop\Мывместе 2\Шаблон\Элементы\Ресурс 2@2x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63599" y="5153667"/>
            <a:ext cx="1435199" cy="1728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631" y="726318"/>
            <a:ext cx="86868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Наталья\Desktop\проект милосердие\18.jpe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5" b="27547"/>
          <a:stretch/>
        </p:blipFill>
        <p:spPr bwMode="auto">
          <a:xfrm>
            <a:off x="7424813" y="3735882"/>
            <a:ext cx="2334869" cy="2999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лья\Desktop\проект милосердие\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172" y="3801318"/>
            <a:ext cx="2200310" cy="2933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092035"/>
            <a:ext cx="5680364" cy="845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latin typeface="Arial Black" panose="020B0A04020102020204" pitchFamily="34" charset="0"/>
              </a:rPr>
              <a:t>1.Поиск </a:t>
            </a:r>
            <a:r>
              <a:rPr lang="ru-RU" sz="1800" b="1" dirty="0" err="1" smtClean="0">
                <a:latin typeface="Arial Black" panose="020B0A04020102020204" pitchFamily="34" charset="0"/>
              </a:rPr>
              <a:t>благополучателя</a:t>
            </a:r>
            <a:r>
              <a:rPr lang="ru-RU" sz="1800" b="1" dirty="0" smtClean="0">
                <a:latin typeface="Arial Black" panose="020B0A04020102020204" pitchFamily="34" charset="0"/>
              </a:rPr>
              <a:t> и спонсоров</a:t>
            </a:r>
            <a:endParaRPr lang="ru-RU" sz="1800" b="1" dirty="0">
              <a:latin typeface="Arial Black" panose="020B0A040201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83908" y="4732716"/>
            <a:ext cx="6891247" cy="10695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>
                <a:latin typeface="Arial Black" panose="020B0A04020102020204" pitchFamily="34" charset="0"/>
              </a:rPr>
              <a:t>2. Откликнулись </a:t>
            </a:r>
            <a:r>
              <a:rPr lang="ru-RU" sz="1800" b="1" dirty="0">
                <a:latin typeface="Arial Black" panose="020B0A04020102020204" pitchFamily="34" charset="0"/>
              </a:rPr>
              <a:t>«Натяжные потолки от компании "Горизонт_ Шахты" ИП Карпова Маргарита Викторовна и ИП </a:t>
            </a:r>
            <a:r>
              <a:rPr lang="ru-RU" sz="1800" b="1" dirty="0" err="1">
                <a:latin typeface="Arial Black" panose="020B0A04020102020204" pitchFamily="34" charset="0"/>
              </a:rPr>
              <a:t>Вялов</a:t>
            </a:r>
            <a:r>
              <a:rPr lang="ru-RU" sz="1800" b="1" dirty="0">
                <a:latin typeface="Arial Black" panose="020B0A04020102020204" pitchFamily="34" charset="0"/>
              </a:rPr>
              <a:t> Дмитрий Александрович.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0" t="20046" r="18251" b="35199"/>
          <a:stretch/>
        </p:blipFill>
        <p:spPr bwMode="auto">
          <a:xfrm>
            <a:off x="7424813" y="1469484"/>
            <a:ext cx="4615112" cy="227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8932" y="3390107"/>
            <a:ext cx="6500597" cy="12469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>
                <a:latin typeface="Arial Black" panose="020B0A04020102020204" pitchFamily="34" charset="0"/>
              </a:rPr>
              <a:t>1. Автономная </a:t>
            </a:r>
            <a:r>
              <a:rPr lang="ru-RU" sz="1800" b="1" dirty="0">
                <a:latin typeface="Arial Black" panose="020B0A04020102020204" pitchFamily="34" charset="0"/>
              </a:rPr>
              <a:t>некоммерческая организация центр социального обслуживания населения «Мы вместе» предоставила адрес одинокой женщины Мещеряковой Ирины Ивановны. </a:t>
            </a:r>
          </a:p>
        </p:txBody>
      </p:sp>
    </p:spTree>
    <p:extLst>
      <p:ext uri="{BB962C8B-B14F-4D97-AF65-F5344CB8AC3E}">
        <p14:creationId xmlns:p14="http://schemas.microsoft.com/office/powerpoint/2010/main" val="330021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777" y="1915166"/>
            <a:ext cx="6674287" cy="396206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"/>
          <p:cNvSpPr/>
          <p:nvPr/>
        </p:nvSpPr>
        <p:spPr>
          <a:xfrm>
            <a:off x="-53900" y="-77786"/>
            <a:ext cx="12245900" cy="6935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"/>
          <p:cNvSpPr/>
          <p:nvPr/>
        </p:nvSpPr>
        <p:spPr>
          <a:xfrm>
            <a:off x="4308491" y="55133"/>
            <a:ext cx="357501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О ПРОЕКТЕ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5416016" y="1366755"/>
            <a:ext cx="1429039" cy="313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r>
              <a:rPr lang="ru-RU" sz="19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КТО МЫ?</a:t>
            </a:r>
            <a:endParaRPr dirty="0"/>
          </a:p>
        </p:txBody>
      </p:sp>
      <p:pic>
        <p:nvPicPr>
          <p:cNvPr id="136" name="Google Shape;136;p3" descr="C:\Users\Соня\Desktop\Мывместе 2\Шаблон\Элементы\Ресурс 11@2x.png"/>
          <p:cNvPicPr preferRelativeResize="0"/>
          <p:nvPr/>
        </p:nvPicPr>
        <p:blipFill rotWithShape="1">
          <a:blip r:embed="rId5">
            <a:alphaModFix/>
          </a:blip>
          <a:srcRect r="58451" b="40180"/>
          <a:stretch/>
        </p:blipFill>
        <p:spPr>
          <a:xfrm>
            <a:off x="-53900" y="-77786"/>
            <a:ext cx="4443020" cy="359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3" descr="C:\Users\Соня\Desktop\Мывместе 2\Шаблон\Элементы\Ресурс 15@2x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06" y="1611672"/>
            <a:ext cx="7232100" cy="5148094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"/>
          <p:cNvSpPr txBox="1"/>
          <p:nvPr/>
        </p:nvSpPr>
        <p:spPr>
          <a:xfrm>
            <a:off x="344458" y="1770777"/>
            <a:ext cx="6454450" cy="1667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Основные мероприятия:</a:t>
            </a:r>
            <a:endParaRPr dirty="0"/>
          </a:p>
          <a:p>
            <a:pPr marL="342900" lvl="0" indent="-342900">
              <a:spcBef>
                <a:spcPts val="360"/>
              </a:spcBef>
              <a:buClr>
                <a:schemeClr val="lt1"/>
              </a:buClr>
              <a:buSzPts val="1800"/>
              <a:buFont typeface="Arial"/>
              <a:buAutoNum type="arabicPeriod"/>
            </a:pPr>
            <a:endParaRPr lang="ru-RU" sz="1800" b="1" dirty="0" smtClean="0">
              <a:solidFill>
                <a:schemeClr val="lt1"/>
              </a:solidFill>
              <a:latin typeface="Montserrat SemiBold"/>
              <a:ea typeface="Montserrat SemiBold"/>
              <a:cs typeface="Montserrat SemiBold"/>
            </a:endParaRPr>
          </a:p>
        </p:txBody>
      </p:sp>
      <p:pic>
        <p:nvPicPr>
          <p:cNvPr id="139" name="Google Shape;139;p3" descr="C:\Users\Соня\Desktop\Мывместе 2\Шаблон\Элементы\Ресурс 20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796414" y="4316051"/>
            <a:ext cx="3402484" cy="254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3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02882" y="1432755"/>
            <a:ext cx="4369177" cy="4942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3" descr="C:\Users\Соня\Desktop\Мывместе 2\Шаблон\Элементы\Ресурс 4@2x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12077" y="200114"/>
            <a:ext cx="1460500" cy="242946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3"/>
          <p:cNvSpPr txBox="1"/>
          <p:nvPr/>
        </p:nvSpPr>
        <p:spPr>
          <a:xfrm>
            <a:off x="50541" y="2750275"/>
            <a:ext cx="6558105" cy="2871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Качественные и количественные результаты:</a:t>
            </a:r>
            <a:endParaRPr dirty="0" smtClean="0"/>
          </a:p>
        </p:txBody>
      </p:sp>
      <p:pic>
        <p:nvPicPr>
          <p:cNvPr id="145" name="Google Shape;145;p3" descr="C:\Users\Соня\Desktop\Мывместе 2\Шаблон\Элементы\Ресурс 2@2x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63599" y="5153667"/>
            <a:ext cx="1435199" cy="1728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631" y="726318"/>
            <a:ext cx="86868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Наталья\Desktop\проект милосердие\9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031" y="3993751"/>
            <a:ext cx="2160761" cy="2669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талья\Desktop\проект милосердие\3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808" y="3993751"/>
            <a:ext cx="1952305" cy="2603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талья\Desktop\проект милосердие\6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834" y="4017246"/>
            <a:ext cx="1914505" cy="2552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6" y="2033418"/>
            <a:ext cx="7594171" cy="7272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smtClean="0">
                <a:latin typeface="Arial Black" panose="020B0A04020102020204" pitchFamily="34" charset="0"/>
              </a:rPr>
              <a:t>2. Выполнение </a:t>
            </a:r>
            <a:r>
              <a:rPr lang="ru-RU" sz="1800" dirty="0">
                <a:latin typeface="Arial Black" panose="020B0A04020102020204" pitchFamily="34" charset="0"/>
              </a:rPr>
              <a:t>ремонтных </a:t>
            </a:r>
            <a:r>
              <a:rPr lang="ru-RU" sz="1800" dirty="0" smtClean="0">
                <a:latin typeface="Arial Black" panose="020B0A04020102020204" pitchFamily="34" charset="0"/>
              </a:rPr>
              <a:t>работ волонтерами </a:t>
            </a:r>
          </a:p>
          <a:p>
            <a:r>
              <a:rPr lang="ru-RU" sz="1800" dirty="0" smtClean="0">
                <a:latin typeface="Arial Black" panose="020B0A04020102020204" pitchFamily="34" charset="0"/>
              </a:rPr>
              <a:t>училища.</a:t>
            </a:r>
            <a:endParaRPr lang="ru-RU" sz="1800" dirty="0"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141" y="3368809"/>
            <a:ext cx="7090874" cy="10695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>
                <a:schemeClr val="lt1"/>
              </a:buClr>
              <a:buSzPts val="1800"/>
            </a:pPr>
            <a:r>
              <a:rPr lang="ru-RU" sz="1800" b="1" dirty="0" smtClean="0">
                <a:latin typeface="Montserrat"/>
                <a:sym typeface="Montserrat"/>
              </a:rPr>
              <a:t>Волонтеры </a:t>
            </a:r>
            <a:r>
              <a:rPr lang="ru-RU" sz="1800" b="1" dirty="0">
                <a:latin typeface="Montserrat"/>
                <a:sym typeface="Montserrat"/>
              </a:rPr>
              <a:t>сняли старые обои, оштукатурили проблемные места и, конечно же, поклеили обои. Также ребята покрасили дверь, полы, отремонтировали мебель. </a:t>
            </a:r>
            <a:endParaRPr lang="ru-RU" sz="1800" dirty="0"/>
          </a:p>
        </p:txBody>
      </p:sp>
      <p:pic>
        <p:nvPicPr>
          <p:cNvPr id="3074" name="Picture 2" descr="C:\Users\Наталья\Desktop\проект милосердие\ь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302" y="1432755"/>
            <a:ext cx="2578833" cy="2560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Users\Наталья\Desktop\проект милосердие\зх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512" y="1446281"/>
            <a:ext cx="3378591" cy="2533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777" y="1915166"/>
            <a:ext cx="6674287" cy="396206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"/>
          <p:cNvSpPr/>
          <p:nvPr/>
        </p:nvSpPr>
        <p:spPr>
          <a:xfrm>
            <a:off x="-53900" y="-77786"/>
            <a:ext cx="12245900" cy="6935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"/>
          <p:cNvSpPr/>
          <p:nvPr/>
        </p:nvSpPr>
        <p:spPr>
          <a:xfrm>
            <a:off x="4308491" y="55133"/>
            <a:ext cx="357501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О ПРОЕКТЕ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5416016" y="1366755"/>
            <a:ext cx="1429039" cy="313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r>
              <a:rPr lang="ru-RU" sz="19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КТО МЫ?</a:t>
            </a:r>
            <a:endParaRPr dirty="0"/>
          </a:p>
        </p:txBody>
      </p:sp>
      <p:pic>
        <p:nvPicPr>
          <p:cNvPr id="136" name="Google Shape;136;p3" descr="C:\Users\Соня\Desktop\Мывместе 2\Шаблон\Элементы\Ресурс 11@2x.png"/>
          <p:cNvPicPr preferRelativeResize="0"/>
          <p:nvPr/>
        </p:nvPicPr>
        <p:blipFill rotWithShape="1">
          <a:blip r:embed="rId5">
            <a:alphaModFix/>
          </a:blip>
          <a:srcRect r="58451" b="40180"/>
          <a:stretch/>
        </p:blipFill>
        <p:spPr>
          <a:xfrm>
            <a:off x="-53900" y="-77786"/>
            <a:ext cx="4443020" cy="359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3" descr="C:\Users\Соня\Desktop\Мывместе 2\Шаблон\Элементы\Ресурс 15@2x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06" y="1611672"/>
            <a:ext cx="7232100" cy="5148094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"/>
          <p:cNvSpPr txBox="1"/>
          <p:nvPr/>
        </p:nvSpPr>
        <p:spPr>
          <a:xfrm>
            <a:off x="344458" y="1770777"/>
            <a:ext cx="6454450" cy="1667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Основные мероприятия:</a:t>
            </a:r>
            <a:endParaRPr dirty="0"/>
          </a:p>
          <a:p>
            <a:pPr marL="342900" lvl="0" indent="-342900">
              <a:spcBef>
                <a:spcPts val="360"/>
              </a:spcBef>
              <a:buClr>
                <a:schemeClr val="lt1"/>
              </a:buClr>
              <a:buSzPts val="1800"/>
              <a:buFont typeface="Arial"/>
              <a:buAutoNum type="arabicPeriod"/>
            </a:pPr>
            <a:endParaRPr lang="ru-RU" sz="1800" b="1" dirty="0" smtClean="0">
              <a:solidFill>
                <a:schemeClr val="lt1"/>
              </a:solidFill>
              <a:latin typeface="Montserrat SemiBold"/>
              <a:ea typeface="Montserrat SemiBold"/>
              <a:cs typeface="Montserrat SemiBold"/>
            </a:endParaRPr>
          </a:p>
        </p:txBody>
      </p:sp>
      <p:pic>
        <p:nvPicPr>
          <p:cNvPr id="139" name="Google Shape;139;p3" descr="C:\Users\Соня\Desktop\Мывместе 2\Шаблон\Элементы\Ресурс 20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796414" y="4316051"/>
            <a:ext cx="3402484" cy="254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3" descr="C:\Users\Соня\Desktop\Мывместе 2\Шаблон\Элементы\Ресурс 12@2x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02882" y="1432755"/>
            <a:ext cx="4369177" cy="4942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3" descr="C:\Users\Соня\Desktop\Мывместе 2\Шаблон\Элементы\Ресурс 4@2x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12077" y="200114"/>
            <a:ext cx="1460500" cy="242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3" descr="C:\Users\Соня\Desktop\Мывместе 2\Шаблон\Элементы\Ресурс 2@2x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63599" y="5153667"/>
            <a:ext cx="1435199" cy="1728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631" y="726318"/>
            <a:ext cx="86868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355" y="3681755"/>
            <a:ext cx="4271417" cy="3203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26059" y="2230688"/>
            <a:ext cx="5365307" cy="3740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>
                <a:latin typeface="Arial Black" panose="020B0A04020102020204" pitchFamily="34" charset="0"/>
              </a:rPr>
              <a:t>3.Торжественное закрытие проекта.</a:t>
            </a:r>
            <a:endParaRPr lang="ru-RU" sz="1800" b="1" dirty="0">
              <a:latin typeface="Arial Black" panose="020B0A040201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953" y="1418446"/>
            <a:ext cx="3163506" cy="2372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957" y="2685341"/>
            <a:ext cx="3291102" cy="2468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610" y="2685341"/>
            <a:ext cx="3407107" cy="2555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1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451</Words>
  <Application>Microsoft Office PowerPoint</Application>
  <PresentationFormat>Произвольный</PresentationFormat>
  <Paragraphs>84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Montserrat</vt:lpstr>
      <vt:lpstr>Montserrat Black</vt:lpstr>
      <vt:lpstr>Times New Roman</vt:lpstr>
      <vt:lpstr>Calibri</vt:lpstr>
      <vt:lpstr>Montserrat SemiBold</vt:lpstr>
      <vt:lpstr>Arial Black</vt:lpstr>
      <vt:lpstr>Montserrat ExtraBold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Зоя Дурдина</dc:creator>
  <cp:lastModifiedBy>Наталья</cp:lastModifiedBy>
  <cp:revision>30</cp:revision>
  <dcterms:created xsi:type="dcterms:W3CDTF">2020-03-24T07:41:27Z</dcterms:created>
  <dcterms:modified xsi:type="dcterms:W3CDTF">2023-03-09T07:32:39Z</dcterms:modified>
</cp:coreProperties>
</file>