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8" r:id="rId3"/>
    <p:sldId id="282" r:id="rId4"/>
    <p:sldId id="271" r:id="rId5"/>
    <p:sldId id="272" r:id="rId6"/>
    <p:sldId id="273" r:id="rId7"/>
    <p:sldId id="274" r:id="rId8"/>
    <p:sldId id="283" r:id="rId9"/>
    <p:sldId id="264" r:id="rId10"/>
    <p:sldId id="276" r:id="rId11"/>
    <p:sldId id="277" r:id="rId12"/>
    <p:sldId id="278" r:id="rId13"/>
    <p:sldId id="279" r:id="rId14"/>
    <p:sldId id="280" r:id="rId15"/>
    <p:sldId id="284" r:id="rId16"/>
    <p:sldId id="259" r:id="rId17"/>
    <p:sldId id="260" r:id="rId18"/>
    <p:sldId id="261" r:id="rId19"/>
    <p:sldId id="262" r:id="rId20"/>
    <p:sldId id="281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98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3FF35-7871-4F03-92E1-68ACEFB1A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703420"/>
      </p:ext>
    </p:extLst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radiokot.ru/circuit/digital/home/65/07.gif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sz="2800" b="0" dirty="0" smtClean="0">
                <a:solidFill>
                  <a:schemeClr val="tx1"/>
                </a:solidFill>
              </a:rPr>
              <a:t>Фенологические наблюдения за ростом тюльпанов</a:t>
            </a:r>
            <a:r>
              <a:rPr lang="ru-RU" altLang="ru-RU" sz="3200" dirty="0" smtClean="0">
                <a:solidFill>
                  <a:schemeClr val="tx1"/>
                </a:solidFill>
              </a:rPr>
              <a:t> </a:t>
            </a:r>
            <a:br>
              <a:rPr lang="ru-RU" altLang="ru-RU" sz="3200" dirty="0" smtClean="0">
                <a:solidFill>
                  <a:schemeClr val="tx1"/>
                </a:solidFill>
              </a:rPr>
            </a:br>
            <a:r>
              <a:rPr lang="ru-RU" altLang="ru-RU" sz="2400" i="1" dirty="0" smtClean="0">
                <a:solidFill>
                  <a:schemeClr val="tx1"/>
                </a:solidFill>
              </a:rPr>
              <a:t>в рамках областного (с международным участием) социокультурного проекта «Тюльпан дружбы»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5157788"/>
            <a:ext cx="3889375" cy="1366837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ru-RU" altLang="ru-RU" sz="2000" dirty="0" smtClean="0"/>
              <a:t> Руководитель проекта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dirty="0" smtClean="0"/>
              <a:t>Андреева Лариса Федоровна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dirty="0" smtClean="0"/>
              <a:t>Учитель истории и обществознания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dirty="0" smtClean="0"/>
              <a:t>МБОУ </a:t>
            </a:r>
            <a:r>
              <a:rPr lang="ru-RU" altLang="ru-RU" sz="2000" dirty="0" err="1" smtClean="0"/>
              <a:t>г.Мурманска</a:t>
            </a:r>
            <a:endParaRPr lang="ru-RU" altLang="ru-RU" sz="2000" dirty="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000" dirty="0" smtClean="0"/>
              <a:t> СОШ №53</a:t>
            </a:r>
          </a:p>
        </p:txBody>
      </p:sp>
    </p:spTree>
    <p:extLst>
      <p:ext uri="{BB962C8B-B14F-4D97-AF65-F5344CB8AC3E}">
        <p14:creationId xmlns:p14="http://schemas.microsoft.com/office/powerpoint/2010/main" val="256489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77"/>
    </mc:Choice>
    <mc:Fallback xmlns="">
      <p:transition spd="slow" advTm="9877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2" descr="http://radiokot.ru/circuit/digital/home/65/07.gif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827088" y="957263"/>
            <a:ext cx="7713662" cy="540067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46409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56"/>
    </mc:Choice>
    <mc:Fallback xmlns="">
      <p:transition spd="slow" advTm="7156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Механический состав почвы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Механический состав почвы –( визуальное определение по ГОСТ 28268-89 –с помощью раскатанного на ладони руки в форму «шнура» комочка земли по виду, который принимает «шнур»: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«Шнур» не образуется – песок;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Зачатки «шнура» -супесь;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«шнур», дробящийся при скатывании –легкий суглинок;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«шнур» сплошной, кольцо, распадающееся при свертывании –средний суглинок;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«шнур» сплошной, кольцо с трещинами –тяжелый суглинок;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000" smtClean="0"/>
              <a:t>«шнур» сплошной, кольцо стойкое – глина.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altLang="ru-RU" sz="2000" smtClean="0"/>
              <a:t>  </a:t>
            </a:r>
            <a:endParaRPr lang="ru-RU" altLang="ru-RU" sz="2000" b="1" smtClean="0"/>
          </a:p>
        </p:txBody>
      </p:sp>
    </p:spTree>
    <p:extLst>
      <p:ext uri="{BB962C8B-B14F-4D97-AF65-F5344CB8AC3E}">
        <p14:creationId xmlns:p14="http://schemas.microsoft.com/office/powerpoint/2010/main" val="22804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99"/>
    </mc:Choice>
    <mc:Fallback xmlns="">
      <p:transition spd="slow" advTm="16799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>
          <a:xfrm>
            <a:off x="539552" y="704088"/>
            <a:ext cx="8147248" cy="708688"/>
          </a:xfrm>
        </p:spPr>
        <p:txBody>
          <a:bodyPr/>
          <a:lstStyle/>
          <a:p>
            <a:pPr eaLnBrk="1" hangingPunct="1"/>
            <a:r>
              <a:rPr lang="ru-RU" altLang="ru-RU" sz="3200" dirty="0" smtClean="0"/>
              <a:t>Определение механического состава почвы</a:t>
            </a: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331913" y="5876925"/>
            <a:ext cx="741680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None/>
            </a:pPr>
            <a:r>
              <a:rPr lang="ru-RU" altLang="ru-RU" b="1"/>
              <a:t>Вывод: Механический состав почвы - легкий суглинок</a:t>
            </a:r>
          </a:p>
        </p:txBody>
      </p:sp>
      <p:pic>
        <p:nvPicPr>
          <p:cNvPr id="7" name="Picture 2" descr="C:\Users\AndreevaLF\Downloads\тюльпан 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16832"/>
            <a:ext cx="6768752" cy="36724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118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73"/>
    </mc:Choice>
    <mc:Fallback xmlns="">
      <p:transition spd="slow" advTm="4873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Измерение роста и сравнение 24 января</a:t>
            </a:r>
          </a:p>
        </p:txBody>
      </p:sp>
      <p:pic>
        <p:nvPicPr>
          <p:cNvPr id="12291" name="Picture 4" descr="wwYSP9rZ8L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35375" y="2492375"/>
            <a:ext cx="4965700" cy="3724275"/>
          </a:xfr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971550" y="2359015"/>
            <a:ext cx="252095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ru-RU" altLang="ru-RU" sz="2400" dirty="0"/>
              <a:t>Температура </a:t>
            </a:r>
          </a:p>
          <a:p>
            <a:pPr eaLnBrk="1" hangingPunct="1"/>
            <a:r>
              <a:rPr lang="ru-RU" altLang="ru-RU" sz="2400" dirty="0"/>
              <a:t> 18 </a:t>
            </a:r>
            <a:r>
              <a:rPr lang="ru-RU" altLang="ru-RU" sz="2400" dirty="0" smtClean="0"/>
              <a:t> С</a:t>
            </a:r>
            <a:r>
              <a:rPr lang="en-US" altLang="ru-RU" sz="2400" dirty="0" smtClean="0"/>
              <a:t>`</a:t>
            </a:r>
            <a:endParaRPr lang="ru-RU" altLang="ru-RU" sz="2400" dirty="0"/>
          </a:p>
          <a:p>
            <a:pPr eaLnBrk="1" hangingPunct="1">
              <a:buFontTx/>
              <a:buChar char="•"/>
            </a:pPr>
            <a:r>
              <a:rPr lang="ru-RU" altLang="ru-RU" sz="2400" dirty="0"/>
              <a:t>Влажность   воздуха 65%</a:t>
            </a:r>
          </a:p>
          <a:p>
            <a:pPr eaLnBrk="1" hangingPunct="1">
              <a:buFontTx/>
              <a:buChar char="•"/>
            </a:pPr>
            <a:r>
              <a:rPr lang="ru-RU" altLang="ru-RU" sz="2400" dirty="0"/>
              <a:t>300мм и 200мм</a:t>
            </a:r>
          </a:p>
          <a:p>
            <a:pPr eaLnBrk="1" hangingPunct="1">
              <a:buFontTx/>
              <a:buChar char="•"/>
            </a:pPr>
            <a:r>
              <a:rPr lang="ru-RU" altLang="ru-RU" sz="2400" dirty="0"/>
              <a:t>У первого тюльпана появился бутон белого цвета</a:t>
            </a: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9257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00"/>
    </mc:Choice>
    <mc:Fallback xmlns="">
      <p:transition spd="slow" advTm="65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Тюльпаны 520 и 490 мм</a:t>
            </a:r>
          </a:p>
        </p:txBody>
      </p:sp>
      <p:graphicFrame>
        <p:nvGraphicFramePr>
          <p:cNvPr id="48147" name="Group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8832809"/>
              </p:ext>
            </p:extLst>
          </p:nvPr>
        </p:nvGraphicFramePr>
        <p:xfrm>
          <a:off x="5004048" y="2420888"/>
          <a:ext cx="3096344" cy="3665587"/>
        </p:xfrm>
        <a:graphic>
          <a:graphicData uri="http://schemas.openxmlformats.org/drawingml/2006/table">
            <a:tbl>
              <a:tblPr/>
              <a:tblGrid>
                <a:gridCol w="3096344"/>
              </a:tblGrid>
              <a:tr h="126873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Распустились бутоны розового цвета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685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Рост растений превысил средний показатель, указанный на упаковке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450 мм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4176464" cy="38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256805"/>
      </p:ext>
    </p:extLst>
  </p:cSld>
  <p:clrMapOvr>
    <a:masterClrMapping/>
  </p:clrMapOvr>
  <p:transition spd="slow" advTm="6324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Сохранение луковиц для новой выгонки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5551872" cy="435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1989532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931224" cy="5646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/>
              <a:t>П</a:t>
            </a:r>
            <a:r>
              <a:rPr lang="ru-RU" dirty="0" smtClean="0"/>
              <a:t>родолжение  наблюдений</a:t>
            </a:r>
            <a:endParaRPr lang="ru-RU" dirty="0"/>
          </a:p>
        </p:txBody>
      </p:sp>
      <p:pic>
        <p:nvPicPr>
          <p:cNvPr id="1026" name="Picture 2" descr="C:\Users\AndreevaLF\Downloads\тюльпа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73424"/>
            <a:ext cx="6624736" cy="3834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859216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Измерение роста в мм</a:t>
            </a:r>
            <a:endParaRPr lang="ru-RU" dirty="0"/>
          </a:p>
        </p:txBody>
      </p:sp>
      <p:pic>
        <p:nvPicPr>
          <p:cNvPr id="2050" name="Picture 2" descr="C:\Users\AndreevaLF\Downloads\тюльпан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95382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859216" cy="492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Первые результаты</a:t>
            </a:r>
            <a:endParaRPr lang="ru-RU" dirty="0"/>
          </a:p>
        </p:txBody>
      </p:sp>
      <p:pic>
        <p:nvPicPr>
          <p:cNvPr id="3074" name="Picture 2" descr="C:\Users\AndreevaLF\Downloads\тюльпан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756243" cy="5067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91400" cy="936104"/>
          </a:xfrm>
        </p:spPr>
        <p:txBody>
          <a:bodyPr>
            <a:noAutofit/>
          </a:bodyPr>
          <a:lstStyle/>
          <a:p>
            <a:r>
              <a:rPr lang="ru-RU" sz="4000" dirty="0" smtClean="0"/>
              <a:t>Продолжение наблюдений</a:t>
            </a:r>
            <a:endParaRPr lang="ru-RU" sz="4000" dirty="0"/>
          </a:p>
        </p:txBody>
      </p:sp>
      <p:pic>
        <p:nvPicPr>
          <p:cNvPr id="4098" name="Picture 2" descr="C:\Users\AndreevaLF\Downloads\тюльпан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60748"/>
            <a:ext cx="7236296" cy="5427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pPr algn="l"/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Картинки по запросу 53 школа мурманс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744416" cy="1830519"/>
          </a:xfrm>
          <a:prstGeom prst="rect">
            <a:avLst/>
          </a:prstGeom>
          <a:noFill/>
        </p:spPr>
      </p:pic>
      <p:pic>
        <p:nvPicPr>
          <p:cNvPr id="21508" name="Picture 4" descr="https://psv4.vk.me/c810227/u257049875/docs/02491e4c5236/2016-10-04_10_11_11.jpg?extra=ND7EydyL8d_Jeo2BPPXSnfpdUDQ5fRW7r66wscposCJYK_gXa9TT0W5d8PZvq-8d5WlfHFr-j28cOPVJRf2fSOHVMiMNoJBrlNY-ssD4nzPB28d65TvlY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673853"/>
            <a:ext cx="3998438" cy="2523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 cstate="print"/>
          <a:srcRect l="12448" t="23250" r="66521" b="64938"/>
          <a:stretch>
            <a:fillRect/>
          </a:stretch>
        </p:blipFill>
        <p:spPr bwMode="auto">
          <a:xfrm>
            <a:off x="107504" y="116631"/>
            <a:ext cx="8280920" cy="191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40296"/>
            <a:ext cx="4680520" cy="28671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9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Обучающий тренинг </a:t>
            </a:r>
            <a:br>
              <a:rPr lang="ru-RU" dirty="0" smtClean="0"/>
            </a:br>
            <a:r>
              <a:rPr lang="ru-RU" dirty="0" smtClean="0"/>
              <a:t>по посадке тюльпанов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360" y="2492897"/>
            <a:ext cx="6549218" cy="364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997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УЧИТЕЛЬСКАЯ\СЕРТИФИКАТЫ\сертификаты\2017-05-12\Андреева сертификат\033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97393" y="-411970"/>
            <a:ext cx="5486599" cy="755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94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/>
              <a:t>Описание проекта</a:t>
            </a:r>
          </a:p>
        </p:txBody>
      </p:sp>
      <p:sp>
        <p:nvSpPr>
          <p:cNvPr id="4099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b="1" dirty="0" smtClean="0"/>
              <a:t>Объект изучения</a:t>
            </a:r>
            <a:r>
              <a:rPr lang="ru-RU" altLang="ru-RU" dirty="0" smtClean="0"/>
              <a:t>: условия выращивания тюльпанов в помещении (состав почвы, температура воздуха, влажность воздуха, количество воды для полива в мм)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b="1" dirty="0" smtClean="0"/>
              <a:t>Предмет изучения</a:t>
            </a:r>
            <a:r>
              <a:rPr lang="ru-RU" altLang="ru-RU" dirty="0" smtClean="0"/>
              <a:t>: рост растения сорта тюльпана </a:t>
            </a:r>
            <a:r>
              <a:rPr lang="ru-RU" altLang="ru-RU" dirty="0" err="1" smtClean="0"/>
              <a:t>Aafke</a:t>
            </a:r>
            <a:r>
              <a:rPr lang="ru-RU" altLang="ru-RU" dirty="0" smtClean="0"/>
              <a:t>/ триумф. Условия выгонки ростка из луковицы.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b="1" dirty="0" smtClean="0"/>
              <a:t>Методы исследования</a:t>
            </a:r>
            <a:r>
              <a:rPr lang="ru-RU" altLang="ru-RU" dirty="0" smtClean="0"/>
              <a:t>: фенологические наблюдения, сравнение.</a:t>
            </a:r>
          </a:p>
        </p:txBody>
      </p:sp>
    </p:spTree>
    <p:extLst>
      <p:ext uri="{BB962C8B-B14F-4D97-AF65-F5344CB8AC3E}">
        <p14:creationId xmlns:p14="http://schemas.microsoft.com/office/powerpoint/2010/main" val="321237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5"/>
    </mc:Choice>
    <mc:Fallback xmlns="">
      <p:transition spd="slow" advTm="1107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Посадка луковиц в теплице 21 ноября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9338" y="2362200"/>
            <a:ext cx="3671887" cy="37242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Место посадки: Мурманск, Папанина,3</a:t>
            </a:r>
          </a:p>
          <a:p>
            <a:pPr eaLnBrk="1" hangingPunct="1"/>
            <a:r>
              <a:rPr lang="ru-RU" altLang="ru-RU" dirty="0" smtClean="0"/>
              <a:t>Название сорта тюльпана- </a:t>
            </a:r>
            <a:r>
              <a:rPr lang="ru-RU" altLang="ru-RU" dirty="0" err="1" smtClean="0"/>
              <a:t>Aafke</a:t>
            </a:r>
            <a:r>
              <a:rPr lang="ru-RU" altLang="ru-RU" dirty="0" smtClean="0"/>
              <a:t>/ триумф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345638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573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40"/>
    </mc:Choice>
    <mc:Fallback xmlns="">
      <p:transition spd="slow" advTm="444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Измерение роста и полив растений </a:t>
            </a:r>
            <a:br>
              <a:rPr lang="ru-RU" altLang="ru-RU" sz="3200" dirty="0" smtClean="0"/>
            </a:br>
            <a:r>
              <a:rPr lang="ru-RU" altLang="ru-RU" sz="3200" dirty="0" smtClean="0"/>
              <a:t>19 декабря</a:t>
            </a:r>
          </a:p>
        </p:txBody>
      </p:sp>
      <p:graphicFrame>
        <p:nvGraphicFramePr>
          <p:cNvPr id="40106" name="Group 17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135647"/>
              </p:ext>
            </p:extLst>
          </p:nvPr>
        </p:nvGraphicFramePr>
        <p:xfrm>
          <a:off x="838200" y="2276872"/>
          <a:ext cx="7694241" cy="1512168"/>
        </p:xfrm>
        <a:graphic>
          <a:graphicData uri="http://schemas.openxmlformats.org/drawingml/2006/table">
            <a:tbl>
              <a:tblPr/>
              <a:tblGrid>
                <a:gridCol w="821601"/>
                <a:gridCol w="826321"/>
                <a:gridCol w="1645562"/>
                <a:gridCol w="1832076"/>
                <a:gridCol w="2568681"/>
              </a:tblGrid>
              <a:tr h="536903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Длина в мм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Полив в мм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Температура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воздуха 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Комментарии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526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+8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Холодное крыло теплицы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Первый тюльпан растет медленнее  второго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4968552" cy="259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056024"/>
      </p:ext>
    </p:extLst>
  </p:cSld>
  <p:clrMapOvr>
    <a:masterClrMapping/>
  </p:clrMapOvr>
  <p:transition spd="slow" advTm="5799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dirty="0" smtClean="0"/>
              <a:t>Измерение роста в помещении 16 января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4238625" cy="3724275"/>
          </a:xfrm>
        </p:spPr>
        <p:txBody>
          <a:bodyPr/>
          <a:lstStyle/>
          <a:p>
            <a:pPr eaLnBrk="1" hangingPunct="1"/>
            <a:r>
              <a:rPr lang="ru-RU" altLang="ru-RU" sz="2400" dirty="0" smtClean="0"/>
              <a:t>Длина в мм     140 и 90</a:t>
            </a:r>
          </a:p>
          <a:p>
            <a:pPr eaLnBrk="1" hangingPunct="1"/>
            <a:r>
              <a:rPr lang="ru-RU" altLang="ru-RU" sz="2400" dirty="0" smtClean="0"/>
              <a:t>Полив в мм     100</a:t>
            </a:r>
          </a:p>
          <a:p>
            <a:pPr eaLnBrk="1" hangingPunct="1"/>
            <a:r>
              <a:rPr lang="ru-RU" altLang="ru-RU" sz="2400" dirty="0" smtClean="0"/>
              <a:t>Температура воздуха </a:t>
            </a:r>
            <a:endParaRPr lang="en-US" altLang="ru-RU" sz="2400" dirty="0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ru-RU" sz="2400" dirty="0" smtClean="0"/>
              <a:t>     </a:t>
            </a:r>
            <a:r>
              <a:rPr lang="ru-RU" altLang="ru-RU" sz="2400" dirty="0" smtClean="0"/>
              <a:t>18</a:t>
            </a:r>
            <a:r>
              <a:rPr lang="en-US" altLang="ru-RU" sz="2400" dirty="0" smtClean="0"/>
              <a:t> o C</a:t>
            </a:r>
            <a:endParaRPr lang="ru-RU" altLang="ru-RU" sz="2400" dirty="0" smtClean="0"/>
          </a:p>
          <a:p>
            <a:pPr eaLnBrk="1" hangingPunct="1"/>
            <a:r>
              <a:rPr lang="ru-RU" altLang="ru-RU" sz="2400" dirty="0" smtClean="0"/>
              <a:t>Влажность 65%</a:t>
            </a:r>
          </a:p>
          <a:p>
            <a:pPr eaLnBrk="1" hangingPunct="1"/>
            <a:r>
              <a:rPr lang="ru-RU" altLang="ru-RU" sz="2400" dirty="0" smtClean="0"/>
              <a:t> Комментарии        Первый тюльпан стал расти быстрее второго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20832"/>
            <a:ext cx="286832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81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70"/>
    </mc:Choice>
    <mc:Fallback xmlns="">
      <p:transition spd="slow" advTm="817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Измерение влажности воздуха сухим термометром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09" y="1935163"/>
            <a:ext cx="5852582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0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704088"/>
            <a:ext cx="7575376" cy="4926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Измерение влажности воздуха сухим термометром – 69%</a:t>
            </a:r>
            <a:endParaRPr lang="ru-RU" dirty="0"/>
          </a:p>
        </p:txBody>
      </p:sp>
      <p:pic>
        <p:nvPicPr>
          <p:cNvPr id="6146" name="Picture 2" descr="C:\Users\AndreevaLF\Downloads\тюльпан 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565239" cy="4923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340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Фенологические наблюдения за ростом тюльпанов  в рамках областного (с международным участием) социокультурного проекта «Тюльпан дружбы»</vt:lpstr>
      <vt:lpstr>Презентация PowerPoint</vt:lpstr>
      <vt:lpstr>Презентация PowerPoint</vt:lpstr>
      <vt:lpstr>Описание проекта</vt:lpstr>
      <vt:lpstr>Посадка луковиц в теплице 21 ноября</vt:lpstr>
      <vt:lpstr>Измерение роста и полив растений  19 декабря</vt:lpstr>
      <vt:lpstr>Измерение роста в помещении 16 января</vt:lpstr>
      <vt:lpstr>Измерение влажности воздуха сухим термометром</vt:lpstr>
      <vt:lpstr>Измерение влажности воздуха сухим термометром – 69%</vt:lpstr>
      <vt:lpstr>Презентация PowerPoint</vt:lpstr>
      <vt:lpstr>Механический состав почвы</vt:lpstr>
      <vt:lpstr>Определение механического состава почвы</vt:lpstr>
      <vt:lpstr>Измерение роста и сравнение 24 января</vt:lpstr>
      <vt:lpstr>Тюльпаны 520 и 490 мм</vt:lpstr>
      <vt:lpstr>Сохранение луковиц для новой выгонки</vt:lpstr>
      <vt:lpstr> Продолжение  наблюдений</vt:lpstr>
      <vt:lpstr> Измерение роста в мм</vt:lpstr>
      <vt:lpstr>Первые результаты</vt:lpstr>
      <vt:lpstr>Продолжение наблюдений</vt:lpstr>
      <vt:lpstr>Обучающий тренинг  по посадке тюльпанов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Социо-культурный проект «Тюльпан дружбы»</dc:title>
  <dc:creator>Андреева Лариса Федоровна</dc:creator>
  <cp:lastModifiedBy>Roman</cp:lastModifiedBy>
  <cp:revision>16</cp:revision>
  <dcterms:created xsi:type="dcterms:W3CDTF">2017-04-29T06:58:06Z</dcterms:created>
  <dcterms:modified xsi:type="dcterms:W3CDTF">2022-03-17T16:53:39Z</dcterms:modified>
</cp:coreProperties>
</file>