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08" r:id="rId2"/>
    <p:sldId id="313" r:id="rId3"/>
    <p:sldId id="314" r:id="rId4"/>
    <p:sldId id="309" r:id="rId5"/>
    <p:sldId id="311" r:id="rId6"/>
    <p:sldId id="315" r:id="rId7"/>
    <p:sldId id="297" r:id="rId8"/>
    <p:sldId id="296" r:id="rId9"/>
    <p:sldId id="294" r:id="rId10"/>
    <p:sldId id="298" r:id="rId11"/>
    <p:sldId id="316" r:id="rId12"/>
    <p:sldId id="299" r:id="rId13"/>
    <p:sldId id="301" r:id="rId14"/>
    <p:sldId id="302" r:id="rId15"/>
    <p:sldId id="305" r:id="rId16"/>
    <p:sldId id="317" r:id="rId17"/>
    <p:sldId id="318" r:id="rId18"/>
    <p:sldId id="319" r:id="rId19"/>
    <p:sldId id="320" r:id="rId20"/>
    <p:sldId id="321" r:id="rId21"/>
    <p:sldId id="322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FFFF43"/>
    <a:srgbClr val="000018"/>
    <a:srgbClr val="1E2F13"/>
    <a:srgbClr val="3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19" y="802299"/>
            <a:ext cx="5618515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19" y="3531205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04303-609E-484D-8751-E3C9A76D27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6319" y="329308"/>
            <a:ext cx="3086292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4703" y="798973"/>
            <a:ext cx="802005" cy="503578"/>
          </a:xfrm>
        </p:spPr>
        <p:txBody>
          <a:bodyPr/>
          <a:lstStyle/>
          <a:p>
            <a:fld id="{E154FC3F-0C4E-4E63-A24E-24D6921C120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396319" y="3528542"/>
            <a:ext cx="561851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6761396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04303-609E-484D-8751-E3C9A76D27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4FC3F-0C4E-4E63-A24E-24D6921C12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008507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8" y="798974"/>
            <a:ext cx="1103027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3491" y="798974"/>
            <a:ext cx="5301095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04303-609E-484D-8751-E3C9A76D27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4FC3F-0C4E-4E63-A24E-24D6921C120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6918028" y="798974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509731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04303-609E-484D-8751-E3C9A76D27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4FC3F-0C4E-4E63-A24E-24D6921C120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8348637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1756130"/>
            <a:ext cx="5617002" cy="188795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3806196"/>
            <a:ext cx="561700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04303-609E-484D-8751-E3C9A76D27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4FC3F-0C4E-4E63-A24E-24D6921C120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43491" y="3804985"/>
            <a:ext cx="561700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8568832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890"/>
            <a:ext cx="6571343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3490" y="2013936"/>
            <a:ext cx="3125871" cy="34375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182" y="2013936"/>
            <a:ext cx="3125652" cy="34375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04303-609E-484D-8751-E3C9A76D27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4FC3F-0C4E-4E63-A24E-24D6921C120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642943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164"/>
            <a:ext cx="6571344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9550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3491" y="2824270"/>
            <a:ext cx="3125766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9182" y="2023004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89182" y="2821491"/>
            <a:ext cx="31256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04303-609E-484D-8751-E3C9A76D27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4FC3F-0C4E-4E63-A24E-24D6921C12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570592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04303-609E-484D-8751-E3C9A76D27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4FC3F-0C4E-4E63-A24E-24D6921C12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689560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04303-609E-484D-8751-E3C9A76D27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4FC3F-0C4E-4E63-A24E-24D6921C12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217467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042" y="798973"/>
            <a:ext cx="2425950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6" y="798974"/>
            <a:ext cx="3828178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042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04303-609E-484D-8751-E3C9A76D27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4FC3F-0C4E-4E63-A24E-24D6921C120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1748" y="3205491"/>
            <a:ext cx="242327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2549685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996501" y="482171"/>
            <a:ext cx="3511387" cy="5149101"/>
            <a:chOff x="6852919" y="583365"/>
            <a:chExt cx="4681849" cy="5181928"/>
          </a:xfrm>
        </p:grpSpPr>
        <p:sp>
          <p:nvSpPr>
            <p:cNvPr id="14" name="Rectangle 13"/>
            <p:cNvSpPr/>
            <p:nvPr/>
          </p:nvSpPr>
          <p:spPr>
            <a:xfrm>
              <a:off x="6852919" y="583365"/>
              <a:ext cx="4681849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7273787" y="915806"/>
              <a:ext cx="3844017" cy="4507918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148" y="1129513"/>
            <a:ext cx="3244935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492" y="3145992"/>
            <a:ext cx="3240286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36664" y="5469857"/>
            <a:ext cx="3252420" cy="320123"/>
          </a:xfrm>
        </p:spPr>
        <p:txBody>
          <a:bodyPr/>
          <a:lstStyle>
            <a:lvl1pPr algn="l">
              <a:defRPr/>
            </a:lvl1pPr>
          </a:lstStyle>
          <a:p>
            <a:fld id="{15804303-609E-484D-8751-E3C9A76D27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7530" y="318641"/>
            <a:ext cx="3251553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4FC3F-0C4E-4E63-A24E-24D6921C120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1281" y="3143605"/>
            <a:ext cx="324201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2534134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5734"/>
            <a:ext cx="9144000" cy="407952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538" r="12500" b="-1538"/>
          <a:stretch/>
        </p:blipFill>
        <p:spPr>
          <a:xfrm>
            <a:off x="-1" y="6095253"/>
            <a:ext cx="9144001" cy="77472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0" y="6101127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3491" y="804520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5733"/>
            <a:ext cx="6571343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46542" y="330370"/>
            <a:ext cx="2368292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04303-609E-484D-8751-E3C9A76D27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3491" y="329308"/>
            <a:ext cx="403400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E154FC3F-0C4E-4E63-A24E-24D6921C12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406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kdhsh.ekb.muzkult.ru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0FC98DDC-0564-4E9B-8AD0-67EB928913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589" y="281354"/>
            <a:ext cx="7638756" cy="1899138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Методические  рекомендации для педагогов дополнительного образования по проведению занятий по теме: Городецкая роспись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27274"/>
            <a:ext cx="5331655" cy="4192172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1F9B8F1-ACAE-41E5-915A-65BA4325EFE4}"/>
              </a:ext>
            </a:extLst>
          </p:cNvPr>
          <p:cNvSpPr txBox="1"/>
          <p:nvPr/>
        </p:nvSpPr>
        <p:spPr>
          <a:xfrm flipH="1">
            <a:off x="1012875" y="590843"/>
            <a:ext cx="267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A19110-0DC1-4B9C-B3D8-054E331A3A88}"/>
              </a:ext>
            </a:extLst>
          </p:cNvPr>
          <p:cNvSpPr txBox="1"/>
          <p:nvPr/>
        </p:nvSpPr>
        <p:spPr>
          <a:xfrm>
            <a:off x="5458266" y="1927274"/>
            <a:ext cx="33762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Рекомендации содержат методику и практику проведения циклов занятий по декоративно – прикладному искусству по теме: «Городецкая роспись»</a:t>
            </a:r>
          </a:p>
          <a:p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 и задачи, которые ставит педагог, этапы занятий, методика, стихи, вопросы, беседа, результат. Конспекты занятий прилагаются.</a:t>
            </a:r>
          </a:p>
        </p:txBody>
      </p:sp>
    </p:spTree>
    <p:extLst>
      <p:ext uri="{BB962C8B-B14F-4D97-AF65-F5344CB8AC3E}">
        <p14:creationId xmlns:p14="http://schemas.microsoft.com/office/powerpoint/2010/main" val="342859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955" y="0"/>
            <a:ext cx="8229600" cy="958645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Городецкая роза </a:t>
            </a:r>
            <a:br>
              <a:rPr lang="ru-RU" i="1" dirty="0">
                <a:solidFill>
                  <a:srgbClr val="FF0000"/>
                </a:solidFill>
              </a:rPr>
            </a:br>
            <a:r>
              <a:rPr lang="ru-RU" sz="3100" dirty="0"/>
              <a:t>(варианты)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9404" y="2016125"/>
            <a:ext cx="4599517" cy="3449638"/>
          </a:xfrm>
        </p:spPr>
      </p:pic>
    </p:spTree>
    <p:extLst>
      <p:ext uri="{BB962C8B-B14F-4D97-AF65-F5344CB8AC3E}">
        <p14:creationId xmlns:p14="http://schemas.microsoft.com/office/powerpoint/2010/main" val="346503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38BAB3-B1ED-49EA-A13D-ED873EAF1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800000"/>
                </a:solidFill>
              </a:rPr>
              <a:t>Этапы работы в росписях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8E2F07-574D-441F-B27E-417D410486EE}"/>
              </a:ext>
            </a:extLst>
          </p:cNvPr>
          <p:cNvSpPr txBox="1"/>
          <p:nvPr/>
        </p:nvSpPr>
        <p:spPr>
          <a:xfrm>
            <a:off x="886265" y="1853755"/>
            <a:ext cx="7695027" cy="3603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40435" marR="473710" algn="just">
              <a:lnSpc>
                <a:spcPct val="115000"/>
              </a:lnSpc>
              <a:spcBef>
                <a:spcPts val="1275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Каждый</a:t>
            </a:r>
            <a:r>
              <a:rPr lang="ru-RU" sz="2000" b="1" spc="5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этап</a:t>
            </a:r>
            <a:r>
              <a:rPr lang="ru-RU" sz="2000" b="1" spc="5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работы</a:t>
            </a:r>
            <a:r>
              <a:rPr lang="ru-RU" sz="2000" b="1" spc="5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над</a:t>
            </a:r>
            <a:r>
              <a:rPr lang="ru-RU" sz="2000" b="1" spc="5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узорами</a:t>
            </a:r>
            <a:r>
              <a:rPr lang="ru-RU" sz="2000" b="1" spc="5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Городца</a:t>
            </a:r>
            <a:r>
              <a:rPr lang="ru-RU" sz="2000" b="1" spc="5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носит</a:t>
            </a:r>
            <a:r>
              <a:rPr lang="ru-RU" sz="2000" b="1" spc="5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определённое</a:t>
            </a:r>
            <a:r>
              <a:rPr lang="ru-RU" sz="2000" b="1" spc="5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своеобразие</a:t>
            </a:r>
            <a:r>
              <a:rPr lang="ru-RU" sz="2000" b="1" spc="-5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2000" b="1" spc="-5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технике выполнения.</a:t>
            </a:r>
          </a:p>
          <a:p>
            <a:pPr marL="342900" marR="475615" lvl="0" indent="-342900" algn="just">
              <a:lnSpc>
                <a:spcPct val="115000"/>
              </a:lnSpc>
              <a:buSzPts val="1500"/>
              <a:buFont typeface="Times New Roman" panose="02020603050405020304" pitchFamily="18" charset="0"/>
              <a:buAutoNum type="arabicPeriod"/>
              <a:tabLst>
                <a:tab pos="1094740" algn="l"/>
              </a:tabLst>
            </a:pPr>
            <a:r>
              <a:rPr lang="ru-RU" sz="2000" b="1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Подмалёвок.</a:t>
            </a:r>
            <a:r>
              <a:rPr lang="ru-RU" sz="2000" b="1" spc="5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Этот</a:t>
            </a:r>
            <a:r>
              <a:rPr lang="ru-RU" sz="20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этап</a:t>
            </a:r>
            <a:r>
              <a:rPr lang="ru-RU" sz="20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предполагает</a:t>
            </a:r>
            <a:r>
              <a:rPr lang="ru-RU" sz="20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прорисовывание</a:t>
            </a:r>
            <a:r>
              <a:rPr lang="ru-RU" sz="20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главных</a:t>
            </a:r>
            <a:r>
              <a:rPr lang="ru-RU" sz="20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элементов</a:t>
            </a:r>
            <a:r>
              <a:rPr lang="ru-RU" sz="2000" spc="-1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рисунка</a:t>
            </a:r>
            <a:r>
              <a:rPr lang="ru-RU" sz="2000" spc="-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одним цветом.</a:t>
            </a:r>
          </a:p>
          <a:p>
            <a:pPr marL="342900" marR="473075" lvl="0" indent="-34290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  <a:buSzPts val="1500"/>
              <a:buFont typeface="Times New Roman" panose="02020603050405020304" pitchFamily="18" charset="0"/>
              <a:buAutoNum type="arabicPeriod"/>
              <a:tabLst>
                <a:tab pos="1094740" algn="l"/>
              </a:tabLst>
            </a:pPr>
            <a:r>
              <a:rPr lang="ru-RU" sz="2000" b="1" dirty="0" err="1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Тенёвка</a:t>
            </a:r>
            <a:r>
              <a:rPr lang="ru-RU" sz="2000" b="1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Взяв другой цвет краски, наносим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полудуги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придающие</a:t>
            </a:r>
            <a:r>
              <a:rPr lang="ru-RU" sz="2000" spc="-38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рисунку</a:t>
            </a:r>
            <a:r>
              <a:rPr lang="ru-RU" sz="2000" spc="-1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образ</a:t>
            </a:r>
            <a:r>
              <a:rPr lang="ru-RU" sz="2000" spc="-1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сказочного</a:t>
            </a:r>
            <a:r>
              <a:rPr lang="ru-RU" sz="2000" spc="-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цветка.</a:t>
            </a:r>
          </a:p>
          <a:p>
            <a:pPr marL="342900" marR="472440" lvl="0" indent="-342900" algn="just">
              <a:lnSpc>
                <a:spcPct val="115000"/>
              </a:lnSpc>
              <a:buSzPts val="1500"/>
              <a:buFont typeface="Times New Roman" panose="02020603050405020304" pitchFamily="18" charset="0"/>
              <a:buAutoNum type="arabicPeriod"/>
              <a:tabLst>
                <a:tab pos="1094740" algn="l"/>
              </a:tabLst>
            </a:pPr>
            <a:r>
              <a:rPr lang="ru-RU" sz="2000" b="1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Оживка.</a:t>
            </a:r>
            <a:r>
              <a:rPr lang="ru-RU" sz="2000" b="1" spc="5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Работа</a:t>
            </a:r>
            <a:r>
              <a:rPr lang="ru-RU" sz="20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над</a:t>
            </a:r>
            <a:r>
              <a:rPr lang="ru-RU" sz="20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мелкими</a:t>
            </a:r>
            <a:r>
              <a:rPr lang="ru-RU" sz="20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деталями</a:t>
            </a:r>
            <a:r>
              <a:rPr lang="ru-RU" sz="20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изображения:</a:t>
            </a:r>
            <a:r>
              <a:rPr lang="ru-RU" sz="20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края</a:t>
            </a:r>
            <a:r>
              <a:rPr lang="ru-RU" sz="20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0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прожилки</a:t>
            </a:r>
            <a:r>
              <a:rPr lang="ru-RU" sz="20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листьев</a:t>
            </a:r>
            <a:r>
              <a:rPr lang="ru-RU" sz="20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0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лепестков,</a:t>
            </a:r>
            <a:r>
              <a:rPr lang="ru-RU" sz="20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сердцевина</a:t>
            </a:r>
            <a:r>
              <a:rPr lang="ru-RU" sz="2000" spc="40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цветка.</a:t>
            </a:r>
            <a:r>
              <a:rPr lang="ru-RU" sz="20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Заключительный этап, подразумевающий работу белой и чёрной</a:t>
            </a:r>
            <a:r>
              <a:rPr lang="ru-RU" sz="20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красками.</a:t>
            </a:r>
          </a:p>
        </p:txBody>
      </p:sp>
    </p:spTree>
    <p:extLst>
      <p:ext uri="{BB962C8B-B14F-4D97-AF65-F5344CB8AC3E}">
        <p14:creationId xmlns:p14="http://schemas.microsoft.com/office/powerpoint/2010/main" val="595899452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92762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2632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29422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9623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D1C3F2-BA53-4BD9-834B-A56D4A04C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Беседа  - содержательная часть урока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784F3C2-EAE8-43EF-A740-2607D67D96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17453" y="2013936"/>
            <a:ext cx="3488788" cy="343756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800000"/>
                </a:solidFill>
              </a:rPr>
              <a:t>Беседа – это главная, неотъемлемая часть урока. Она должна содержать в себе историческую справку, сопровождаться яркой презентацией и стихотворениями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FC4B23C2-EE00-4A84-AF62-AE43144508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8954" y="2013936"/>
            <a:ext cx="4487594" cy="3767886"/>
          </a:xfrm>
        </p:spPr>
        <p:txBody>
          <a:bodyPr>
            <a:normAutofit/>
          </a:bodyPr>
          <a:lstStyle/>
          <a:p>
            <a:pPr marL="1213485" indent="0">
              <a:spcBef>
                <a:spcPts val="275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Велика</a:t>
            </a:r>
            <a:r>
              <a:rPr lang="ru-RU" b="1" spc="-2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Россия</a:t>
            </a:r>
            <a:r>
              <a:rPr lang="ru-RU" b="1" spc="-1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наша</a:t>
            </a:r>
            <a:r>
              <a:rPr lang="ru-RU" b="1" spc="-1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b="1" spc="-1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талантлив</a:t>
            </a:r>
            <a:r>
              <a:rPr lang="ru-RU" b="1" spc="-1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наш</a:t>
            </a:r>
            <a:r>
              <a:rPr lang="ru-RU" b="1" spc="-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народ.</a:t>
            </a:r>
          </a:p>
          <a:p>
            <a:pPr marL="1213485" indent="0">
              <a:spcBef>
                <a:spcPts val="275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О Руси родной, умельцах, на весь мир молва идёт.</a:t>
            </a:r>
          </a:p>
          <a:p>
            <a:pPr marL="1213485" indent="0">
              <a:spcBef>
                <a:spcPts val="275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Городецкие узоры -  сколько радости для глаз!</a:t>
            </a:r>
          </a:p>
          <a:p>
            <a:pPr marL="1213485" indent="0">
              <a:spcBef>
                <a:spcPts val="275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Подрастают</a:t>
            </a:r>
            <a:r>
              <a:rPr lang="ru-RU" b="1" spc="-1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мастерицы,</a:t>
            </a:r>
            <a:r>
              <a:rPr lang="ru-RU" b="1" spc="-1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может</a:t>
            </a:r>
            <a:r>
              <a:rPr lang="ru-RU" b="1" spc="-1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быть,</a:t>
            </a:r>
            <a:r>
              <a:rPr lang="ru-RU" b="1" spc="-1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b="1" spc="-1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среди</a:t>
            </a:r>
            <a:r>
              <a:rPr lang="ru-RU" b="1" spc="-1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нас!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879252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6689AF38-07CC-43A6-806F-AD5A47C14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/>
              <a:t>Вопросы беседы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9CA41F-BBE9-4610-BEFC-DC93BAE6A65C}"/>
              </a:ext>
            </a:extLst>
          </p:cNvPr>
          <p:cNvSpPr txBox="1"/>
          <p:nvPr/>
        </p:nvSpPr>
        <p:spPr>
          <a:xfrm>
            <a:off x="1041009" y="1853755"/>
            <a:ext cx="770909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Откуда пришла к нам эта роспись?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Что изображается на узорах?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Насколько известна эта роспись?</a:t>
            </a:r>
          </a:p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Этими	вопросами	лучше	предварить	более	подробное изучение традиции, например, рассматривание картинок.</a:t>
            </a:r>
          </a:p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Далее можно познакомить с символами росписи и что они несут.</a:t>
            </a:r>
          </a:p>
          <a:p>
            <a:r>
              <a:rPr lang="ru-RU" b="1" dirty="0">
                <a:solidFill>
                  <a:srgbClr val="800000"/>
                </a:solidFill>
              </a:rPr>
              <a:t>Например: </a:t>
            </a:r>
          </a:p>
          <a:p>
            <a:r>
              <a:rPr lang="ru-RU" b="1" dirty="0">
                <a:solidFill>
                  <a:srgbClr val="800000"/>
                </a:solidFill>
              </a:rPr>
              <a:t>Птица –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это символ радости, счастья, это души предков, поэтому птицы всех видов основа всех росписей.</a:t>
            </a:r>
          </a:p>
          <a:p>
            <a:r>
              <a:rPr lang="ru-RU" b="1" dirty="0">
                <a:solidFill>
                  <a:srgbClr val="800000"/>
                </a:solidFill>
              </a:rPr>
              <a:t> Конь –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главный символ солнца и оберег, символ богатства и достатка.</a:t>
            </a:r>
          </a:p>
          <a:p>
            <a:r>
              <a:rPr lang="ru-RU" b="1" dirty="0">
                <a:solidFill>
                  <a:srgbClr val="800000"/>
                </a:solidFill>
              </a:rPr>
              <a:t> Медведь –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символ могущества, пробуждения природы. </a:t>
            </a:r>
          </a:p>
          <a:p>
            <a:r>
              <a:rPr lang="ru-RU" b="1" dirty="0">
                <a:solidFill>
                  <a:srgbClr val="800000"/>
                </a:solidFill>
              </a:rPr>
              <a:t>Баран, корова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-   могущество и плодородие.</a:t>
            </a:r>
          </a:p>
          <a:p>
            <a:r>
              <a:rPr lang="ru-RU" b="1" dirty="0">
                <a:solidFill>
                  <a:srgbClr val="800000"/>
                </a:solidFill>
              </a:rPr>
              <a:t>Козёл, коза  –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добрая сила.</a:t>
            </a:r>
          </a:p>
          <a:p>
            <a:endParaRPr lang="ru-RU" b="1" dirty="0">
              <a:solidFill>
                <a:srgbClr val="8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3052911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57624D-15E9-4AD5-89C4-22E52F3D8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800000"/>
                </a:solidFill>
              </a:rPr>
              <a:t>Технические целеполагающие аспекты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DC1273-F6D8-4E6B-8EEC-9DA5C2B22C5D}"/>
              </a:ext>
            </a:extLst>
          </p:cNvPr>
          <p:cNvSpPr txBox="1"/>
          <p:nvPr/>
        </p:nvSpPr>
        <p:spPr>
          <a:xfrm>
            <a:off x="689317" y="2082018"/>
            <a:ext cx="776536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800000"/>
                </a:solidFill>
              </a:rPr>
              <a:t> В качестве целеполагающих аспектов выделяются:</a:t>
            </a:r>
          </a:p>
          <a:p>
            <a:r>
              <a:rPr lang="ru-RU" dirty="0"/>
              <a:t>-	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знакомство с историей возникновения росписи;</a:t>
            </a:r>
          </a:p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-обучение	писать	отдельные	элементы	городецкой техники (например, розан, листок, купавка и т. д.);</a:t>
            </a:r>
          </a:p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-закрепление навыков работы с красками и кистью. К задачам относятся:</a:t>
            </a:r>
          </a:p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-	продолжение работы над развитием умения строить композицию рисунка;</a:t>
            </a:r>
          </a:p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-	обучение работы с элементами техники (точками, оживками, чёрточками и т. д.);</a:t>
            </a:r>
          </a:p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-	воспитание эстетического восприятия народного искусства.</a:t>
            </a:r>
          </a:p>
        </p:txBody>
      </p:sp>
    </p:spTree>
    <p:extLst>
      <p:ext uri="{BB962C8B-B14F-4D97-AF65-F5344CB8AC3E}">
        <p14:creationId xmlns:p14="http://schemas.microsoft.com/office/powerpoint/2010/main" val="1776336359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794D6D-A075-48F0-80EB-FC4D45A181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727" y="1397253"/>
            <a:ext cx="3201465" cy="23352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1ACFBAA-9DBC-434D-A0EE-D79E703B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437" y="436098"/>
            <a:ext cx="8299938" cy="1617785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Фотографии к уроку по городецкой росписи Городецкий фазан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9C6E882-FE54-4596-B9A2-ABCDD8F0F1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7723" y="1345533"/>
            <a:ext cx="3712138" cy="23352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5F33591-1D48-4EBD-AD47-DE04D1AED9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437" y="3780734"/>
            <a:ext cx="3231947" cy="23352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A519C8C-4812-4BFA-ABF9-259B454971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6915" y="3732489"/>
            <a:ext cx="3712137" cy="23834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78588506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DBF82A-AB15-49AC-B1D9-5B3A8157F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491" y="464234"/>
            <a:ext cx="6571343" cy="138952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800000"/>
                </a:solidFill>
              </a:rPr>
              <a:t>Цели и задачи, которые ставит педагог в занятиях по городецкой росписи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EC3E75-C200-40EC-A5EE-ECD9F45DB405}"/>
              </a:ext>
            </a:extLst>
          </p:cNvPr>
          <p:cNvSpPr txBox="1"/>
          <p:nvPr/>
        </p:nvSpPr>
        <p:spPr>
          <a:xfrm>
            <a:off x="323557" y="2067951"/>
            <a:ext cx="8665697" cy="4191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0430" marR="474345">
              <a:lnSpc>
                <a:spcPct val="115000"/>
              </a:lnSpc>
              <a:spcBef>
                <a:spcPts val="275"/>
              </a:spcBef>
              <a:spcAft>
                <a:spcPts val="0"/>
              </a:spcAft>
              <a:tabLst>
                <a:tab pos="1543685" algn="l"/>
              </a:tabLst>
            </a:pPr>
            <a:r>
              <a:rPr lang="ru-RU" sz="1800" b="1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Цель: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Знакомство</a:t>
            </a:r>
            <a:r>
              <a:rPr lang="ru-RU" sz="1800" b="1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1800" b="1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народными</a:t>
            </a:r>
            <a:r>
              <a:rPr lang="ru-RU" sz="1800" b="1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промыслами</a:t>
            </a:r>
            <a:r>
              <a:rPr lang="ru-RU" sz="1800" b="1" spc="40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России.</a:t>
            </a:r>
            <a:r>
              <a:rPr lang="ru-RU" sz="1800" b="1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Ознакомление с произведениями и историей развития Городецкой</a:t>
            </a:r>
            <a:r>
              <a:rPr lang="ru-RU" sz="1800" b="1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росписи.</a:t>
            </a:r>
            <a:r>
              <a:rPr lang="ru-RU" sz="1800" b="1" spc="-1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Познакомить</a:t>
            </a:r>
            <a:r>
              <a:rPr lang="ru-RU" sz="1800" b="1" spc="-1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1800" b="1" spc="38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мотивами,</a:t>
            </a:r>
            <a:r>
              <a:rPr lang="ru-RU" sz="1800" b="1" spc="37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основными</a:t>
            </a:r>
            <a:r>
              <a:rPr lang="ru-RU" sz="1800" b="1" spc="-1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этапами</a:t>
            </a:r>
            <a:r>
              <a:rPr lang="ru-RU" sz="1800" b="1" spc="-1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росписи.</a:t>
            </a:r>
          </a:p>
          <a:p>
            <a:pPr lvl="0">
              <a:lnSpc>
                <a:spcPct val="115000"/>
              </a:lnSpc>
            </a:pP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Задачи: </a:t>
            </a:r>
            <a:r>
              <a:rPr lang="ru-RU" sz="1800" b="1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Познакомить учащихся с видом декоративно – прикладного искусства – городецкая роспись, её простейшим элементам.</a:t>
            </a:r>
          </a:p>
          <a:p>
            <a:pPr lvl="0">
              <a:lnSpc>
                <a:spcPct val="115000"/>
              </a:lnSpc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2. Научить обучающихся поэтапному рисованию центральной фигуры декоративной росписи</a:t>
            </a:r>
          </a:p>
          <a:p>
            <a:pPr lvl="0">
              <a:lnSpc>
                <a:spcPct val="115000"/>
              </a:lnSpc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3.   Формировать навыки работы в процессе работы по  художественной городецкой росписи.</a:t>
            </a:r>
          </a:p>
          <a:p>
            <a:pPr lvl="0">
              <a:lnSpc>
                <a:spcPct val="115000"/>
              </a:lnSpc>
            </a:pPr>
            <a:r>
              <a:rPr lang="ru-RU" sz="1800" b="1" dirty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Развивающие: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Развивать эстетический и художественный вкус, творческую и познавательную активность, умения смешивать краски для получения нового цвета.</a:t>
            </a:r>
          </a:p>
          <a:p>
            <a:pPr marL="900430"/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299644837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68E421-5EA8-448D-8C4C-EF7E7CB0F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491" y="196949"/>
            <a:ext cx="6571343" cy="703384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rgbClr val="800000"/>
                </a:solidFill>
              </a:rPr>
              <a:t>Заключение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10C8FD-098A-4574-86B7-1B44CE0BF2C7}"/>
              </a:ext>
            </a:extLst>
          </p:cNvPr>
          <p:cNvSpPr txBox="1"/>
          <p:nvPr/>
        </p:nvSpPr>
        <p:spPr>
          <a:xfrm>
            <a:off x="520505" y="900333"/>
            <a:ext cx="8299938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800000"/>
                </a:solidFill>
              </a:rPr>
              <a:t>Для того чтобы знания, полученные во время уроков по теме</a:t>
            </a:r>
          </a:p>
          <a:p>
            <a:r>
              <a:rPr lang="ru-RU" sz="2000" b="1" dirty="0">
                <a:solidFill>
                  <a:srgbClr val="800000"/>
                </a:solidFill>
              </a:rPr>
              <a:t>«Городецкие мотивы», прочно закрепились в сознании детей;</a:t>
            </a:r>
          </a:p>
          <a:p>
            <a:endParaRPr lang="ru-RU" dirty="0"/>
          </a:p>
          <a:p>
            <a:r>
              <a:rPr lang="ru-RU" sz="2000" dirty="0"/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необходимо практическое применение полученной информации. В связи с этим преподавателю придётся потрудиться над подготовкой и планированием занятия, то есть сформулировать цели, задачи, выбрать мотивирующий компонент и просчитать каждый этап работы над рисунком. Городецкая роспись одна из самых трудных росписей и самая разнообразная по подбору красок, поэтому ей следует посвящать цикл занятий для лучшего изучения и освоения, что я и представила в своей программе. Думаю, что моя работа будет полезна, как педагогам художественных и музыкальных школ, а также воспитателям детских садов и учителям школ города, тем кто ведёт уроки изобразительной деятельности с детьми.</a:t>
            </a:r>
          </a:p>
        </p:txBody>
      </p:sp>
    </p:spTree>
    <p:extLst>
      <p:ext uri="{BB962C8B-B14F-4D97-AF65-F5344CB8AC3E}">
        <p14:creationId xmlns:p14="http://schemas.microsoft.com/office/powerpoint/2010/main" val="3795571272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2D4538-679D-4EE8-A32C-ECADEC9E3F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800000"/>
                </a:solidFill>
              </a:rPr>
              <a:t>Используемая литература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C4A90B-77F4-4E8B-BEC0-2E3DFBE010CB}"/>
              </a:ext>
            </a:extLst>
          </p:cNvPr>
          <p:cNvSpPr txBox="1"/>
          <p:nvPr/>
        </p:nvSpPr>
        <p:spPr>
          <a:xfrm>
            <a:off x="1129166" y="1853755"/>
            <a:ext cx="688566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•</a:t>
            </a:r>
            <a:r>
              <a:rPr lang="ru-RU" sz="2000" dirty="0"/>
              <a:t>	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1.Величко Н., Роспись: Техники. Приёмы. Изделия. – М.: АСТ – ПРЕСС, 1999.</a:t>
            </a:r>
          </a:p>
          <a:p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•	2.Художественная роспись по дереву: Технология народных художественных промыслов: Учеб. Пособие для студ.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</a:rPr>
              <a:t>высш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. учеб. Заведений. – М.: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</a:rPr>
              <a:t>Гуманит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. изд. Центр ВЛАДОС, 2002.</a:t>
            </a:r>
          </a:p>
          <a:p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•	3.Неменский Б. М. Педагогика искусства / Б. М.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</a:rPr>
              <a:t>Неменский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. – М., 2007.</a:t>
            </a:r>
          </a:p>
          <a:p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•	4.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</a:rPr>
              <a:t>Грибовская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 А.А.  «Обучение дошкольников декоративному рисованию, лепке, аппликации» Москва 2009 год</a:t>
            </a:r>
          </a:p>
          <a:p>
            <a:pPr algn="ctr"/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Электронный ресурс:   </a:t>
            </a:r>
            <a:r>
              <a:rPr lang="ru-RU" sz="2000" b="1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2"/>
              </a:rPr>
              <a:t>http://kdhsh.ekb.muzkult.ru/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8725543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EF8078-4BD1-446E-989C-004C6F18E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995" y="309490"/>
            <a:ext cx="7184840" cy="91439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800000"/>
                </a:solidFill>
              </a:rPr>
              <a:t>Выбор красок для городецкой росписи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302B26-486D-4D15-B489-23193A9D5F57}"/>
              </a:ext>
            </a:extLst>
          </p:cNvPr>
          <p:cNvSpPr txBox="1"/>
          <p:nvPr/>
        </p:nvSpPr>
        <p:spPr>
          <a:xfrm>
            <a:off x="787791" y="1744394"/>
            <a:ext cx="7666892" cy="3957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9800" marR="473710" indent="449580" algn="just">
              <a:lnSpc>
                <a:spcPct val="115000"/>
              </a:lnSpc>
              <a:spcBef>
                <a:spcPts val="280"/>
              </a:spcBef>
              <a:spcAft>
                <a:spcPts val="0"/>
              </a:spcAft>
            </a:pPr>
            <a:r>
              <a:rPr lang="ru-RU" sz="2000" b="1" spc="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Д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ля</a:t>
            </a:r>
            <a:r>
              <a:rPr lang="ru-RU" sz="2000" b="1" spc="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росписи</a:t>
            </a:r>
            <a:r>
              <a:rPr lang="ru-RU" sz="2000" b="1" spc="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используются</a:t>
            </a:r>
            <a:r>
              <a:rPr lang="ru-RU" sz="2000" b="1" spc="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только краски, никакие карандаши, фломастеры или маркеры не</a:t>
            </a:r>
            <a:r>
              <a:rPr lang="ru-RU" sz="2000" b="1" spc="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смогут</a:t>
            </a:r>
            <a:r>
              <a:rPr lang="ru-RU" sz="2000" b="1" spc="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имитировать</a:t>
            </a:r>
            <a:r>
              <a:rPr lang="ru-RU" sz="2000" b="1" spc="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оригинальные</a:t>
            </a:r>
            <a:r>
              <a:rPr lang="ru-RU" sz="2000" b="1" spc="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мотивы.</a:t>
            </a:r>
            <a:r>
              <a:rPr lang="ru-RU" sz="2000" b="1" spc="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Выбор</a:t>
            </a:r>
            <a:r>
              <a:rPr lang="ru-RU" sz="2000" b="1" spc="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между</a:t>
            </a:r>
            <a:r>
              <a:rPr lang="ru-RU" sz="2000" b="1" spc="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акварелью и гуашью склоняется в сторону второй. Дело в том, что</a:t>
            </a:r>
            <a:r>
              <a:rPr lang="ru-RU" sz="2000" b="1" spc="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отличительной</a:t>
            </a:r>
            <a:r>
              <a:rPr lang="ru-RU" sz="2000" b="1" spc="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чертой</a:t>
            </a:r>
            <a:r>
              <a:rPr lang="ru-RU" sz="2000" b="1" spc="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городецкого</a:t>
            </a:r>
            <a:r>
              <a:rPr lang="ru-RU" sz="2000" b="1" spc="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промысла</a:t>
            </a:r>
            <a:r>
              <a:rPr lang="ru-RU" sz="2000" b="1" spc="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являются</a:t>
            </a:r>
            <a:r>
              <a:rPr lang="ru-RU" sz="2000" b="1" spc="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яркие,</a:t>
            </a:r>
            <a:r>
              <a:rPr lang="ru-RU" sz="2000" b="1" spc="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густые мазки для узора. Акварелью такого эффекта не добиться.</a:t>
            </a:r>
            <a:r>
              <a:rPr lang="ru-RU" sz="2000" b="1" spc="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Если говорить о цветах красок, то это: красный; розовый,</a:t>
            </a:r>
            <a:r>
              <a:rPr lang="ru-RU" sz="2000" b="1" spc="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зелёный;</a:t>
            </a:r>
            <a:r>
              <a:rPr lang="ru-RU" sz="2000" b="1" spc="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синий; оранжевый. Для благоприятного сочетания ярких оттенков</a:t>
            </a:r>
            <a:r>
              <a:rPr lang="ru-RU" sz="2000" b="1" spc="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используются</a:t>
            </a:r>
            <a:r>
              <a:rPr lang="ru-RU" sz="2000" b="1" spc="-1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белый и чёрный</a:t>
            </a:r>
            <a:r>
              <a:rPr lang="ru-RU" sz="2000" b="1" spc="-5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цвета.</a:t>
            </a:r>
          </a:p>
        </p:txBody>
      </p:sp>
    </p:spTree>
    <p:extLst>
      <p:ext uri="{BB962C8B-B14F-4D97-AF65-F5344CB8AC3E}">
        <p14:creationId xmlns:p14="http://schemas.microsoft.com/office/powerpoint/2010/main" val="1870444980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265113"/>
            <a:ext cx="5087938" cy="60213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800000"/>
                </a:solidFill>
              </a:rPr>
              <a:t>Городецкая роспись</a:t>
            </a:r>
            <a:r>
              <a:rPr lang="ru-RU" dirty="0">
                <a:solidFill>
                  <a:srgbClr val="800000"/>
                </a:solidFill>
              </a:rPr>
              <a:t> — русский народный художественный промысел. 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800000"/>
                </a:solidFill>
              </a:rPr>
              <a:t>Существует с середины XIX века в районе города Городец. 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800000"/>
                </a:solidFill>
              </a:rPr>
              <a:t>В 1936 основана артель      (с 1960 фабрика «Городецкая роспись»), изготовляющая сувениры.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613" y="1386349"/>
            <a:ext cx="3649292" cy="47637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1535874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6406" y="299692"/>
            <a:ext cx="8229600" cy="25922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Яркая, лаконичная городецкая роспись (жанровые сцены, фигурки коней, петухов, цветочные узоры), выполненная свободным мазком с белой и черной графической обводкой, украшала прялки, мебель, ставни, двери.</a:t>
            </a:r>
          </a:p>
        </p:txBody>
      </p:sp>
      <p:pic>
        <p:nvPicPr>
          <p:cNvPr id="1026" name="Picture 2" descr="Картинки по запросу городецкая роспис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1923" y="2762250"/>
            <a:ext cx="3152775" cy="4095750"/>
          </a:xfrm>
          <a:prstGeom prst="rect">
            <a:avLst/>
          </a:prstGeom>
          <a:noFill/>
        </p:spPr>
      </p:pic>
      <p:pic>
        <p:nvPicPr>
          <p:cNvPr id="1028" name="Picture 4" descr="Картинки по запросу городецкая роспис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7847" y="2757948"/>
            <a:ext cx="2440089" cy="41000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9536488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FDC71F-8FBB-475E-91B3-53921EA19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491" y="225084"/>
            <a:ext cx="6571343" cy="1628672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800000"/>
                </a:solidFill>
              </a:rPr>
              <a:t>Сложность рисования элементов росписи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40BC7F-3B48-4BAC-90B4-929185E6CCA1}"/>
              </a:ext>
            </a:extLst>
          </p:cNvPr>
          <p:cNvSpPr txBox="1"/>
          <p:nvPr/>
        </p:nvSpPr>
        <p:spPr>
          <a:xfrm>
            <a:off x="3938954" y="1730326"/>
            <a:ext cx="5106572" cy="4316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40435" marR="473710">
              <a:lnSpc>
                <a:spcPct val="115000"/>
              </a:lnSpc>
              <a:spcBef>
                <a:spcPts val="370"/>
              </a:spcBef>
              <a:spcAft>
                <a:spcPts val="0"/>
              </a:spcAft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Сложность рисования элементов заключается в разделении изображения на 2 или 3 яруса (третий</a:t>
            </a:r>
            <a:r>
              <a:rPr lang="ru-RU" sz="16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ярус используется в больших</a:t>
            </a:r>
            <a:r>
              <a:rPr lang="ru-RU" sz="16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панно):</a:t>
            </a:r>
          </a:p>
          <a:p>
            <a:pPr marL="1143000" marR="472440" lvl="2" indent="-228600">
              <a:lnSpc>
                <a:spcPct val="115000"/>
              </a:lnSpc>
              <a:buSzPts val="1500"/>
              <a:buFont typeface="Times New Roman" panose="02020603050405020304" pitchFamily="18" charset="0"/>
              <a:buAutoNum type="arabicPeriod"/>
              <a:tabLst>
                <a:tab pos="1544320" algn="l"/>
              </a:tabLst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Верхний — это местоположение основного сюжета (сцены</a:t>
            </a:r>
            <a:r>
              <a:rPr lang="ru-RU" sz="16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застолья,</a:t>
            </a:r>
            <a:r>
              <a:rPr lang="ru-RU" sz="1600" spc="-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массовые</a:t>
            </a:r>
            <a:r>
              <a:rPr lang="ru-RU" sz="16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гуляния,</a:t>
            </a:r>
            <a:r>
              <a:rPr lang="ru-RU" sz="1600" spc="-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выезды</a:t>
            </a:r>
            <a:r>
              <a:rPr lang="ru-RU" sz="1600" spc="-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ru-RU" sz="1600" spc="-1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охоту);</a:t>
            </a:r>
            <a:endParaRPr lang="ru-RU" sz="1100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marR="472440" lvl="2" indent="-228600">
              <a:lnSpc>
                <a:spcPct val="115000"/>
              </a:lnSpc>
              <a:buSzPts val="1500"/>
              <a:buFont typeface="Times New Roman" panose="02020603050405020304" pitchFamily="18" charset="0"/>
              <a:buAutoNum type="arabicPeriod"/>
              <a:tabLst>
                <a:tab pos="1544320" algn="l"/>
              </a:tabLst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Поясок</a:t>
            </a:r>
            <a:r>
              <a:rPr lang="ru-RU" sz="16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—</a:t>
            </a:r>
            <a:r>
              <a:rPr lang="ru-RU" sz="16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ярус,</a:t>
            </a:r>
            <a:r>
              <a:rPr lang="ru-RU" sz="16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который</a:t>
            </a:r>
            <a:r>
              <a:rPr lang="ru-RU" sz="16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разделяет</a:t>
            </a:r>
            <a:r>
              <a:rPr lang="ru-RU" sz="16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верх</a:t>
            </a:r>
            <a:r>
              <a:rPr lang="ru-RU" sz="16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6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низ</a:t>
            </a:r>
            <a:r>
              <a:rPr lang="ru-RU" sz="16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(здесь</a:t>
            </a:r>
            <a:r>
              <a:rPr lang="ru-RU" sz="16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изображаются цветы или цветок с листьями, которые расходятся в</a:t>
            </a:r>
            <a:r>
              <a:rPr lang="ru-RU" sz="16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разные</a:t>
            </a:r>
            <a:r>
              <a:rPr lang="ru-RU" sz="1600" spc="-1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стороны);</a:t>
            </a:r>
            <a:endParaRPr lang="ru-RU" sz="1100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marR="474345" lvl="2" indent="-228600">
              <a:lnSpc>
                <a:spcPct val="115000"/>
              </a:lnSpc>
              <a:spcAft>
                <a:spcPts val="15"/>
              </a:spcAft>
              <a:buSzPts val="1500"/>
              <a:buFont typeface="Times New Roman" panose="02020603050405020304" pitchFamily="18" charset="0"/>
              <a:buAutoNum type="arabicPeriod"/>
              <a:tabLst>
                <a:tab pos="1654175" algn="l"/>
              </a:tabLst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Может</a:t>
            </a:r>
            <a:r>
              <a:rPr lang="ru-RU" sz="16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быть</a:t>
            </a:r>
            <a:r>
              <a:rPr lang="ru-RU" sz="16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6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нижний</a:t>
            </a:r>
            <a:r>
              <a:rPr lang="ru-RU" sz="16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ярус,</a:t>
            </a:r>
            <a:r>
              <a:rPr lang="ru-RU" sz="16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который</a:t>
            </a:r>
            <a:r>
              <a:rPr lang="ru-RU" sz="16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посвящён</a:t>
            </a:r>
            <a:r>
              <a:rPr lang="ru-RU" sz="16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сценам</a:t>
            </a:r>
            <a:r>
              <a:rPr lang="ru-RU" sz="16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сражений, придающим</a:t>
            </a:r>
            <a:r>
              <a:rPr lang="ru-RU" sz="1600" spc="-1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рисунку грандиозность</a:t>
            </a:r>
            <a:endParaRPr lang="ru-RU" sz="1100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F2696FB-9587-4430-A7FF-659839B7AE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53756"/>
            <a:ext cx="4572000" cy="395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231450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26428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42099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421411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444</TotalTime>
  <Words>1001</Words>
  <Application>Microsoft Office PowerPoint</Application>
  <PresentationFormat>Экран (4:3)</PresentationFormat>
  <Paragraphs>65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Gill Sans MT</vt:lpstr>
      <vt:lpstr>Times New Roman</vt:lpstr>
      <vt:lpstr>Галерея</vt:lpstr>
      <vt:lpstr>Методические  рекомендации для педагогов дополнительного образования по проведению занятий по теме: Городецкая роспись</vt:lpstr>
      <vt:lpstr>Цели и задачи, которые ставит педагог в занятиях по городецкой росписи</vt:lpstr>
      <vt:lpstr>Выбор красок для городецкой росписи</vt:lpstr>
      <vt:lpstr>Презентация PowerPoint</vt:lpstr>
      <vt:lpstr>Презентация PowerPoint</vt:lpstr>
      <vt:lpstr>Сложность рисования элементов росписи</vt:lpstr>
      <vt:lpstr>Презентация PowerPoint</vt:lpstr>
      <vt:lpstr>Презентация PowerPoint</vt:lpstr>
      <vt:lpstr>Презентация PowerPoint</vt:lpstr>
      <vt:lpstr>Городецкая роза  (варианты)</vt:lpstr>
      <vt:lpstr>Этапы работы в росписях</vt:lpstr>
      <vt:lpstr>Презентация PowerPoint</vt:lpstr>
      <vt:lpstr>Презентация PowerPoint</vt:lpstr>
      <vt:lpstr>Презентация PowerPoint</vt:lpstr>
      <vt:lpstr>Презентация PowerPoint</vt:lpstr>
      <vt:lpstr>Беседа  - содержательная часть урока</vt:lpstr>
      <vt:lpstr>Вопросы беседы</vt:lpstr>
      <vt:lpstr>Технические целеполагающие аспекты</vt:lpstr>
      <vt:lpstr>Фотографии к уроку по городецкой росписи Городецкий фазан</vt:lpstr>
      <vt:lpstr>Заключение</vt:lpstr>
      <vt:lpstr>Используемая литература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Городецкий розан</dc:title>
  <dc:creator>Елена</dc:creator>
  <cp:lastModifiedBy>Пользователь</cp:lastModifiedBy>
  <cp:revision>43</cp:revision>
  <dcterms:created xsi:type="dcterms:W3CDTF">2016-03-01T05:19:35Z</dcterms:created>
  <dcterms:modified xsi:type="dcterms:W3CDTF">2021-11-15T08:46:10Z</dcterms:modified>
</cp:coreProperties>
</file>