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9" r:id="rId2"/>
    <p:sldId id="283" r:id="rId3"/>
    <p:sldId id="257" r:id="rId4"/>
    <p:sldId id="273" r:id="rId5"/>
    <p:sldId id="260" r:id="rId6"/>
    <p:sldId id="268" r:id="rId7"/>
    <p:sldId id="285" r:id="rId8"/>
    <p:sldId id="263" r:id="rId9"/>
    <p:sldId id="269" r:id="rId10"/>
    <p:sldId id="272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4" r:id="rId20"/>
    <p:sldId id="282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3B2F"/>
    <a:srgbClr val="4E3B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25" autoAdjust="0"/>
    <p:restoredTop sz="94660"/>
  </p:normalViewPr>
  <p:slideViewPr>
    <p:cSldViewPr>
      <p:cViewPr>
        <p:scale>
          <a:sx n="66" d="100"/>
          <a:sy n="66" d="100"/>
        </p:scale>
        <p:origin x="-1242" y="132"/>
      </p:cViewPr>
      <p:guideLst>
        <p:guide orient="horz" pos="2160"/>
        <p:guide pos="288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E036F43-9CAF-4A3C-ABE1-2DE5DAF31F05}" type="datetimeFigureOut">
              <a:rPr lang="ru-RU"/>
              <a:pPr>
                <a:defRPr/>
              </a:pPr>
              <a:t>19.04.2021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D7EDFD8-5FC5-48BE-9641-8FE66532BB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6912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57DF17-8EFA-454A-9C38-5732577A49D5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AFDC1-E6E1-4C6D-AC92-CDBEB2AEC3AE}" type="datetimeFigureOut">
              <a:rPr lang="ru-RU"/>
              <a:pPr>
                <a:defRPr/>
              </a:pPr>
              <a:t>19.04.2021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E62BD2-44C9-4FA6-BF48-7C74B35265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1BB37-2203-414F-BB82-4BCF1175F3EA}" type="datetimeFigureOut">
              <a:rPr lang="ru-RU"/>
              <a:pPr>
                <a:defRPr/>
              </a:pPr>
              <a:t>19.04.2021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657AF-4B1A-4D60-98F3-2296FBAC03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FE16E-8727-4BF4-BB0D-8203840CA91C}" type="datetimeFigureOut">
              <a:rPr lang="ru-RU"/>
              <a:pPr>
                <a:defRPr/>
              </a:pPr>
              <a:t>19.04.2021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383EE1-13B7-484B-B39D-DDC796991A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7A7FE-9328-4D34-95B1-E0131DCDE668}" type="datetimeFigureOut">
              <a:rPr lang="ru-RU"/>
              <a:pPr>
                <a:defRPr/>
              </a:pPr>
              <a:t>19.04.2021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E48B90-E5A1-4B27-8B3F-6C4DAF8DDE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401E0E-3CDE-42AC-AFA1-58CDCF3D73CC}" type="datetimeFigureOut">
              <a:rPr lang="ru-RU"/>
              <a:pPr>
                <a:defRPr/>
              </a:pPr>
              <a:t>19.04.2021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7C1AA-9857-4F8B-9E28-A1F92AA1D8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FD11B4-E7AA-43D5-810C-17290EF09FF4}" type="datetimeFigureOut">
              <a:rPr lang="ru-RU"/>
              <a:pPr>
                <a:defRPr/>
              </a:pPr>
              <a:t>19.04.2021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9588B-F349-4CE6-B044-DACB6D0266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F7FAC-C654-4DE0-B0FB-1E5DE7687944}" type="datetimeFigureOut">
              <a:rPr lang="ru-RU"/>
              <a:pPr>
                <a:defRPr/>
              </a:pPr>
              <a:t>19.04.2021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696C7B-18B9-4BC3-9DA1-606A9828E0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EEA16-FC88-4F0C-9885-7ED59A09685A}" type="datetimeFigureOut">
              <a:rPr lang="ru-RU"/>
              <a:pPr>
                <a:defRPr/>
              </a:pPr>
              <a:t>19.04.2021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ED2AE8-0376-4BF9-8AC5-17FCF67725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37918-7931-4513-A4B2-B22CBE919B33}" type="datetimeFigureOut">
              <a:rPr lang="ru-RU"/>
              <a:pPr>
                <a:defRPr/>
              </a:pPr>
              <a:t>19.04.2021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F9876-4D07-4DA2-8FF6-108064E32A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E68AB7-7AD5-45B1-BF14-3FE75BA129FF}" type="datetimeFigureOut">
              <a:rPr lang="ru-RU"/>
              <a:pPr>
                <a:defRPr/>
              </a:pPr>
              <a:t>19.04.2021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1564C0-4232-48AF-89ED-D043976E3B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94F8A-602D-4E8F-B7E1-40015C461F0D}" type="datetimeFigureOut">
              <a:rPr lang="ru-RU"/>
              <a:pPr>
                <a:defRPr/>
              </a:pPr>
              <a:t>19.04.2021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59189-21DF-4605-B6BE-5CC11DF5D8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1DF0D31-1771-4F83-9DF7-47FBDE618822}" type="datetimeFigureOut">
              <a:rPr lang="ru-RU"/>
              <a:pPr>
                <a:defRPr/>
              </a:pPr>
              <a:t>19.04.2021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58A809-3ABA-43A1-8EB4-ECDD5AD018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1" r:id="rId4"/>
    <p:sldLayoutId id="2147483675" r:id="rId5"/>
    <p:sldLayoutId id="2147483670" r:id="rId6"/>
    <p:sldLayoutId id="2147483676" r:id="rId7"/>
    <p:sldLayoutId id="2147483677" r:id="rId8"/>
    <p:sldLayoutId id="2147483678" r:id="rId9"/>
    <p:sldLayoutId id="2147483669" r:id="rId10"/>
    <p:sldLayoutId id="2147483679" r:id="rId11"/>
  </p:sldLayoutIdLst>
  <p:transition>
    <p:wedg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36"/>
          <a:stretch/>
        </p:blipFill>
        <p:spPr bwMode="auto">
          <a:xfrm>
            <a:off x="7236296" y="1196752"/>
            <a:ext cx="1745155" cy="14401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3" t="11522" r="12846" b="14563"/>
          <a:stretch>
            <a:fillRect/>
          </a:stretch>
        </p:blipFill>
        <p:spPr bwMode="auto">
          <a:xfrm>
            <a:off x="179512" y="908720"/>
            <a:ext cx="1582363" cy="16028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87624" y="2780928"/>
            <a:ext cx="6984776" cy="156966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Самомассаж –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универсальное средство укрепления здоровья детей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782394" y="5073570"/>
            <a:ext cx="216036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1400" dirty="0">
              <a:latin typeface="Bookman Old Styl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5616" y="5445224"/>
            <a:ext cx="7776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Кичигина Лариса Геннадьевна, воспитатель 1кв.кат </a:t>
            </a:r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9592" y="260648"/>
            <a:ext cx="79208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Муниципальное автономное дошкольное образовательное учреждение </a:t>
            </a:r>
            <a:r>
              <a:rPr lang="ru-RU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Новоуральского</a:t>
            </a: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городского округа –  </a:t>
            </a:r>
            <a:b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детский сад комбинированного вида «Гармония»,</a:t>
            </a:r>
            <a:b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структурное подразделение –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детский сад №49 «Дом радости»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Рисунок 5" descr="http://mkdoualyonushka.ucoz.ru/oform/88799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0"/>
            <a:ext cx="5940425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TextBox 6"/>
          <p:cNvSpPr txBox="1">
            <a:spLocks noChangeArrowheads="1"/>
          </p:cNvSpPr>
          <p:nvPr/>
        </p:nvSpPr>
        <p:spPr bwMode="auto">
          <a:xfrm>
            <a:off x="1835696" y="1556792"/>
            <a:ext cx="5688632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Comic Sans MS" pitchFamily="66" charset="0"/>
              </a:rPr>
              <a:t>Виды </a:t>
            </a:r>
            <a:r>
              <a:rPr lang="ru-RU" sz="3200" b="1" dirty="0" err="1" smtClean="0">
                <a:solidFill>
                  <a:srgbClr val="FF0000"/>
                </a:solidFill>
                <a:latin typeface="Comic Sans MS" pitchFamily="66" charset="0"/>
              </a:rPr>
              <a:t>самомассажа</a:t>
            </a:r>
            <a:endParaRPr lang="ru-RU" sz="3200" b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endParaRPr lang="ru-RU" sz="3200" dirty="0">
              <a:latin typeface="Bookman Old Style" pitchFamily="18" charset="0"/>
            </a:endParaRPr>
          </a:p>
          <a:p>
            <a:endParaRPr lang="ru-RU" sz="28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492896"/>
            <a:ext cx="51651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sz="2400" b="1" dirty="0" err="1" smtClean="0">
                <a:solidFill>
                  <a:srgbClr val="0070C0"/>
                </a:solidFill>
                <a:latin typeface="Comic Sans MS" pitchFamily="66" charset="0"/>
              </a:rPr>
              <a:t>Самомассаж</a:t>
            </a:r>
            <a:r>
              <a:rPr lang="ru-RU" sz="2400" b="1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sz="2400" b="1" dirty="0" err="1" smtClean="0">
                <a:solidFill>
                  <a:srgbClr val="0070C0"/>
                </a:solidFill>
                <a:latin typeface="Comic Sans MS" pitchFamily="66" charset="0"/>
              </a:rPr>
              <a:t>Су-Джок</a:t>
            </a:r>
            <a:r>
              <a:rPr lang="ru-RU" sz="2400" b="1" dirty="0" smtClean="0">
                <a:solidFill>
                  <a:srgbClr val="0070C0"/>
                </a:solidFill>
                <a:latin typeface="Comic Sans MS" pitchFamily="66" charset="0"/>
              </a:rPr>
              <a:t> шарами</a:t>
            </a:r>
            <a:r>
              <a:rPr lang="ru-RU" sz="2400" b="1" dirty="0" smtClean="0"/>
              <a:t>.</a:t>
            </a:r>
            <a:endParaRPr lang="ru-RU" sz="2400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2996952"/>
            <a:ext cx="46490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>
                <a:solidFill>
                  <a:srgbClr val="0070C0"/>
                </a:solidFill>
                <a:latin typeface="Comic Sans MS" pitchFamily="66" charset="0"/>
              </a:rPr>
              <a:t>Самомассаж</a:t>
            </a:r>
            <a:r>
              <a:rPr lang="ru-RU" sz="2400" b="1" dirty="0" smtClean="0">
                <a:solidFill>
                  <a:srgbClr val="0070C0"/>
                </a:solidFill>
                <a:latin typeface="Comic Sans MS" pitchFamily="66" charset="0"/>
              </a:rPr>
              <a:t> ушных раковин 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3501008"/>
            <a:ext cx="60949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Comic Sans MS" pitchFamily="66" charset="0"/>
              </a:rPr>
              <a:t> Массаж «Пять маленьких лекарей».</a:t>
            </a:r>
            <a:endParaRPr lang="ru-RU" sz="2400" dirty="0" smtClean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4293096"/>
            <a:ext cx="6984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Comic Sans MS" pitchFamily="66" charset="0"/>
              </a:rPr>
              <a:t> Массаж с использование колючих мячей 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07504" y="4797152"/>
            <a:ext cx="47291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Comic Sans MS" pitchFamily="66" charset="0"/>
              </a:rPr>
              <a:t>Массаж рукавичкой для душа</a:t>
            </a:r>
            <a:endParaRPr lang="ru-RU" sz="24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9512" y="5229200"/>
            <a:ext cx="44246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>
                <a:solidFill>
                  <a:srgbClr val="0070C0"/>
                </a:solidFill>
                <a:latin typeface="Comic Sans MS" pitchFamily="66" charset="0"/>
              </a:rPr>
              <a:t>Самомассаж</a:t>
            </a:r>
            <a:r>
              <a:rPr lang="ru-RU" sz="2400" b="1" dirty="0" smtClean="0">
                <a:solidFill>
                  <a:srgbClr val="0070C0"/>
                </a:solidFill>
                <a:latin typeface="Comic Sans MS" pitchFamily="66" charset="0"/>
              </a:rPr>
              <a:t> зубной щеткой</a:t>
            </a:r>
            <a:endParaRPr lang="ru-RU" sz="24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5733256"/>
            <a:ext cx="22252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Comic Sans MS" pitchFamily="66" charset="0"/>
              </a:rPr>
              <a:t>  Массаж ног</a:t>
            </a:r>
            <a:endParaRPr lang="ru-RU" sz="24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3933056"/>
            <a:ext cx="31534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Comic Sans MS" pitchFamily="66" charset="0"/>
              </a:rPr>
              <a:t> Точечный массаж</a:t>
            </a:r>
            <a:r>
              <a:rPr lang="ru-RU" b="1" dirty="0" smtClean="0">
                <a:solidFill>
                  <a:srgbClr val="0070C0"/>
                </a:solidFill>
                <a:latin typeface="Comic Sans MS" pitchFamily="66" charset="0"/>
              </a:rPr>
              <a:t>.</a:t>
            </a:r>
            <a:endParaRPr lang="ru-RU" dirty="0" smtClean="0">
              <a:solidFill>
                <a:srgbClr val="0070C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188640"/>
            <a:ext cx="41044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solidFill>
                  <a:srgbClr val="0070C0"/>
                </a:solidFill>
                <a:latin typeface="Comic Sans MS" pitchFamily="66" charset="0"/>
              </a:rPr>
              <a:t>Самомассаж</a:t>
            </a:r>
            <a:r>
              <a:rPr lang="ru-RU" sz="2000" b="1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sz="2000" b="1" dirty="0" err="1" smtClean="0">
                <a:solidFill>
                  <a:srgbClr val="0070C0"/>
                </a:solidFill>
                <a:latin typeface="Comic Sans MS" pitchFamily="66" charset="0"/>
              </a:rPr>
              <a:t>Су-Джок</a:t>
            </a:r>
            <a:r>
              <a:rPr lang="ru-RU" sz="2000" b="1" dirty="0" smtClean="0">
                <a:solidFill>
                  <a:srgbClr val="0070C0"/>
                </a:solidFill>
                <a:latin typeface="Comic Sans MS" pitchFamily="66" charset="0"/>
              </a:rPr>
              <a:t> шарами</a:t>
            </a:r>
            <a:r>
              <a:rPr lang="ru-RU" b="1" dirty="0" smtClean="0"/>
              <a:t>.</a:t>
            </a:r>
            <a:endParaRPr lang="ru-RU" dirty="0" smtClean="0"/>
          </a:p>
        </p:txBody>
      </p:sp>
      <p:pic>
        <p:nvPicPr>
          <p:cNvPr id="4" name="Рисунок 3" descr="9iHX6SHziOI.jpg"/>
          <p:cNvPicPr>
            <a:picLocks noChangeAspect="1"/>
          </p:cNvPicPr>
          <p:nvPr/>
        </p:nvPicPr>
        <p:blipFill>
          <a:blip r:embed="rId2" cstate="print"/>
          <a:srcRect l="33766" r="12138" b="29032"/>
          <a:stretch>
            <a:fillRect/>
          </a:stretch>
        </p:blipFill>
        <p:spPr>
          <a:xfrm>
            <a:off x="5796136" y="3717032"/>
            <a:ext cx="3030882" cy="2304256"/>
          </a:xfrm>
          <a:prstGeom prst="rect">
            <a:avLst/>
          </a:prstGeom>
        </p:spPr>
      </p:pic>
      <p:pic>
        <p:nvPicPr>
          <p:cNvPr id="5" name="Рисунок 4" descr="NNNuvICil7I.jpg"/>
          <p:cNvPicPr>
            <a:picLocks noChangeAspect="1"/>
          </p:cNvPicPr>
          <p:nvPr/>
        </p:nvPicPr>
        <p:blipFill>
          <a:blip r:embed="rId3" cstate="print"/>
          <a:srcRect l="58662" t="19448" r="12988" b="42805"/>
          <a:stretch>
            <a:fillRect/>
          </a:stretch>
        </p:blipFill>
        <p:spPr>
          <a:xfrm>
            <a:off x="179512" y="2636912"/>
            <a:ext cx="2448272" cy="2436685"/>
          </a:xfrm>
          <a:prstGeom prst="rect">
            <a:avLst/>
          </a:prstGeom>
        </p:spPr>
      </p:pic>
      <p:pic>
        <p:nvPicPr>
          <p:cNvPr id="6" name="Рисунок 5" descr="t5HD2gfMm-4.jpg"/>
          <p:cNvPicPr>
            <a:picLocks noChangeAspect="1"/>
          </p:cNvPicPr>
          <p:nvPr/>
        </p:nvPicPr>
        <p:blipFill>
          <a:blip r:embed="rId4" cstate="print"/>
          <a:srcRect l="18943" r="14758" b="23975"/>
          <a:stretch>
            <a:fillRect/>
          </a:stretch>
        </p:blipFill>
        <p:spPr>
          <a:xfrm>
            <a:off x="5796136" y="476672"/>
            <a:ext cx="2856317" cy="2448272"/>
          </a:xfrm>
          <a:prstGeom prst="rect">
            <a:avLst/>
          </a:prstGeom>
        </p:spPr>
      </p:pic>
      <p:pic>
        <p:nvPicPr>
          <p:cNvPr id="8" name="Рисунок 7" descr="d_hzx98x4aa2crt_606be9bcdb798.jpg"/>
          <p:cNvPicPr>
            <a:picLocks noChangeAspect="1"/>
          </p:cNvPicPr>
          <p:nvPr/>
        </p:nvPicPr>
        <p:blipFill>
          <a:blip r:embed="rId5" cstate="print"/>
          <a:srcRect t="16327" r="26530"/>
          <a:stretch>
            <a:fillRect/>
          </a:stretch>
        </p:blipFill>
        <p:spPr>
          <a:xfrm>
            <a:off x="2699792" y="620688"/>
            <a:ext cx="2376264" cy="2029716"/>
          </a:xfrm>
          <a:prstGeom prst="rect">
            <a:avLst/>
          </a:prstGeom>
        </p:spPr>
      </p:pic>
      <p:pic>
        <p:nvPicPr>
          <p:cNvPr id="9" name="Рисунок 8" descr="su-dzhok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777" t="17627" r="3710" b="18476"/>
          <a:stretch>
            <a:fillRect/>
          </a:stretch>
        </p:blipFill>
        <p:spPr>
          <a:xfrm>
            <a:off x="0" y="548680"/>
            <a:ext cx="2088232" cy="128848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79512" y="5301208"/>
            <a:ext cx="24842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Удерживание на весу</a:t>
            </a:r>
          </a:p>
          <a:p>
            <a:r>
              <a:rPr lang="ru-RU" dirty="0" smtClean="0"/>
              <a:t>двумя пальцами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5652120" y="6093296"/>
            <a:ext cx="32946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«Бежит ежик по тропинке»</a:t>
            </a:r>
          </a:p>
          <a:p>
            <a:r>
              <a:rPr lang="ru-RU" dirty="0" smtClean="0"/>
              <a:t>Поочередная смена пальцев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915816" y="2852936"/>
            <a:ext cx="2448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«Колючая стайка»</a:t>
            </a:r>
          </a:p>
          <a:p>
            <a:r>
              <a:rPr lang="ru-RU" dirty="0" smtClean="0"/>
              <a:t>Удержание сразу 4 шаров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012160" y="2996952"/>
            <a:ext cx="27226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«Катаем, катаем ёжику </a:t>
            </a:r>
          </a:p>
          <a:p>
            <a:r>
              <a:rPr lang="ru-RU" dirty="0" smtClean="0"/>
              <a:t>бока разминаем»</a:t>
            </a:r>
            <a:endParaRPr lang="ru-RU" dirty="0"/>
          </a:p>
        </p:txBody>
      </p:sp>
      <p:pic>
        <p:nvPicPr>
          <p:cNvPr id="15" name="Рисунок 14" descr="img25.jpg"/>
          <p:cNvPicPr>
            <a:picLocks noChangeAspect="1"/>
          </p:cNvPicPr>
          <p:nvPr/>
        </p:nvPicPr>
        <p:blipFill>
          <a:blip r:embed="rId7" cstate="print"/>
          <a:srcRect l="59450" t="18500" r="7475" b="37400"/>
          <a:stretch>
            <a:fillRect/>
          </a:stretch>
        </p:blipFill>
        <p:spPr>
          <a:xfrm>
            <a:off x="3059832" y="3861048"/>
            <a:ext cx="2016224" cy="201622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771800" y="6021288"/>
            <a:ext cx="21941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Разминание </a:t>
            </a:r>
            <a:r>
              <a:rPr lang="ru-RU" dirty="0" err="1" smtClean="0"/>
              <a:t>пальц</a:t>
            </a:r>
            <a:endParaRPr lang="ru-RU" dirty="0" smtClean="0"/>
          </a:p>
          <a:p>
            <a:r>
              <a:rPr lang="ru-RU" dirty="0" smtClean="0"/>
              <a:t> кольцом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620688"/>
            <a:ext cx="79208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solidFill>
                  <a:srgbClr val="0070C0"/>
                </a:solidFill>
                <a:latin typeface="Comic Sans MS" pitchFamily="66" charset="0"/>
              </a:rPr>
              <a:t>Самомассаж</a:t>
            </a:r>
            <a:r>
              <a:rPr lang="ru-RU" sz="2400" b="1" dirty="0" smtClean="0">
                <a:solidFill>
                  <a:srgbClr val="0070C0"/>
                </a:solidFill>
                <a:latin typeface="Comic Sans MS" pitchFamily="66" charset="0"/>
              </a:rPr>
              <a:t> ушных раковин «Поиграем ушками».</a:t>
            </a:r>
            <a:endParaRPr lang="ru-RU" sz="2400" dirty="0" smtClean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3" name="Рисунок 2" descr="uD80BN0-tis.jpg"/>
          <p:cNvPicPr>
            <a:picLocks noChangeAspect="1"/>
          </p:cNvPicPr>
          <p:nvPr/>
        </p:nvPicPr>
        <p:blipFill>
          <a:blip r:embed="rId2" cstate="print"/>
          <a:srcRect l="21650" t="15235" r="11413"/>
          <a:stretch>
            <a:fillRect/>
          </a:stretch>
        </p:blipFill>
        <p:spPr>
          <a:xfrm>
            <a:off x="2339752" y="1412776"/>
            <a:ext cx="4218926" cy="3993634"/>
          </a:xfrm>
          <a:prstGeom prst="rect">
            <a:avLst/>
          </a:prstGeom>
        </p:spPr>
      </p:pic>
      <p:pic>
        <p:nvPicPr>
          <p:cNvPr id="4" name="Рисунок 3" descr="27-ears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52536" y="1340768"/>
            <a:ext cx="2510532" cy="1929523"/>
          </a:xfrm>
          <a:prstGeom prst="rect">
            <a:avLst/>
          </a:prstGeom>
        </p:spPr>
      </p:pic>
      <p:pic>
        <p:nvPicPr>
          <p:cNvPr id="5" name="Рисунок 4" descr="unnamed (1)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8264" y="3861048"/>
            <a:ext cx="2065412" cy="2065412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332656"/>
            <a:ext cx="619268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ru-RU" sz="2400" b="1" dirty="0" smtClean="0">
                <a:solidFill>
                  <a:srgbClr val="0070C0"/>
                </a:solidFill>
                <a:latin typeface="Comic Sans MS" pitchFamily="66" charset="0"/>
              </a:rPr>
              <a:t>Массаж «Пять маленьких лекарей».</a:t>
            </a:r>
            <a:endParaRPr lang="ru-RU" sz="2400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ru-RU" dirty="0" smtClean="0">
                <a:latin typeface="Comic Sans MS" pitchFamily="66" charset="0"/>
              </a:rPr>
              <a:t> 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BuxGG-oTSYA.jpg"/>
          <p:cNvPicPr>
            <a:picLocks noChangeAspect="1"/>
          </p:cNvPicPr>
          <p:nvPr/>
        </p:nvPicPr>
        <p:blipFill>
          <a:blip r:embed="rId2" cstate="print"/>
          <a:srcRect l="25483" r="16995" b="16546"/>
          <a:stretch>
            <a:fillRect/>
          </a:stretch>
        </p:blipFill>
        <p:spPr>
          <a:xfrm>
            <a:off x="5868144" y="2060848"/>
            <a:ext cx="2769963" cy="3003994"/>
          </a:xfrm>
          <a:prstGeom prst="rect">
            <a:avLst/>
          </a:prstGeom>
        </p:spPr>
      </p:pic>
      <p:pic>
        <p:nvPicPr>
          <p:cNvPr id="6" name="Рисунок 5" descr="maxresdefault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CF6FA"/>
              </a:clrFrom>
              <a:clrTo>
                <a:srgbClr val="FCF6FA">
                  <a:alpha val="0"/>
                </a:srgbClr>
              </a:clrTo>
            </a:clrChange>
          </a:blip>
          <a:srcRect l="21650" t="4326" r="26080"/>
          <a:stretch>
            <a:fillRect/>
          </a:stretch>
        </p:blipFill>
        <p:spPr>
          <a:xfrm>
            <a:off x="7380312" y="188640"/>
            <a:ext cx="1512168" cy="155693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84168" y="5229200"/>
            <a:ext cx="2281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Растирание пальца</a:t>
            </a:r>
            <a:endParaRPr lang="ru-RU" dirty="0"/>
          </a:p>
        </p:txBody>
      </p:sp>
      <p:pic>
        <p:nvPicPr>
          <p:cNvPr id="10" name="Рисунок 9" descr="1-65-768x604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2751" t="4941" r="2751" b="8696"/>
          <a:stretch>
            <a:fillRect/>
          </a:stretch>
        </p:blipFill>
        <p:spPr>
          <a:xfrm>
            <a:off x="611560" y="2276872"/>
            <a:ext cx="4608512" cy="3312368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99792" y="332656"/>
            <a:ext cx="37444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Comic Sans MS" pitchFamily="66" charset="0"/>
              </a:rPr>
              <a:t>Точечный массаж.</a:t>
            </a:r>
            <a:endParaRPr lang="ru-RU" sz="2400" dirty="0" smtClean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3" name="Рисунок 2" descr="u7NRPVJRY5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980728"/>
            <a:ext cx="3960440" cy="2960429"/>
          </a:xfrm>
          <a:prstGeom prst="rect">
            <a:avLst/>
          </a:prstGeom>
        </p:spPr>
      </p:pic>
      <p:pic>
        <p:nvPicPr>
          <p:cNvPr id="4" name="Рисунок 3" descr="slide-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908720"/>
            <a:ext cx="4129264" cy="3092916"/>
          </a:xfrm>
          <a:prstGeom prst="rect">
            <a:avLst/>
          </a:prstGeom>
        </p:spPr>
      </p:pic>
      <p:pic>
        <p:nvPicPr>
          <p:cNvPr id="5" name="Рисунок 4" descr="tolstenkiy_doktor2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31840" y="4014389"/>
            <a:ext cx="2443728" cy="2843611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404664"/>
            <a:ext cx="668324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Comic Sans MS" pitchFamily="66" charset="0"/>
              </a:rPr>
              <a:t>Массаж с использование колючих мячей.</a:t>
            </a:r>
            <a:endParaRPr lang="ru-RU" sz="2400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endParaRPr lang="ru-RU" dirty="0"/>
          </a:p>
        </p:txBody>
      </p:sp>
      <p:pic>
        <p:nvPicPr>
          <p:cNvPr id="3" name="Рисунок 2" descr="3z3Zr-Qf5JU.jpg"/>
          <p:cNvPicPr>
            <a:picLocks noChangeAspect="1"/>
          </p:cNvPicPr>
          <p:nvPr/>
        </p:nvPicPr>
        <p:blipFill>
          <a:blip r:embed="rId2" cstate="print"/>
          <a:srcRect l="33223" r="3538" b="33144"/>
          <a:stretch>
            <a:fillRect/>
          </a:stretch>
        </p:blipFill>
        <p:spPr>
          <a:xfrm>
            <a:off x="395536" y="1196752"/>
            <a:ext cx="3758290" cy="2969994"/>
          </a:xfrm>
          <a:prstGeom prst="rect">
            <a:avLst/>
          </a:prstGeom>
        </p:spPr>
      </p:pic>
      <p:pic>
        <p:nvPicPr>
          <p:cNvPr id="4" name="Рисунок 3" descr="RVMUaQHKSBQ.jpg"/>
          <p:cNvPicPr>
            <a:picLocks noChangeAspect="1"/>
          </p:cNvPicPr>
          <p:nvPr/>
        </p:nvPicPr>
        <p:blipFill>
          <a:blip r:embed="rId3" cstate="print"/>
          <a:srcRect l="8263" r="1963" b="11021"/>
          <a:stretch>
            <a:fillRect/>
          </a:stretch>
        </p:blipFill>
        <p:spPr>
          <a:xfrm>
            <a:off x="4788024" y="2780928"/>
            <a:ext cx="4104456" cy="3040933"/>
          </a:xfrm>
          <a:prstGeom prst="rect">
            <a:avLst/>
          </a:prstGeom>
        </p:spPr>
      </p:pic>
      <p:pic>
        <p:nvPicPr>
          <p:cNvPr id="5" name="Рисунок 4" descr="i (1)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92080" y="980728"/>
            <a:ext cx="2396518" cy="162014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27584" y="4437112"/>
            <a:ext cx="28519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Круговые движение</a:t>
            </a:r>
          </a:p>
          <a:p>
            <a:r>
              <a:rPr lang="ru-RU" dirty="0" smtClean="0"/>
              <a:t>с небольшим давлением</a:t>
            </a:r>
          </a:p>
          <a:p>
            <a:r>
              <a:rPr lang="ru-RU" dirty="0" smtClean="0"/>
              <a:t> на ладонь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118992" y="6021288"/>
            <a:ext cx="36237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Прокатывание мяча по дорожке</a:t>
            </a:r>
          </a:p>
          <a:p>
            <a:pPr algn="ctr"/>
            <a:r>
              <a:rPr lang="ru-RU" dirty="0" smtClean="0"/>
              <a:t> в разном направлении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11960" y="260648"/>
            <a:ext cx="45528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Comic Sans MS" pitchFamily="66" charset="0"/>
              </a:rPr>
              <a:t>Массаж рукавичкой для душа</a:t>
            </a:r>
            <a:endParaRPr lang="ru-RU" sz="24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3" name="Рисунок 2" descr="CMzj5yNNQaA.jpg"/>
          <p:cNvPicPr>
            <a:picLocks noChangeAspect="1"/>
          </p:cNvPicPr>
          <p:nvPr/>
        </p:nvPicPr>
        <p:blipFill>
          <a:blip r:embed="rId2" cstate="print"/>
          <a:srcRect b="20218"/>
          <a:stretch>
            <a:fillRect/>
          </a:stretch>
        </p:blipFill>
        <p:spPr>
          <a:xfrm>
            <a:off x="4355976" y="3861048"/>
            <a:ext cx="4059357" cy="2420888"/>
          </a:xfrm>
          <a:prstGeom prst="rect">
            <a:avLst/>
          </a:prstGeom>
        </p:spPr>
      </p:pic>
      <p:pic>
        <p:nvPicPr>
          <p:cNvPr id="7" name="Рисунок 6" descr="InhvDtst1V4.jpg"/>
          <p:cNvPicPr>
            <a:picLocks noChangeAspect="1"/>
          </p:cNvPicPr>
          <p:nvPr/>
        </p:nvPicPr>
        <p:blipFill>
          <a:blip r:embed="rId3" cstate="print"/>
          <a:srcRect l="26775" t="10535" r="21251" b="19934"/>
          <a:stretch>
            <a:fillRect/>
          </a:stretch>
        </p:blipFill>
        <p:spPr>
          <a:xfrm>
            <a:off x="467544" y="188640"/>
            <a:ext cx="2592288" cy="2592288"/>
          </a:xfrm>
          <a:prstGeom prst="rect">
            <a:avLst/>
          </a:prstGeom>
        </p:spPr>
      </p:pic>
      <p:pic>
        <p:nvPicPr>
          <p:cNvPr id="8" name="Рисунок 7" descr="IIch733MwQA.jpg"/>
          <p:cNvPicPr>
            <a:picLocks noChangeAspect="1"/>
          </p:cNvPicPr>
          <p:nvPr/>
        </p:nvPicPr>
        <p:blipFill>
          <a:blip r:embed="rId4" cstate="print"/>
          <a:srcRect l="5901" t="13128" r="43700"/>
          <a:stretch>
            <a:fillRect/>
          </a:stretch>
        </p:blipFill>
        <p:spPr>
          <a:xfrm>
            <a:off x="1403648" y="3356992"/>
            <a:ext cx="2237605" cy="2883048"/>
          </a:xfrm>
          <a:prstGeom prst="rect">
            <a:avLst/>
          </a:prstGeom>
        </p:spPr>
      </p:pic>
      <p:pic>
        <p:nvPicPr>
          <p:cNvPr id="10" name="Рисунок 9" descr="oDSVUbEYt9s.jpg"/>
          <p:cNvPicPr>
            <a:picLocks noChangeAspect="1"/>
          </p:cNvPicPr>
          <p:nvPr/>
        </p:nvPicPr>
        <p:blipFill>
          <a:blip r:embed="rId5" cstate="print"/>
          <a:srcRect l="14563" t="8914" r="12988" b="14181"/>
          <a:stretch>
            <a:fillRect/>
          </a:stretch>
        </p:blipFill>
        <p:spPr>
          <a:xfrm>
            <a:off x="4139952" y="764704"/>
            <a:ext cx="2736304" cy="2171198"/>
          </a:xfrm>
          <a:prstGeom prst="rect">
            <a:avLst/>
          </a:prstGeom>
        </p:spPr>
      </p:pic>
      <p:pic>
        <p:nvPicPr>
          <p:cNvPr id="11" name="Рисунок 10" descr="a001beff6925870733a2b1f447937abc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149080"/>
            <a:ext cx="1412776" cy="1412776"/>
          </a:xfrm>
          <a:prstGeom prst="rect">
            <a:avLst/>
          </a:prstGeom>
        </p:spPr>
      </p:pic>
      <p:pic>
        <p:nvPicPr>
          <p:cNvPr id="12" name="Рисунок 11" descr="1032826602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92280" y="1124744"/>
            <a:ext cx="1850893" cy="216536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83568" y="2852936"/>
            <a:ext cx="2387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«Рельсы, рельсы…»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427984" y="2996952"/>
            <a:ext cx="26520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Массаж лица</a:t>
            </a:r>
          </a:p>
          <a:p>
            <a:r>
              <a:rPr lang="ru-RU" dirty="0" smtClean="0"/>
              <a:t> круговыми движением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4644008" y="6309320"/>
            <a:ext cx="40686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Групповой массаж – катание с горки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899592" y="6309320"/>
            <a:ext cx="2376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«Сорока-белобока.»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752" y="404664"/>
            <a:ext cx="4608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solidFill>
                  <a:srgbClr val="0070C0"/>
                </a:solidFill>
                <a:latin typeface="Comic Sans MS" pitchFamily="66" charset="0"/>
              </a:rPr>
              <a:t>Самомассаж</a:t>
            </a:r>
            <a:r>
              <a:rPr lang="ru-RU" sz="2400" dirty="0" smtClean="0">
                <a:solidFill>
                  <a:srgbClr val="0070C0"/>
                </a:solidFill>
                <a:latin typeface="Comic Sans MS" pitchFamily="66" charset="0"/>
              </a:rPr>
              <a:t> зубной щеткой</a:t>
            </a:r>
            <a:endParaRPr lang="ru-RU" sz="24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3" name="Рисунок 2" descr="4BoNJytRvaw.jpg"/>
          <p:cNvPicPr>
            <a:picLocks noChangeAspect="1"/>
          </p:cNvPicPr>
          <p:nvPr/>
        </p:nvPicPr>
        <p:blipFill>
          <a:blip r:embed="rId2" cstate="print"/>
          <a:srcRect r="12074"/>
          <a:stretch>
            <a:fillRect/>
          </a:stretch>
        </p:blipFill>
        <p:spPr>
          <a:xfrm>
            <a:off x="1691680" y="980728"/>
            <a:ext cx="3427274" cy="5214597"/>
          </a:xfrm>
          <a:prstGeom prst="rect">
            <a:avLst/>
          </a:prstGeom>
        </p:spPr>
      </p:pic>
      <p:pic>
        <p:nvPicPr>
          <p:cNvPr id="4" name="Рисунок 3" descr="toothbrush-311373_128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916909">
            <a:off x="5895430" y="1795911"/>
            <a:ext cx="2911872" cy="14559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19672" y="6381328"/>
            <a:ext cx="44580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Растирание щеткой подушечки пальцев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64088" y="116632"/>
            <a:ext cx="21723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Comic Sans MS" pitchFamily="66" charset="0"/>
              </a:rPr>
              <a:t>Массаж ног</a:t>
            </a:r>
            <a:endParaRPr lang="ru-RU" sz="28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4" name="Рисунок 3" descr="E2Oz8vFOzI0.jpg"/>
          <p:cNvPicPr>
            <a:picLocks noChangeAspect="1"/>
          </p:cNvPicPr>
          <p:nvPr/>
        </p:nvPicPr>
        <p:blipFill>
          <a:blip r:embed="rId2" cstate="print"/>
          <a:srcRect l="13450" r="22663" b="37023"/>
          <a:stretch>
            <a:fillRect/>
          </a:stretch>
        </p:blipFill>
        <p:spPr>
          <a:xfrm>
            <a:off x="2987824" y="3356992"/>
            <a:ext cx="3096344" cy="2281517"/>
          </a:xfrm>
          <a:prstGeom prst="rect">
            <a:avLst/>
          </a:prstGeom>
        </p:spPr>
      </p:pic>
      <p:pic>
        <p:nvPicPr>
          <p:cNvPr id="7" name="Рисунок 6" descr="GwQi9l15t0o.jpg"/>
          <p:cNvPicPr>
            <a:picLocks noChangeAspect="1"/>
          </p:cNvPicPr>
          <p:nvPr/>
        </p:nvPicPr>
        <p:blipFill>
          <a:blip r:embed="rId3" cstate="print"/>
          <a:srcRect l="18112" t="23177" r="27950"/>
          <a:stretch>
            <a:fillRect/>
          </a:stretch>
        </p:blipFill>
        <p:spPr>
          <a:xfrm>
            <a:off x="6300192" y="620688"/>
            <a:ext cx="2376264" cy="2529922"/>
          </a:xfrm>
          <a:prstGeom prst="rect">
            <a:avLst/>
          </a:prstGeom>
        </p:spPr>
      </p:pic>
      <p:pic>
        <p:nvPicPr>
          <p:cNvPr id="10" name="Рисунок 9" descr="PC2fzbusQa0.jpg"/>
          <p:cNvPicPr>
            <a:picLocks noChangeAspect="1"/>
          </p:cNvPicPr>
          <p:nvPr/>
        </p:nvPicPr>
        <p:blipFill>
          <a:blip r:embed="rId4" cstate="print"/>
          <a:srcRect l="33463" t="27111" r="17713" b="13128"/>
          <a:stretch>
            <a:fillRect/>
          </a:stretch>
        </p:blipFill>
        <p:spPr>
          <a:xfrm>
            <a:off x="6444208" y="3861048"/>
            <a:ext cx="2376264" cy="2174177"/>
          </a:xfrm>
          <a:prstGeom prst="rect">
            <a:avLst/>
          </a:prstGeom>
        </p:spPr>
      </p:pic>
      <p:pic>
        <p:nvPicPr>
          <p:cNvPr id="9" name="Рисунок 8" descr="image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88640"/>
            <a:ext cx="5214496" cy="338437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732240" y="3212976"/>
            <a:ext cx="1805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Прямая дорога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203848" y="5733256"/>
            <a:ext cx="26829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Ходьба по массажному</a:t>
            </a:r>
          </a:p>
          <a:p>
            <a:pPr algn="ctr"/>
            <a:r>
              <a:rPr lang="ru-RU" dirty="0" smtClean="0"/>
              <a:t> коврику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6660232" y="6211669"/>
            <a:ext cx="19261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Приставной шаг</a:t>
            </a:r>
          </a:p>
          <a:p>
            <a:pPr algn="ctr"/>
            <a:r>
              <a:rPr lang="ru-RU" dirty="0" smtClean="0"/>
              <a:t>на палке</a:t>
            </a:r>
            <a:endParaRPr lang="ru-RU" dirty="0"/>
          </a:p>
        </p:txBody>
      </p:sp>
      <p:pic>
        <p:nvPicPr>
          <p:cNvPr id="16" name="Рисунок 15" descr="massazhnyy-myach-ezhik-diametr-7-sm-3-573363.jpg"/>
          <p:cNvPicPr>
            <a:picLocks noChangeAspect="1"/>
          </p:cNvPicPr>
          <p:nvPr/>
        </p:nvPicPr>
        <p:blipFill>
          <a:blip r:embed="rId6" cstate="print"/>
          <a:srcRect l="11652" r="11444" b="13461"/>
          <a:stretch>
            <a:fillRect/>
          </a:stretch>
        </p:blipFill>
        <p:spPr>
          <a:xfrm>
            <a:off x="323528" y="3717032"/>
            <a:ext cx="2376264" cy="2005501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23528" y="5877272"/>
            <a:ext cx="17191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Катание мяча </a:t>
            </a:r>
          </a:p>
          <a:p>
            <a:pPr algn="ctr"/>
            <a:r>
              <a:rPr lang="ru-RU" dirty="0" smtClean="0"/>
              <a:t>ступней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908719"/>
            <a:ext cx="68407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Помните! </a:t>
            </a:r>
          </a:p>
          <a:p>
            <a:pPr algn="ctr"/>
            <a:r>
              <a:rPr lang="ru-RU" sz="2400" dirty="0" smtClean="0">
                <a:latin typeface="Comic Sans MS" pitchFamily="66" charset="0"/>
                <a:ea typeface="Times New Roman"/>
                <a:cs typeface="Calibri"/>
              </a:rPr>
              <a:t>Систематические  занятия  самомассажем  способствуют  </a:t>
            </a:r>
            <a:r>
              <a:rPr lang="ru-RU" sz="2400" dirty="0">
                <a:latin typeface="Comic Sans MS" pitchFamily="66" charset="0"/>
                <a:ea typeface="Times New Roman"/>
                <a:cs typeface="Calibri"/>
              </a:rPr>
              <a:t>сознательному стремлению к сохранению и укреплению </a:t>
            </a:r>
            <a:endParaRPr lang="ru-RU" sz="2400" dirty="0" smtClean="0">
              <a:latin typeface="Comic Sans MS" pitchFamily="66" charset="0"/>
              <a:ea typeface="Times New Roman"/>
              <a:cs typeface="Calibri"/>
            </a:endParaRPr>
          </a:p>
          <a:p>
            <a:pPr algn="ctr"/>
            <a:r>
              <a:rPr lang="ru-RU" sz="2400" dirty="0" smtClean="0">
                <a:latin typeface="Comic Sans MS" pitchFamily="66" charset="0"/>
                <a:ea typeface="Times New Roman"/>
                <a:cs typeface="Calibri"/>
              </a:rPr>
              <a:t>здоровья </a:t>
            </a:r>
            <a:r>
              <a:rPr lang="ru-RU" sz="2400" dirty="0">
                <a:latin typeface="Comic Sans MS" pitchFamily="66" charset="0"/>
                <a:ea typeface="Times New Roman"/>
                <a:cs typeface="Calibri"/>
              </a:rPr>
              <a:t>ваших воспитанников</a:t>
            </a:r>
            <a:endParaRPr lang="ru-RU" sz="2400" dirty="0">
              <a:latin typeface="Comic Sans MS" pitchFamily="66" charset="0"/>
              <a:ea typeface="Times New Roman"/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Будьте здоровы!</a:t>
            </a:r>
            <a:endParaRPr lang="ru-RU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4" name="Рисунок 3" descr="i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3728" y="3789040"/>
            <a:ext cx="6048672" cy="3036937"/>
          </a:xfrm>
          <a:prstGeom prst="rect">
            <a:avLst/>
          </a:prstGeom>
        </p:spPr>
      </p:pic>
    </p:spTree>
  </p:cSld>
  <p:clrMapOvr>
    <a:masterClrMapping/>
  </p:clrMapOvr>
  <p:transition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1"/>
          <p:cNvSpPr>
            <a:spLocks noChangeArrowheads="1"/>
          </p:cNvSpPr>
          <p:nvPr/>
        </p:nvSpPr>
        <p:spPr bwMode="auto">
          <a:xfrm>
            <a:off x="0" y="74613"/>
            <a:ext cx="2349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400">
                <a:solidFill>
                  <a:srgbClr val="333333"/>
                </a:solidFill>
                <a:cs typeface="Times New Roman" pitchFamily="18" charset="0"/>
              </a:rPr>
              <a:t>.</a:t>
            </a:r>
            <a:endParaRPr lang="ru-RU"/>
          </a:p>
        </p:txBody>
      </p:sp>
      <p:sp>
        <p:nvSpPr>
          <p:cNvPr id="23556" name="Rectangle 2"/>
          <p:cNvSpPr>
            <a:spLocks noChangeArrowheads="1"/>
          </p:cNvSpPr>
          <p:nvPr/>
        </p:nvSpPr>
        <p:spPr bwMode="auto">
          <a:xfrm>
            <a:off x="0" y="444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7" name="Рисунок 6" descr="4-12.jpg"/>
          <p:cNvPicPr>
            <a:picLocks noChangeAspect="1"/>
          </p:cNvPicPr>
          <p:nvPr/>
        </p:nvPicPr>
        <p:blipFill>
          <a:blip r:embed="rId2" cstate="print"/>
          <a:srcRect t="8031"/>
          <a:stretch>
            <a:fillRect/>
          </a:stretch>
        </p:blipFill>
        <p:spPr>
          <a:xfrm>
            <a:off x="323526" y="476672"/>
            <a:ext cx="2549615" cy="288032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9512" y="3356992"/>
            <a:ext cx="25922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Гиппократ</a:t>
            </a:r>
          </a:p>
          <a:p>
            <a:pPr algn="ctr"/>
            <a:r>
              <a:rPr lang="ru-RU" dirty="0" smtClean="0"/>
              <a:t>Древнегреческий целитель,</a:t>
            </a:r>
          </a:p>
          <a:p>
            <a:pPr algn="ctr"/>
            <a:r>
              <a:rPr lang="ru-RU" dirty="0" smtClean="0"/>
              <a:t> врач и философ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123728" y="4010005"/>
            <a:ext cx="684076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dirty="0">
                <a:solidFill>
                  <a:prstClr val="black"/>
                </a:solidFill>
                <a:latin typeface="Bookman Old Style" pitchFamily="18" charset="0"/>
              </a:rPr>
              <a:t> </a:t>
            </a:r>
            <a:r>
              <a:rPr lang="ru-RU" sz="4400" dirty="0">
                <a:solidFill>
                  <a:prstClr val="black"/>
                </a:solidFill>
                <a:latin typeface="Comic Sans MS" pitchFamily="66" charset="0"/>
              </a:rPr>
              <a:t>Надо всегда помнить заповедь </a:t>
            </a:r>
            <a:r>
              <a:rPr lang="ru-RU" sz="4400" dirty="0" smtClean="0">
                <a:solidFill>
                  <a:prstClr val="black"/>
                </a:solidFill>
                <a:latin typeface="Comic Sans MS" pitchFamily="66" charset="0"/>
              </a:rPr>
              <a:t>Гиппократа</a:t>
            </a:r>
          </a:p>
          <a:p>
            <a:pPr lvl="0" algn="ctr"/>
            <a:r>
              <a:rPr lang="ru-RU" sz="4400" b="1" dirty="0" smtClean="0">
                <a:solidFill>
                  <a:prstClr val="black"/>
                </a:solidFill>
                <a:latin typeface="Comic Sans MS" pitchFamily="66" charset="0"/>
              </a:rPr>
              <a:t> </a:t>
            </a:r>
            <a:r>
              <a:rPr lang="ru-RU" sz="4400" b="1" dirty="0">
                <a:solidFill>
                  <a:srgbClr val="FF0000"/>
                </a:solidFill>
                <a:latin typeface="Comic Sans MS" pitchFamily="66" charset="0"/>
              </a:rPr>
              <a:t>«Не навреди! »  </a:t>
            </a:r>
          </a:p>
          <a:p>
            <a:pPr lvl="0" algn="ctr"/>
            <a:r>
              <a:rPr lang="ru-RU" dirty="0">
                <a:solidFill>
                  <a:prstClr val="black"/>
                </a:solidFill>
                <a:latin typeface="Comic Sans MS" pitchFamily="66" charset="0"/>
              </a:rPr>
              <a:t> 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97063" y="548680"/>
            <a:ext cx="50064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Comic Sans MS" pitchFamily="66" charset="0"/>
              </a:rPr>
              <a:t>Источники информации</a:t>
            </a:r>
            <a:endParaRPr lang="ru-RU" sz="32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31640" y="1628800"/>
            <a:ext cx="6264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1052736"/>
            <a:ext cx="813690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omic Sans MS" pitchFamily="66" charset="0"/>
              </a:rPr>
              <a:t>Методическая литература: </a:t>
            </a:r>
            <a:r>
              <a:rPr lang="ru-RU" dirty="0" err="1" smtClean="0">
                <a:latin typeface="Comic Sans MS" pitchFamily="66" charset="0"/>
              </a:rPr>
              <a:t>Голубева</a:t>
            </a:r>
            <a:r>
              <a:rPr lang="ru-RU" dirty="0" smtClean="0">
                <a:latin typeface="Comic Sans MS" pitchFamily="66" charset="0"/>
              </a:rPr>
              <a:t> Л.Г. “ Гимнастика и массаж для самых маленьких”.- М. : “Мозаика – синтез”, 2012 г. Воронина Л.П. </a:t>
            </a:r>
            <a:r>
              <a:rPr lang="ru-RU" dirty="0" err="1" smtClean="0">
                <a:latin typeface="Comic Sans MS" pitchFamily="66" charset="0"/>
              </a:rPr>
              <a:t>Червякова</a:t>
            </a:r>
            <a:r>
              <a:rPr lang="ru-RU" dirty="0" smtClean="0">
                <a:latin typeface="Comic Sans MS" pitchFamily="66" charset="0"/>
              </a:rPr>
              <a:t> Н.А.</a:t>
            </a:r>
          </a:p>
          <a:p>
            <a:r>
              <a:rPr lang="ru-RU" dirty="0" smtClean="0">
                <a:latin typeface="Comic Sans MS" pitchFamily="66" charset="0"/>
              </a:rPr>
              <a:t> “Картотеки артикуляционной и дыхательной гимнастики, массажа и </a:t>
            </a:r>
            <a:r>
              <a:rPr lang="ru-RU" dirty="0" err="1" smtClean="0">
                <a:latin typeface="Comic Sans MS" pitchFamily="66" charset="0"/>
              </a:rPr>
              <a:t>самомассажа</a:t>
            </a:r>
            <a:r>
              <a:rPr lang="ru-RU" dirty="0" smtClean="0">
                <a:latin typeface="Comic Sans MS" pitchFamily="66" charset="0"/>
              </a:rPr>
              <a:t>”. – М. : “ Детство-Пресс”, 2015 г. </a:t>
            </a:r>
            <a:r>
              <a:rPr lang="ru-RU" dirty="0" err="1" smtClean="0">
                <a:latin typeface="Comic Sans MS" pitchFamily="66" charset="0"/>
              </a:rPr>
              <a:t>Еромыгина</a:t>
            </a:r>
            <a:r>
              <a:rPr lang="ru-RU" dirty="0" smtClean="0">
                <a:latin typeface="Comic Sans MS" pitchFamily="66" charset="0"/>
              </a:rPr>
              <a:t> М.В. </a:t>
            </a:r>
          </a:p>
          <a:p>
            <a:r>
              <a:rPr lang="ru-RU" dirty="0" smtClean="0">
                <a:latin typeface="Comic Sans MS" pitchFamily="66" charset="0"/>
              </a:rPr>
              <a:t>“Картотека упражнений для </a:t>
            </a:r>
            <a:r>
              <a:rPr lang="ru-RU" dirty="0" err="1" smtClean="0">
                <a:latin typeface="Comic Sans MS" pitchFamily="66" charset="0"/>
              </a:rPr>
              <a:t>самомассажа</a:t>
            </a:r>
            <a:r>
              <a:rPr lang="ru-RU" dirty="0" smtClean="0">
                <a:latin typeface="Comic Sans MS" pitchFamily="66" charset="0"/>
              </a:rPr>
              <a:t> пальцев и кистей рук. Зрительная гимнастика”. – М. : “Детство-Пресс”, 2017 г. </a:t>
            </a:r>
            <a:r>
              <a:rPr lang="ru-RU" dirty="0" err="1" smtClean="0">
                <a:latin typeface="Comic Sans MS" pitchFamily="66" charset="0"/>
              </a:rPr>
              <a:t>Гаврючина</a:t>
            </a:r>
            <a:r>
              <a:rPr lang="ru-RU" dirty="0" smtClean="0">
                <a:latin typeface="Comic Sans MS" pitchFamily="66" charset="0"/>
              </a:rPr>
              <a:t> Л.В.</a:t>
            </a:r>
          </a:p>
          <a:p>
            <a:r>
              <a:rPr lang="ru-RU" dirty="0" smtClean="0">
                <a:latin typeface="Comic Sans MS" pitchFamily="66" charset="0"/>
              </a:rPr>
              <a:t> “</a:t>
            </a:r>
            <a:r>
              <a:rPr lang="ru-RU" dirty="0" err="1" smtClean="0">
                <a:latin typeface="Comic Sans MS" pitchFamily="66" charset="0"/>
              </a:rPr>
              <a:t>Здоровьесберегающие</a:t>
            </a:r>
            <a:r>
              <a:rPr lang="ru-RU" dirty="0" smtClean="0">
                <a:latin typeface="Comic Sans MS" pitchFamily="66" charset="0"/>
              </a:rPr>
              <a:t> технологии в ДОУ: методическое пособие”. – М. : “Сфера”, 2010 г. </a:t>
            </a:r>
            <a:r>
              <a:rPr lang="ru-RU" dirty="0" err="1" smtClean="0">
                <a:latin typeface="Comic Sans MS" pitchFamily="66" charset="0"/>
              </a:rPr>
              <a:t>Нестерюк</a:t>
            </a:r>
            <a:r>
              <a:rPr lang="ru-RU" dirty="0" smtClean="0">
                <a:latin typeface="Comic Sans MS" pitchFamily="66" charset="0"/>
              </a:rPr>
              <a:t> Т. “Игровой </a:t>
            </a:r>
            <a:r>
              <a:rPr lang="ru-RU" dirty="0" err="1" smtClean="0">
                <a:latin typeface="Comic Sans MS" pitchFamily="66" charset="0"/>
              </a:rPr>
              <a:t>самомассаж</a:t>
            </a:r>
            <a:r>
              <a:rPr lang="ru-RU" dirty="0" smtClean="0">
                <a:latin typeface="Comic Sans MS" pitchFamily="66" charset="0"/>
              </a:rPr>
              <a:t>”. – М. : “Книголюб”, 2008 г. </a:t>
            </a:r>
            <a:r>
              <a:rPr lang="ru-RU" dirty="0" err="1" smtClean="0">
                <a:latin typeface="Comic Sans MS" pitchFamily="66" charset="0"/>
              </a:rPr>
              <a:t>И-Шен</a:t>
            </a:r>
            <a:r>
              <a:rPr lang="ru-RU" dirty="0" smtClean="0">
                <a:latin typeface="Comic Sans MS" pitchFamily="66" charset="0"/>
              </a:rPr>
              <a:t> “</a:t>
            </a:r>
            <a:r>
              <a:rPr lang="ru-RU" dirty="0" err="1" smtClean="0">
                <a:latin typeface="Comic Sans MS" pitchFamily="66" charset="0"/>
              </a:rPr>
              <a:t>Пальцевый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самомассаж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Йосиро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Цуцуми</a:t>
            </a:r>
            <a:r>
              <a:rPr lang="ru-RU" dirty="0" smtClean="0">
                <a:latin typeface="Comic Sans MS" pitchFamily="66" charset="0"/>
              </a:rPr>
              <a:t>. Начинаем с нуля.”. – СПб. : “Невский проспект, Вектор”, 2007 г.</a:t>
            </a:r>
          </a:p>
          <a:p>
            <a:r>
              <a:rPr lang="ru-RU" dirty="0" err="1" smtClean="0">
                <a:latin typeface="Comic Sans MS" pitchFamily="66" charset="0"/>
              </a:rPr>
              <a:t>Цвынтарный</a:t>
            </a:r>
            <a:r>
              <a:rPr lang="ru-RU" dirty="0" smtClean="0">
                <a:latin typeface="Comic Sans MS" pitchFamily="66" charset="0"/>
              </a:rPr>
              <a:t> В.В. Играем пальчиками и развиваем речь.</a:t>
            </a:r>
          </a:p>
          <a:p>
            <a:r>
              <a:rPr lang="ru-RU" dirty="0" smtClean="0">
                <a:latin typeface="Comic Sans MS" pitchFamily="66" charset="0"/>
              </a:rPr>
              <a:t> СПб., О.В. </a:t>
            </a:r>
            <a:r>
              <a:rPr lang="ru-RU" dirty="0" err="1" smtClean="0">
                <a:latin typeface="Comic Sans MS" pitchFamily="66" charset="0"/>
              </a:rPr>
              <a:t>Узорова</a:t>
            </a:r>
            <a:r>
              <a:rPr lang="ru-RU" dirty="0" smtClean="0">
                <a:latin typeface="Comic Sans MS" pitchFamily="66" charset="0"/>
              </a:rPr>
              <a:t>.                </a:t>
            </a:r>
          </a:p>
          <a:p>
            <a:r>
              <a:rPr lang="ru-RU" dirty="0" smtClean="0">
                <a:latin typeface="Comic Sans MS" pitchFamily="66" charset="0"/>
              </a:rPr>
              <a:t> Пальчиковая гимнастика. М.: </a:t>
            </a:r>
            <a:r>
              <a:rPr lang="ru-RU" dirty="0" err="1" smtClean="0">
                <a:latin typeface="Comic Sans MS" pitchFamily="66" charset="0"/>
              </a:rPr>
              <a:t>Астрель</a:t>
            </a:r>
            <a:r>
              <a:rPr lang="ru-RU" dirty="0" smtClean="0">
                <a:latin typeface="Comic Sans MS" pitchFamily="66" charset="0"/>
              </a:rPr>
              <a:t>, Т.А. Ткаченко.                                              </a:t>
            </a:r>
          </a:p>
          <a:p>
            <a:r>
              <a:rPr lang="ru-RU" dirty="0" smtClean="0">
                <a:latin typeface="Comic Sans MS" pitchFamily="66" charset="0"/>
              </a:rPr>
              <a:t>Веселые пальчики. Развиваем мелкую моторику. </a:t>
            </a:r>
            <a:r>
              <a:rPr lang="ru-RU" dirty="0" err="1" smtClean="0">
                <a:latin typeface="Comic Sans MS" pitchFamily="66" charset="0"/>
              </a:rPr>
              <a:t>М.:Эксмо</a:t>
            </a:r>
            <a:r>
              <a:rPr lang="ru-RU" dirty="0" smtClean="0">
                <a:latin typeface="Comic Sans MS" pitchFamily="66" charset="0"/>
              </a:rPr>
              <a:t>, Т.В. Гордеева                                                                                                 </a:t>
            </a:r>
          </a:p>
          <a:p>
            <a:r>
              <a:rPr lang="ru-RU" dirty="0" smtClean="0">
                <a:latin typeface="Comic Sans MS" pitchFamily="66" charset="0"/>
              </a:rPr>
              <a:t>Пальчиковая гимнастика с предметами. Москва 2011.                                                 </a:t>
            </a:r>
          </a:p>
          <a:p>
            <a:r>
              <a:rPr lang="ru-RU" dirty="0" smtClean="0">
                <a:latin typeface="Comic Sans MS" pitchFamily="66" charset="0"/>
              </a:rPr>
              <a:t>Интернет ресурсы</a:t>
            </a:r>
          </a:p>
          <a:p>
            <a:endParaRPr lang="ru-RU" sz="2000" dirty="0" smtClean="0">
              <a:latin typeface="Comic Sans MS" pitchFamily="66" charset="0"/>
            </a:endParaRPr>
          </a:p>
          <a:p>
            <a:endParaRPr lang="ru-RU" sz="2000" dirty="0"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3429000"/>
            <a:ext cx="7056784" cy="3085802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Понятие </a:t>
            </a:r>
            <a:r>
              <a:rPr lang="ru-RU" sz="2400" b="1" dirty="0" err="1" smtClean="0">
                <a:solidFill>
                  <a:srgbClr val="FF0000"/>
                </a:solidFill>
                <a:latin typeface="Comic Sans MS" pitchFamily="66" charset="0"/>
              </a:rPr>
              <a:t>самомассажа</a:t>
            </a:r>
            <a:endParaRPr lang="ru-RU" sz="2400" b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sz="2400" b="1" dirty="0" err="1" smtClean="0">
                <a:solidFill>
                  <a:srgbClr val="0070C0"/>
                </a:solidFill>
                <a:latin typeface="Comic Sans MS" pitchFamily="66" charset="0"/>
              </a:rPr>
              <a:t>Самомассаж</a:t>
            </a:r>
            <a:r>
              <a:rPr lang="ru-RU" sz="2400" b="1" dirty="0" smtClean="0">
                <a:solidFill>
                  <a:srgbClr val="0070C0"/>
                </a:solidFill>
                <a:latin typeface="Comic Sans MS" pitchFamily="66" charset="0"/>
              </a:rPr>
              <a:t> - это массаж</a:t>
            </a:r>
            <a:r>
              <a:rPr lang="ru-RU" sz="2400" dirty="0" smtClean="0">
                <a:latin typeface="Comic Sans MS" pitchFamily="66" charset="0"/>
              </a:rPr>
              <a:t>, выполняемый самим ребёнком. </a:t>
            </a:r>
          </a:p>
          <a:p>
            <a:pPr eaLnBrk="1" fontAlgn="auto" hangingPunct="1">
              <a:spcAft>
                <a:spcPts val="0"/>
              </a:spcAft>
              <a:buNone/>
              <a:defRPr/>
            </a:pPr>
            <a:r>
              <a:rPr lang="ru-RU" sz="3800" b="1" dirty="0" smtClean="0">
                <a:solidFill>
                  <a:srgbClr val="0070C0"/>
                </a:solidFill>
                <a:latin typeface="Comic Sans MS" pitchFamily="66" charset="0"/>
              </a:rPr>
              <a:t>   </a:t>
            </a:r>
          </a:p>
          <a:p>
            <a:pPr eaLnBrk="1" fontAlgn="auto" hangingPunct="1">
              <a:spcAft>
                <a:spcPts val="0"/>
              </a:spcAft>
              <a:buNone/>
              <a:defRPr/>
            </a:pPr>
            <a:r>
              <a:rPr lang="ru-RU" sz="2400" b="1" dirty="0" smtClean="0">
                <a:solidFill>
                  <a:srgbClr val="0070C0"/>
                </a:solidFill>
                <a:latin typeface="Comic Sans MS" pitchFamily="66" charset="0"/>
              </a:rPr>
              <a:t>Игровой </a:t>
            </a:r>
            <a:r>
              <a:rPr lang="ru-RU" sz="2400" b="1" dirty="0" err="1" smtClean="0">
                <a:solidFill>
                  <a:srgbClr val="0070C0"/>
                </a:solidFill>
                <a:latin typeface="Comic Sans MS" pitchFamily="66" charset="0"/>
              </a:rPr>
              <a:t>самомассаж</a:t>
            </a:r>
            <a:r>
              <a:rPr lang="ru-RU" sz="2400" b="1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sz="2400" dirty="0" smtClean="0">
                <a:latin typeface="Comic Sans MS" pitchFamily="66" charset="0"/>
              </a:rPr>
              <a:t>– это уникальная тактильная гимнастика</a:t>
            </a:r>
            <a:endParaRPr lang="ru-RU" sz="9600" dirty="0" smtClean="0">
              <a:latin typeface="Comic Sans MS" pitchFamily="66" charset="0"/>
            </a:endParaRPr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ru-RU" dirty="0" smtClean="0">
              <a:latin typeface="Bookman Old Style" pitchFamily="18" charset="0"/>
            </a:endParaRPr>
          </a:p>
        </p:txBody>
      </p:sp>
      <p:pic>
        <p:nvPicPr>
          <p:cNvPr id="6" name="Рисунок 5" descr="__.jpg"/>
          <p:cNvPicPr>
            <a:picLocks noChangeAspect="1"/>
          </p:cNvPicPr>
          <p:nvPr/>
        </p:nvPicPr>
        <p:blipFill>
          <a:blip r:embed="rId2" cstate="print"/>
          <a:srcRect t="5365" r="54725" b="3436"/>
          <a:stretch>
            <a:fillRect/>
          </a:stretch>
        </p:blipFill>
        <p:spPr>
          <a:xfrm>
            <a:off x="6012160" y="0"/>
            <a:ext cx="2304256" cy="2611490"/>
          </a:xfrm>
          <a:prstGeom prst="rect">
            <a:avLst/>
          </a:prstGeom>
        </p:spPr>
      </p:pic>
      <p:pic>
        <p:nvPicPr>
          <p:cNvPr id="7" name="Рисунок 6" descr="Бякина_Валентина_Петровна.jpg"/>
          <p:cNvPicPr>
            <a:picLocks noChangeAspect="1"/>
          </p:cNvPicPr>
          <p:nvPr/>
        </p:nvPicPr>
        <p:blipFill>
          <a:blip r:embed="rId3" cstate="print"/>
          <a:srcRect l="14563" r="9838"/>
          <a:stretch>
            <a:fillRect/>
          </a:stretch>
        </p:blipFill>
        <p:spPr>
          <a:xfrm>
            <a:off x="827584" y="188640"/>
            <a:ext cx="2520280" cy="222325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331640" y="2636912"/>
            <a:ext cx="18795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А.А. Уманская</a:t>
            </a:r>
            <a:endParaRPr lang="ru-RU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6156176" y="2708920"/>
            <a:ext cx="21776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М.Ю. </a:t>
            </a:r>
            <a:r>
              <a:rPr lang="ru-RU" sz="2000" dirty="0" err="1" smtClean="0"/>
              <a:t>Картушена</a:t>
            </a:r>
            <a:endParaRPr lang="ru-RU" sz="20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052736"/>
            <a:ext cx="820891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Comic Sans MS" pitchFamily="66" charset="0"/>
              </a:rPr>
              <a:t> 1. Предупреждение и коррекция некоторых заболеваний, находящихся на ранней стадии.</a:t>
            </a:r>
          </a:p>
          <a:p>
            <a:r>
              <a:rPr lang="ru-RU" sz="2000" dirty="0" smtClean="0">
                <a:latin typeface="Comic Sans MS" pitchFamily="66" charset="0"/>
              </a:rPr>
              <a:t>2. Улучшение общего состояния детей, повышение бодрости и работоспособности. </a:t>
            </a:r>
          </a:p>
          <a:p>
            <a:r>
              <a:rPr lang="ru-RU" sz="2000" dirty="0" smtClean="0">
                <a:latin typeface="Comic Sans MS" pitchFamily="66" charset="0"/>
              </a:rPr>
              <a:t>3. Регуляция мыслительной деятельности, нормализация кровотока во всём организме.</a:t>
            </a:r>
          </a:p>
          <a:p>
            <a:r>
              <a:rPr lang="ru-RU" sz="2000" dirty="0" smtClean="0">
                <a:latin typeface="Comic Sans MS" pitchFamily="66" charset="0"/>
              </a:rPr>
              <a:t> 4. Развитие внимания, памяти, интеллекта, абстрактного мышления, речи.</a:t>
            </a:r>
          </a:p>
          <a:p>
            <a:r>
              <a:rPr lang="ru-RU" sz="2000" dirty="0" smtClean="0">
                <a:latin typeface="Comic Sans MS" pitchFamily="66" charset="0"/>
              </a:rPr>
              <a:t> 5. Усвоение знаний о строении организма, приобретение первоначальных навыков ОБЖ . </a:t>
            </a:r>
          </a:p>
          <a:p>
            <a:r>
              <a:rPr lang="ru-RU" sz="2000" dirty="0" smtClean="0">
                <a:latin typeface="Comic Sans MS" pitchFamily="66" charset="0"/>
              </a:rPr>
              <a:t>6. Приобретение устойчивой мотивации и потребности в сохранении своего собственного здоровья. </a:t>
            </a:r>
          </a:p>
          <a:p>
            <a:r>
              <a:rPr lang="ru-RU" sz="2000" dirty="0" smtClean="0">
                <a:latin typeface="Comic Sans MS" pitchFamily="66" charset="0"/>
              </a:rPr>
              <a:t>7. Формирование привычки к здоровому образу жизни.</a:t>
            </a:r>
          </a:p>
          <a:p>
            <a:r>
              <a:rPr lang="ru-RU" sz="2000" dirty="0" smtClean="0">
                <a:latin typeface="Comic Sans MS" pitchFamily="66" charset="0"/>
              </a:rPr>
              <a:t> 8. Получение навыков элементарного </a:t>
            </a:r>
            <a:r>
              <a:rPr lang="ru-RU" sz="2000" dirty="0" err="1" smtClean="0">
                <a:latin typeface="Comic Sans MS" pitchFamily="66" charset="0"/>
              </a:rPr>
              <a:t>самомассажа</a:t>
            </a:r>
            <a:r>
              <a:rPr lang="ru-RU" sz="2000" dirty="0" smtClean="0">
                <a:latin typeface="Comic Sans MS" pitchFamily="66" charset="0"/>
              </a:rPr>
              <a:t> рук, ног, головы, лица и т.д. Улучшение работы иммунной системы всего организма ребенка.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260648"/>
            <a:ext cx="5472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задачи </a:t>
            </a:r>
            <a:r>
              <a:rPr lang="ru-RU" sz="2800" b="1" dirty="0" err="1" smtClean="0">
                <a:solidFill>
                  <a:srgbClr val="FF0000"/>
                </a:solidFill>
                <a:latin typeface="Comic Sans MS" pitchFamily="66" charset="0"/>
              </a:rPr>
              <a:t>самомассажа</a:t>
            </a:r>
            <a:endParaRPr lang="ru-RU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3387005"/>
          </a:xfrm>
        </p:spPr>
        <p:txBody>
          <a:bodyPr>
            <a:noAutofit/>
          </a:bodyPr>
          <a:lstStyle/>
          <a:p>
            <a:pPr algn="ctr" eaLnBrk="1" hangingPunct="1">
              <a:lnSpc>
                <a:spcPct val="80000"/>
              </a:lnSpc>
              <a:buNone/>
            </a:pPr>
            <a:r>
              <a:rPr lang="ru-RU" sz="4000" b="1" dirty="0" smtClean="0">
                <a:solidFill>
                  <a:srgbClr val="0070C0"/>
                </a:solidFill>
                <a:latin typeface="Comic Sans MS" pitchFamily="66" charset="0"/>
              </a:rPr>
              <a:t>Поглаживание</a:t>
            </a:r>
            <a:r>
              <a:rPr lang="ru-RU" sz="4000" dirty="0" smtClean="0">
                <a:latin typeface="Comic Sans MS" pitchFamily="66" charset="0"/>
              </a:rPr>
              <a:t> </a:t>
            </a:r>
          </a:p>
          <a:p>
            <a:pPr algn="ctr" eaLnBrk="1" hangingPunct="1">
              <a:lnSpc>
                <a:spcPct val="80000"/>
              </a:lnSpc>
              <a:buNone/>
            </a:pPr>
            <a:endParaRPr lang="ru-RU" sz="4000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pPr algn="ctr" eaLnBrk="1" hangingPunct="1">
              <a:lnSpc>
                <a:spcPct val="80000"/>
              </a:lnSpc>
              <a:buNone/>
            </a:pPr>
            <a:r>
              <a:rPr lang="ru-RU" sz="4000" b="1" dirty="0" smtClean="0">
                <a:solidFill>
                  <a:srgbClr val="0070C0"/>
                </a:solidFill>
                <a:latin typeface="Comic Sans MS" pitchFamily="66" charset="0"/>
              </a:rPr>
              <a:t>Растирание</a:t>
            </a:r>
            <a:r>
              <a:rPr lang="ru-RU" sz="4000" dirty="0" smtClean="0">
                <a:latin typeface="Comic Sans MS" pitchFamily="66" charset="0"/>
              </a:rPr>
              <a:t> </a:t>
            </a:r>
          </a:p>
          <a:p>
            <a:pPr algn="ctr" eaLnBrk="1" hangingPunct="1">
              <a:lnSpc>
                <a:spcPct val="80000"/>
              </a:lnSpc>
              <a:buNone/>
            </a:pPr>
            <a:endParaRPr lang="ru-RU" sz="4000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pPr algn="ctr" eaLnBrk="1" hangingPunct="1">
              <a:lnSpc>
                <a:spcPct val="80000"/>
              </a:lnSpc>
              <a:buNone/>
            </a:pPr>
            <a:r>
              <a:rPr lang="ru-RU" sz="4000" b="1" dirty="0" smtClean="0">
                <a:solidFill>
                  <a:srgbClr val="0070C0"/>
                </a:solidFill>
                <a:latin typeface="Comic Sans MS" pitchFamily="66" charset="0"/>
              </a:rPr>
              <a:t>Разминание</a:t>
            </a:r>
            <a:r>
              <a:rPr lang="ru-RU" sz="4000" dirty="0" smtClean="0">
                <a:solidFill>
                  <a:srgbClr val="0070C0"/>
                </a:solidFill>
                <a:latin typeface="Comic Sans MS" pitchFamily="66" charset="0"/>
              </a:rPr>
              <a:t> </a:t>
            </a:r>
          </a:p>
          <a:p>
            <a:pPr algn="ctr" eaLnBrk="1" hangingPunct="1">
              <a:lnSpc>
                <a:spcPct val="80000"/>
              </a:lnSpc>
              <a:buNone/>
            </a:pPr>
            <a:endParaRPr lang="ru-RU" sz="4000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pPr algn="ctr" eaLnBrk="1" hangingPunct="1">
              <a:lnSpc>
                <a:spcPct val="80000"/>
              </a:lnSpc>
              <a:buNone/>
            </a:pPr>
            <a:r>
              <a:rPr lang="ru-RU" sz="4000" b="1" dirty="0" smtClean="0">
                <a:solidFill>
                  <a:srgbClr val="0070C0"/>
                </a:solidFill>
                <a:latin typeface="Comic Sans MS" pitchFamily="66" charset="0"/>
              </a:rPr>
              <a:t>Вибрация</a:t>
            </a:r>
            <a:r>
              <a:rPr lang="ru-RU" sz="4000" dirty="0" smtClean="0">
                <a:latin typeface="Comic Sans MS" pitchFamily="66" charset="0"/>
              </a:rPr>
              <a:t> </a:t>
            </a:r>
          </a:p>
          <a:p>
            <a:pPr algn="ctr" eaLnBrk="1" hangingPunct="1">
              <a:lnSpc>
                <a:spcPct val="80000"/>
              </a:lnSpc>
              <a:buNone/>
            </a:pPr>
            <a:r>
              <a:rPr lang="ru-RU" sz="4000" dirty="0" smtClean="0">
                <a:latin typeface="Bookman Old Style" pitchFamily="18" charset="0"/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4088" y="134076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771800" y="332656"/>
            <a:ext cx="47114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Comic Sans MS" pitchFamily="66" charset="0"/>
              </a:rPr>
              <a:t>Приемы </a:t>
            </a:r>
            <a:r>
              <a:rPr lang="ru-RU" sz="3200" b="1" dirty="0" err="1" smtClean="0">
                <a:solidFill>
                  <a:srgbClr val="FF0000"/>
                </a:solidFill>
                <a:latin typeface="Comic Sans MS" pitchFamily="66" charset="0"/>
              </a:rPr>
              <a:t>самомассажа</a:t>
            </a:r>
            <a:endParaRPr lang="ru-RU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7" name="Рисунок 6" descr="kisspng-drawing-child-kindergarten-parent-clip-art-trying-5adf60df98b162.5327547515245887676254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7890" y="4077072"/>
            <a:ext cx="3026110" cy="2420888"/>
          </a:xfrm>
          <a:prstGeom prst="rect">
            <a:avLst/>
          </a:prstGeom>
        </p:spPr>
      </p:pic>
      <p:pic>
        <p:nvPicPr>
          <p:cNvPr id="9" name="Рисунок 8" descr="unname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1556792"/>
            <a:ext cx="2281436" cy="2281436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unnamed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r="47532"/>
          <a:stretch>
            <a:fillRect/>
          </a:stretch>
        </p:blipFill>
        <p:spPr>
          <a:xfrm>
            <a:off x="0" y="404664"/>
            <a:ext cx="1008112" cy="1921396"/>
          </a:xfrm>
          <a:prstGeom prst="rect">
            <a:avLst/>
          </a:prstGeom>
        </p:spPr>
      </p:pic>
      <p:sp>
        <p:nvSpPr>
          <p:cNvPr id="19457" name="TextBox 3"/>
          <p:cNvSpPr txBox="1">
            <a:spLocks noChangeArrowheads="1"/>
          </p:cNvSpPr>
          <p:nvPr/>
        </p:nvSpPr>
        <p:spPr bwMode="auto">
          <a:xfrm>
            <a:off x="395288" y="260350"/>
            <a:ext cx="84248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19459" name="TextBox 6"/>
          <p:cNvSpPr txBox="1">
            <a:spLocks noChangeArrowheads="1"/>
          </p:cNvSpPr>
          <p:nvPr/>
        </p:nvSpPr>
        <p:spPr bwMode="auto">
          <a:xfrm>
            <a:off x="251521" y="1"/>
            <a:ext cx="8424936" cy="6586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ru-RU" dirty="0" smtClean="0">
              <a:latin typeface="Comic Sans MS" pitchFamily="66" charset="0"/>
            </a:endParaRPr>
          </a:p>
          <a:p>
            <a:pPr algn="ctr"/>
            <a:endParaRPr lang="ru-RU" dirty="0" smtClean="0">
              <a:latin typeface="Comic Sans MS" pitchFamily="66" charset="0"/>
            </a:endParaRPr>
          </a:p>
          <a:p>
            <a:pPr algn="ctr"/>
            <a:r>
              <a:rPr lang="ru-RU" sz="3200" dirty="0" smtClean="0">
                <a:solidFill>
                  <a:srgbClr val="FF0000"/>
                </a:solidFill>
                <a:latin typeface="Comic Sans MS" pitchFamily="66" charset="0"/>
              </a:rPr>
              <a:t>Непременные условия!</a:t>
            </a:r>
          </a:p>
          <a:p>
            <a:pPr algn="ctr"/>
            <a:endParaRPr lang="ru-RU" dirty="0" smtClean="0">
              <a:latin typeface="Comic Sans MS" pitchFamily="66" charset="0"/>
            </a:endParaRPr>
          </a:p>
          <a:p>
            <a:pPr algn="ctr"/>
            <a:r>
              <a:rPr lang="ru-RU" sz="2400" dirty="0" smtClean="0">
                <a:latin typeface="Comic Sans MS" pitchFamily="66" charset="0"/>
              </a:rPr>
              <a:t>наблюдение за самочувствием и индивидуальной</a:t>
            </a:r>
          </a:p>
          <a:p>
            <a:pPr algn="ctr"/>
            <a:r>
              <a:rPr lang="ru-RU" sz="2400" dirty="0" smtClean="0">
                <a:latin typeface="Comic Sans MS" pitchFamily="66" charset="0"/>
              </a:rPr>
              <a:t>реакцией детей</a:t>
            </a:r>
          </a:p>
          <a:p>
            <a:pPr algn="ctr"/>
            <a:endParaRPr lang="ru-RU" sz="2400" dirty="0" smtClean="0">
              <a:latin typeface="Comic Sans MS" pitchFamily="66" charset="0"/>
            </a:endParaRPr>
          </a:p>
          <a:p>
            <a:pPr algn="ctr"/>
            <a:r>
              <a:rPr lang="ru-RU" sz="2400" dirty="0" smtClean="0">
                <a:latin typeface="Comic Sans MS" pitchFamily="66" charset="0"/>
              </a:rPr>
              <a:t>упражнения должны выполняться на фоне позитивных</a:t>
            </a:r>
          </a:p>
          <a:p>
            <a:pPr algn="ctr"/>
            <a:r>
              <a:rPr lang="ru-RU" sz="2400" dirty="0" smtClean="0">
                <a:latin typeface="Comic Sans MS" pitchFamily="66" charset="0"/>
              </a:rPr>
              <a:t>ответных реакций ребенка</a:t>
            </a:r>
          </a:p>
          <a:p>
            <a:pPr algn="ctr"/>
            <a:endParaRPr lang="ru-RU" sz="2400" dirty="0" smtClean="0">
              <a:latin typeface="Comic Sans MS" pitchFamily="66" charset="0"/>
            </a:endParaRPr>
          </a:p>
          <a:p>
            <a:pPr algn="ctr"/>
            <a:r>
              <a:rPr lang="ru-RU" sz="2400" dirty="0" smtClean="0">
                <a:latin typeface="Comic Sans MS" pitchFamily="66" charset="0"/>
              </a:rPr>
              <a:t>рекомендуется обучать детей не надавливать с силой</a:t>
            </a:r>
          </a:p>
          <a:p>
            <a:pPr algn="ctr"/>
            <a:r>
              <a:rPr lang="ru-RU" sz="2400" dirty="0" smtClean="0">
                <a:latin typeface="Comic Sans MS" pitchFamily="66" charset="0"/>
              </a:rPr>
              <a:t>на указанные точки, а массировать их мягкими</a:t>
            </a:r>
          </a:p>
          <a:p>
            <a:pPr algn="ctr"/>
            <a:r>
              <a:rPr lang="ru-RU" sz="2400" dirty="0" smtClean="0">
                <a:latin typeface="Comic Sans MS" pitchFamily="66" charset="0"/>
              </a:rPr>
              <a:t>движениями пальцев</a:t>
            </a:r>
          </a:p>
          <a:p>
            <a:pPr algn="ctr"/>
            <a:endParaRPr lang="ru-RU" sz="2400" dirty="0" smtClean="0">
              <a:latin typeface="Comic Sans MS" pitchFamily="66" charset="0"/>
            </a:endParaRPr>
          </a:p>
          <a:p>
            <a:pPr algn="ctr"/>
            <a:r>
              <a:rPr lang="ru-RU" sz="2400" dirty="0" smtClean="0">
                <a:latin typeface="Comic Sans MS" pitchFamily="66" charset="0"/>
              </a:rPr>
              <a:t>Перед проведением занятия педагогу следует</a:t>
            </a:r>
          </a:p>
          <a:p>
            <a:pPr algn="ctr"/>
            <a:r>
              <a:rPr lang="ru-RU" sz="2400" dirty="0" smtClean="0">
                <a:latin typeface="Comic Sans MS" pitchFamily="66" charset="0"/>
              </a:rPr>
              <a:t>попробовать выполнить все упражнения самому</a:t>
            </a:r>
          </a:p>
          <a:p>
            <a:pPr algn="ctr"/>
            <a:endParaRPr lang="ru-RU" sz="2400" dirty="0" smtClean="0">
              <a:latin typeface="Comic Sans MS" pitchFamily="66" charset="0"/>
            </a:endParaRPr>
          </a:p>
          <a:p>
            <a:pPr algn="ctr"/>
            <a:r>
              <a:rPr lang="ru-RU" sz="2400" dirty="0" smtClean="0">
                <a:latin typeface="Comic Sans MS" pitchFamily="66" charset="0"/>
              </a:rPr>
              <a:t>Продолжительность: 5-7 минут.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6" name="Рисунок 5" descr="unname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51260"/>
          <a:stretch>
            <a:fillRect/>
          </a:stretch>
        </p:blipFill>
        <p:spPr>
          <a:xfrm>
            <a:off x="8172400" y="188640"/>
            <a:ext cx="866295" cy="177738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19672" y="692696"/>
            <a:ext cx="66688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sz="2400" dirty="0">
                <a:solidFill>
                  <a:srgbClr val="FF0000"/>
                </a:solidFill>
                <a:latin typeface="Comic Sans MS" pitchFamily="66" charset="0"/>
              </a:rPr>
              <a:t>Рекомендации к проведению самомассажа</a:t>
            </a:r>
          </a:p>
          <a:p>
            <a:endParaRPr lang="ru-RU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4" name="Рисунок 3" descr="j56918-126294482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348880"/>
            <a:ext cx="3413011" cy="429309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203848" y="1028343"/>
            <a:ext cx="5760640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smtClean="0">
                <a:latin typeface="Comic Sans MS" pitchFamily="66" charset="0"/>
              </a:rPr>
              <a:t>Самомассаж  </a:t>
            </a:r>
            <a:r>
              <a:rPr lang="ru-RU" sz="2000" dirty="0">
                <a:latin typeface="Comic Sans MS" pitchFamily="66" charset="0"/>
              </a:rPr>
              <a:t>рекомендуется выполнять 2-3 раза в день по </a:t>
            </a:r>
            <a:r>
              <a:rPr lang="ru-RU" sz="2000" dirty="0" smtClean="0">
                <a:latin typeface="Comic Sans MS" pitchFamily="66" charset="0"/>
              </a:rPr>
              <a:t>5- </a:t>
            </a:r>
            <a:r>
              <a:rPr lang="ru-RU" sz="2000" dirty="0">
                <a:latin typeface="Comic Sans MS" pitchFamily="66" charset="0"/>
              </a:rPr>
              <a:t>10 минут </a:t>
            </a:r>
            <a:r>
              <a:rPr lang="ru-RU" sz="2000" dirty="0" smtClean="0">
                <a:latin typeface="Comic Sans MS" pitchFamily="66" charset="0"/>
              </a:rPr>
              <a:t> , </a:t>
            </a:r>
            <a:r>
              <a:rPr lang="ru-RU" sz="2000" dirty="0">
                <a:latin typeface="Comic Sans MS" pitchFamily="66" charset="0"/>
              </a:rPr>
              <a:t>используя 3-5 упражнений, между которыми следует проводить расслабление мышц. </a:t>
            </a:r>
            <a:endParaRPr lang="ru-RU" sz="2000" dirty="0" smtClean="0">
              <a:latin typeface="Comic Sans MS" pitchFamily="66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smtClean="0">
                <a:latin typeface="Comic Sans MS" pitchFamily="66" charset="0"/>
              </a:rPr>
              <a:t>Каждое </a:t>
            </a:r>
            <a:r>
              <a:rPr lang="ru-RU" sz="2000" dirty="0">
                <a:latin typeface="Comic Sans MS" pitchFamily="66" charset="0"/>
              </a:rPr>
              <a:t>упражнение выполнять 8 раз</a:t>
            </a:r>
            <a:r>
              <a:rPr lang="ru-RU" sz="2000" dirty="0" smtClean="0">
                <a:latin typeface="Comic Sans MS" pitchFamily="66" charset="0"/>
              </a:rPr>
              <a:t>:</a:t>
            </a:r>
          </a:p>
          <a:p>
            <a:r>
              <a:rPr lang="ru-RU" sz="2000" dirty="0" smtClean="0">
                <a:latin typeface="Comic Sans MS" pitchFamily="66" charset="0"/>
              </a:rPr>
              <a:t> </a:t>
            </a:r>
            <a:r>
              <a:rPr lang="ru-RU" sz="2000" dirty="0">
                <a:latin typeface="Comic Sans MS" pitchFamily="66" charset="0"/>
              </a:rPr>
              <a:t>4 раза для правой и 4 раза для левой руки</a:t>
            </a:r>
            <a:r>
              <a:rPr lang="ru-RU" sz="2000" dirty="0" smtClean="0">
                <a:latin typeface="Comic Sans MS" pitchFamily="66" charset="0"/>
              </a:rPr>
              <a:t>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smtClean="0">
                <a:latin typeface="Comic Sans MS" pitchFamily="66" charset="0"/>
              </a:rPr>
              <a:t> </a:t>
            </a:r>
            <a:r>
              <a:rPr lang="ru-RU" sz="2000" dirty="0">
                <a:latin typeface="Comic Sans MS" pitchFamily="66" charset="0"/>
              </a:rPr>
              <a:t>Все упражнения выполняются по направлению к лимфоузлам: от кончиков пальцев к запястью и от кисти к локтю. </a:t>
            </a:r>
            <a:endParaRPr lang="ru-RU" sz="2000" dirty="0" smtClean="0">
              <a:latin typeface="Comic Sans MS" pitchFamily="66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smtClean="0">
                <a:latin typeface="Comic Sans MS" pitchFamily="66" charset="0"/>
              </a:rPr>
              <a:t>После </a:t>
            </a:r>
            <a:r>
              <a:rPr lang="ru-RU" sz="2000" dirty="0">
                <a:latin typeface="Comic Sans MS" pitchFamily="66" charset="0"/>
              </a:rPr>
              <a:t>каждого упражнения проводится расслабление: поглаживание или </a:t>
            </a:r>
            <a:r>
              <a:rPr lang="ru-RU" sz="2000" dirty="0" err="1">
                <a:latin typeface="Comic Sans MS" pitchFamily="66" charset="0"/>
              </a:rPr>
              <a:t>стряхивание</a:t>
            </a:r>
            <a:r>
              <a:rPr lang="ru-RU" sz="2000" dirty="0">
                <a:latin typeface="Comic Sans MS" pitchFamily="66" charset="0"/>
              </a:rPr>
              <a:t>  рук. </a:t>
            </a:r>
          </a:p>
        </p:txBody>
      </p:sp>
    </p:spTree>
  </p:cSld>
  <p:clrMapOvr>
    <a:masterClrMapping/>
  </p:clrMapOvr>
  <p:transition>
    <p:wedg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3" descr="http://nenuda.ru/nuda/246/245169/245169_html_6ca6ed4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0"/>
            <a:ext cx="7704137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TextBox 4"/>
          <p:cNvSpPr txBox="1">
            <a:spLocks noChangeArrowheads="1"/>
          </p:cNvSpPr>
          <p:nvPr/>
        </p:nvSpPr>
        <p:spPr bwMode="auto">
          <a:xfrm>
            <a:off x="539552" y="1988840"/>
            <a:ext cx="8208912" cy="4185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Проведение </a:t>
            </a:r>
            <a:r>
              <a:rPr lang="ru-RU" sz="2800" b="1" dirty="0">
                <a:solidFill>
                  <a:srgbClr val="FF0000"/>
                </a:solidFill>
                <a:latin typeface="Comic Sans MS" pitchFamily="66" charset="0"/>
              </a:rPr>
              <a:t>игрового </a:t>
            </a:r>
            <a:r>
              <a:rPr lang="ru-RU" sz="2800" b="1" dirty="0" err="1">
                <a:solidFill>
                  <a:srgbClr val="FF0000"/>
                </a:solidFill>
                <a:latin typeface="Comic Sans MS" pitchFamily="66" charset="0"/>
              </a:rPr>
              <a:t>самомассажа</a:t>
            </a:r>
            <a:r>
              <a:rPr lang="ru-RU" sz="2800" b="1" dirty="0">
                <a:solidFill>
                  <a:srgbClr val="FF0000"/>
                </a:solidFill>
                <a:latin typeface="Comic Sans MS" pitchFamily="66" charset="0"/>
              </a:rPr>
              <a:t> с детьми в ДОУ в течение дня. </a:t>
            </a:r>
          </a:p>
          <a:p>
            <a:endParaRPr lang="ru-RU" sz="2400" dirty="0">
              <a:latin typeface="Comic Sans MS" pitchFamily="66" charset="0"/>
            </a:endParaRPr>
          </a:p>
          <a:p>
            <a:r>
              <a:rPr lang="ru-RU" sz="2400" dirty="0">
                <a:latin typeface="Comic Sans MS" pitchFamily="66" charset="0"/>
              </a:rPr>
              <a:t>1. Утренняя гимнастика</a:t>
            </a:r>
          </a:p>
          <a:p>
            <a:r>
              <a:rPr lang="ru-RU" sz="2400" dirty="0">
                <a:latin typeface="Comic Sans MS" pitchFamily="66" charset="0"/>
              </a:rPr>
              <a:t>2. </a:t>
            </a:r>
            <a:r>
              <a:rPr lang="ru-RU" sz="2400" dirty="0" smtClean="0">
                <a:latin typeface="Comic Sans MS" pitchFamily="66" charset="0"/>
              </a:rPr>
              <a:t>НОД, </a:t>
            </a:r>
            <a:r>
              <a:rPr lang="ru-RU" sz="2400" dirty="0">
                <a:latin typeface="Comic Sans MS" pitchFamily="66" charset="0"/>
              </a:rPr>
              <a:t>физкультминутки</a:t>
            </a:r>
          </a:p>
          <a:p>
            <a:r>
              <a:rPr lang="ru-RU" sz="2400" dirty="0">
                <a:latin typeface="Comic Sans MS" pitchFamily="66" charset="0"/>
              </a:rPr>
              <a:t>3. Динамические паузы</a:t>
            </a:r>
          </a:p>
          <a:p>
            <a:r>
              <a:rPr lang="ru-RU" sz="2400" dirty="0">
                <a:latin typeface="Comic Sans MS" pitchFamily="66" charset="0"/>
              </a:rPr>
              <a:t>4. Индивидуальная работа</a:t>
            </a:r>
          </a:p>
          <a:p>
            <a:r>
              <a:rPr lang="ru-RU" sz="2400" dirty="0">
                <a:latin typeface="Comic Sans MS" pitchFamily="66" charset="0"/>
              </a:rPr>
              <a:t>5. Гимнастика после сна</a:t>
            </a:r>
          </a:p>
          <a:p>
            <a:r>
              <a:rPr lang="ru-RU" sz="2400" dirty="0">
                <a:latin typeface="Comic Sans MS" pitchFamily="66" charset="0"/>
              </a:rPr>
              <a:t>6. Свободная деятельность</a:t>
            </a:r>
          </a:p>
          <a:p>
            <a:r>
              <a:rPr lang="ru-RU" sz="2400" dirty="0">
                <a:latin typeface="Comic Sans MS" pitchFamily="66" charset="0"/>
              </a:rPr>
              <a:t>7. Физкультурные занятия</a:t>
            </a:r>
          </a:p>
          <a:p>
            <a:endParaRPr lang="ru-RU" dirty="0">
              <a:latin typeface="Franklin Gothic Book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s1200.png"/>
          <p:cNvPicPr>
            <a:picLocks noChangeAspect="1"/>
          </p:cNvPicPr>
          <p:nvPr/>
        </p:nvPicPr>
        <p:blipFill>
          <a:blip r:embed="rId2" cstate="print"/>
          <a:srcRect l="16198" t="29173" r="13121" b="22901"/>
          <a:stretch>
            <a:fillRect/>
          </a:stretch>
        </p:blipFill>
        <p:spPr>
          <a:xfrm>
            <a:off x="2267744" y="188640"/>
            <a:ext cx="4680520" cy="1656184"/>
          </a:xfrm>
          <a:prstGeom prst="rect">
            <a:avLst/>
          </a:prstGeom>
        </p:spPr>
      </p:pic>
      <p:sp>
        <p:nvSpPr>
          <p:cNvPr id="18434" name="TextBox 8"/>
          <p:cNvSpPr txBox="1">
            <a:spLocks noChangeArrowheads="1"/>
          </p:cNvSpPr>
          <p:nvPr/>
        </p:nvSpPr>
        <p:spPr bwMode="auto">
          <a:xfrm>
            <a:off x="251520" y="1868626"/>
            <a:ext cx="87129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Comic Sans MS" pitchFamily="66" charset="0"/>
              </a:rPr>
              <a:t>Основные методы </a:t>
            </a:r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обучения</a:t>
            </a:r>
            <a:endParaRPr lang="ru-RU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2996952"/>
            <a:ext cx="32271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  <a:latin typeface="Comic Sans MS" pitchFamily="66" charset="0"/>
              </a:rPr>
              <a:t>Словесный</a:t>
            </a:r>
            <a:endParaRPr lang="ru-RU" sz="44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59832" y="4149080"/>
            <a:ext cx="327846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  <a:latin typeface="Comic Sans MS" pitchFamily="66" charset="0"/>
              </a:rPr>
              <a:t>Наглядный</a:t>
            </a:r>
            <a:endParaRPr lang="ru-RU" sz="44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24128" y="5373216"/>
            <a:ext cx="24833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  <a:latin typeface="Comic Sans MS" pitchFamily="66" charset="0"/>
              </a:rPr>
              <a:t>Игровой</a:t>
            </a:r>
            <a:endParaRPr lang="ru-RU" sz="44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1096</TotalTime>
  <Words>734</Words>
  <Application>Microsoft Office PowerPoint</Application>
  <PresentationFormat>Экран (4:3)</PresentationFormat>
  <Paragraphs>140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Трек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109</cp:revision>
  <dcterms:created xsi:type="dcterms:W3CDTF">2016-12-14T13:45:23Z</dcterms:created>
  <dcterms:modified xsi:type="dcterms:W3CDTF">2021-04-19T16:32:33Z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983337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