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0" r:id="rId3"/>
    <p:sldId id="281" r:id="rId4"/>
    <p:sldId id="298" r:id="rId5"/>
    <p:sldId id="282" r:id="rId6"/>
    <p:sldId id="284" r:id="rId7"/>
    <p:sldId id="283" r:id="rId8"/>
    <p:sldId id="285" r:id="rId9"/>
    <p:sldId id="287" r:id="rId10"/>
    <p:sldId id="262" r:id="rId11"/>
    <p:sldId id="257" r:id="rId12"/>
    <p:sldId id="288" r:id="rId13"/>
    <p:sldId id="299" r:id="rId14"/>
    <p:sldId id="289" r:id="rId15"/>
    <p:sldId id="290" r:id="rId16"/>
    <p:sldId id="291" r:id="rId17"/>
    <p:sldId id="264" r:id="rId18"/>
    <p:sldId id="266" r:id="rId19"/>
    <p:sldId id="267" r:id="rId20"/>
    <p:sldId id="259" r:id="rId21"/>
    <p:sldId id="268" r:id="rId22"/>
    <p:sldId id="269" r:id="rId23"/>
    <p:sldId id="261" r:id="rId24"/>
    <p:sldId id="300" r:id="rId25"/>
    <p:sldId id="270" r:id="rId26"/>
    <p:sldId id="272" r:id="rId27"/>
    <p:sldId id="273" r:id="rId28"/>
    <p:sldId id="274" r:id="rId29"/>
    <p:sldId id="275" r:id="rId30"/>
    <p:sldId id="276" r:id="rId31"/>
    <p:sldId id="277" r:id="rId32"/>
    <p:sldId id="278" r:id="rId33"/>
    <p:sldId id="279" r:id="rId34"/>
    <p:sldId id="292" r:id="rId35"/>
    <p:sldId id="293" r:id="rId36"/>
    <p:sldId id="294" r:id="rId37"/>
    <p:sldId id="295" r:id="rId38"/>
    <p:sldId id="301" r:id="rId39"/>
    <p:sldId id="296" r:id="rId40"/>
    <p:sldId id="297" r:id="rId41"/>
    <p:sldId id="302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82E37-8A2D-41F5-917F-2D6C75BE08FC}" type="datetimeFigureOut">
              <a:rPr lang="ru-RU" smtClean="0"/>
              <a:pPr/>
              <a:t>28.06.2021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198A0-657A-4C99-98B8-61EE1D97D3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82E37-8A2D-41F5-917F-2D6C75BE08FC}" type="datetimeFigureOut">
              <a:rPr lang="ru-RU" smtClean="0"/>
              <a:pPr/>
              <a:t>28.06.2021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198A0-657A-4C99-98B8-61EE1D97D3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82E37-8A2D-41F5-917F-2D6C75BE08FC}" type="datetimeFigureOut">
              <a:rPr lang="ru-RU" smtClean="0"/>
              <a:pPr/>
              <a:t>28.06.2021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198A0-657A-4C99-98B8-61EE1D97D381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82E37-8A2D-41F5-917F-2D6C75BE08FC}" type="datetimeFigureOut">
              <a:rPr lang="ru-RU" smtClean="0"/>
              <a:pPr/>
              <a:t>28.06.2021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198A0-657A-4C99-98B8-61EE1D97D38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82E37-8A2D-41F5-917F-2D6C75BE08FC}" type="datetimeFigureOut">
              <a:rPr lang="ru-RU" smtClean="0"/>
              <a:pPr/>
              <a:t>28.06.2021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198A0-657A-4C99-98B8-61EE1D97D3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82E37-8A2D-41F5-917F-2D6C75BE08FC}" type="datetimeFigureOut">
              <a:rPr lang="ru-RU" smtClean="0"/>
              <a:pPr/>
              <a:t>28.06.2021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198A0-657A-4C99-98B8-61EE1D97D38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82E37-8A2D-41F5-917F-2D6C75BE08FC}" type="datetimeFigureOut">
              <a:rPr lang="ru-RU" smtClean="0"/>
              <a:pPr/>
              <a:t>28.06.2021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198A0-657A-4C99-98B8-61EE1D97D3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82E37-8A2D-41F5-917F-2D6C75BE08FC}" type="datetimeFigureOut">
              <a:rPr lang="ru-RU" smtClean="0"/>
              <a:pPr/>
              <a:t>28.06.2021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198A0-657A-4C99-98B8-61EE1D97D3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82E37-8A2D-41F5-917F-2D6C75BE08FC}" type="datetimeFigureOut">
              <a:rPr lang="ru-RU" smtClean="0"/>
              <a:pPr/>
              <a:t>28.06.2021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198A0-657A-4C99-98B8-61EE1D97D3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82E37-8A2D-41F5-917F-2D6C75BE08FC}" type="datetimeFigureOut">
              <a:rPr lang="ru-RU" smtClean="0"/>
              <a:pPr/>
              <a:t>28.06.2021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198A0-657A-4C99-98B8-61EE1D97D38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82E37-8A2D-41F5-917F-2D6C75BE08FC}" type="datetimeFigureOut">
              <a:rPr lang="ru-RU" smtClean="0"/>
              <a:pPr/>
              <a:t>28.06.2021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198A0-657A-4C99-98B8-61EE1D97D38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D1382E37-8A2D-41F5-917F-2D6C75BE08FC}" type="datetimeFigureOut">
              <a:rPr lang="ru-RU" smtClean="0"/>
              <a:pPr/>
              <a:t>28.06.2021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54F198A0-657A-4C99-98B8-61EE1D97D38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microsoft.com/office/2007/relationships/hdphoto" Target="../media/hdphoto8.wdp"/><Relationship Id="rId4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7" Type="http://schemas.microsoft.com/office/2007/relationships/hdphoto" Target="../media/hdphoto11.wdp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microsoft.com/office/2007/relationships/hdphoto" Target="../media/hdphoto10.wdp"/><Relationship Id="rId4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132856"/>
            <a:ext cx="7772400" cy="178010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sz="6700" dirty="0">
                <a:latin typeface="Times New Roman" pitchFamily="18" charset="0"/>
                <a:cs typeface="Times New Roman" pitchFamily="18" charset="0"/>
              </a:rPr>
              <a:t>Урок музыки </a:t>
            </a:r>
            <a:r>
              <a:rPr lang="ru-RU" sz="6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700" dirty="0" smtClean="0">
                <a:latin typeface="Times New Roman" pitchFamily="18" charset="0"/>
                <a:cs typeface="Times New Roman" pitchFamily="18" charset="0"/>
              </a:rPr>
              <a:t>в 7 </a:t>
            </a:r>
            <a:r>
              <a:rPr lang="ru-RU" sz="6700" dirty="0">
                <a:latin typeface="Times New Roman" pitchFamily="18" charset="0"/>
                <a:cs typeface="Times New Roman" pitchFamily="18" charset="0"/>
              </a:rPr>
              <a:t>классе</a:t>
            </a:r>
            <a:r>
              <a:rPr lang="ru-RU" sz="6700" dirty="0"/>
              <a:t/>
            </a:r>
            <a:br>
              <a:rPr lang="ru-RU" sz="6700" dirty="0"/>
            </a:b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4876" y="4462140"/>
            <a:ext cx="4019648" cy="1473200"/>
          </a:xfrm>
        </p:spPr>
        <p:txBody>
          <a:bodyPr/>
          <a:lstStyle/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Учитель высшей категории: Чертова Н.Н.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404664"/>
            <a:ext cx="83529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МБОУ СОШ №3 им. А.С. Пушкина г. Воткинска УР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3367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4437113"/>
            <a:ext cx="7408333" cy="1689050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endParaRPr lang="ru-RU" sz="36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Задача: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воспитание компетенций любителей искусства.</a:t>
            </a:r>
          </a:p>
          <a:p>
            <a:pPr marL="0" indent="0" algn="ctr">
              <a:buNone/>
            </a:pPr>
            <a:r>
              <a:rPr lang="ru-RU" sz="3600" dirty="0" smtClean="0"/>
              <a:t> 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80928"/>
            <a:ext cx="8229600" cy="1584176"/>
          </a:xfrm>
        </p:spPr>
        <p:txBody>
          <a:bodyPr>
            <a:noAutofit/>
          </a:bodyPr>
          <a:lstStyle/>
          <a:p>
            <a:r>
              <a:rPr lang="ru-RU" sz="3600" b="1" kern="50" dirty="0" smtClean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Mangal"/>
              </a:rPr>
              <a:t>Цель урока:</a:t>
            </a:r>
            <a:r>
              <a:rPr lang="ru-RU" sz="3600" kern="50" dirty="0" smtClean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Mangal"/>
              </a:rPr>
              <a:t> </a:t>
            </a:r>
            <a:r>
              <a:rPr lang="ru-RU" sz="3200" kern="50" dirty="0" smtClean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Mangal"/>
              </a:rPr>
              <a:t>расширить и углубить знания  о жанре «балет», знакомство с  балетом «Ярославна»</a:t>
            </a:r>
            <a:br>
              <a:rPr lang="ru-RU" sz="3200" kern="50" dirty="0" smtClean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Mangal"/>
              </a:rPr>
            </a:br>
            <a:r>
              <a:rPr lang="ru-RU" sz="3200" kern="50" dirty="0" smtClean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Mangal"/>
              </a:rPr>
              <a:t>Б. И. Тищенко, найти различия между классическим и современным балетом.</a:t>
            </a:r>
            <a:r>
              <a:rPr lang="ru-RU" sz="2400" kern="50" dirty="0" smtClean="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Mangal"/>
              </a:rPr>
              <a:t/>
            </a:r>
            <a:br>
              <a:rPr lang="ru-RU" sz="2400" kern="50" dirty="0" smtClean="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Mangal"/>
              </a:rPr>
            </a:b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308304" y="0"/>
            <a:ext cx="2145978" cy="214597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61402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2675467"/>
            <a:ext cx="8424936" cy="3450696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Музыкально-драматическое произведение, действие в котором передаётся средствами танца и пантомимы.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Балет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548680"/>
            <a:ext cx="2146548" cy="21465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01248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 algn="ctr">
              <a:spcAft>
                <a:spcPts val="0"/>
              </a:spcAft>
              <a:buFont typeface="Wingdings" panose="05000000000000000000" pitchFamily="2" charset="2"/>
              <a:buChar char="v"/>
              <a:tabLst>
                <a:tab pos="457200" algn="l"/>
              </a:tabLst>
            </a:pPr>
            <a:r>
              <a:rPr lang="ru-RU" sz="3000" kern="50" dirty="0">
                <a:latin typeface="Times New Roman" pitchFamily="18" charset="0"/>
                <a:ea typeface="SimSun" panose="02010600030101010101" pitchFamily="2" charset="-122"/>
                <a:cs typeface="Times New Roman" pitchFamily="18" charset="0"/>
              </a:rPr>
              <a:t>лирический,</a:t>
            </a:r>
            <a:endParaRPr lang="ru-RU" sz="1900" kern="50" dirty="0">
              <a:latin typeface="Times New Roman" pitchFamily="18" charset="0"/>
              <a:ea typeface="SimSun" panose="02010600030101010101" pitchFamily="2" charset="-122"/>
              <a:cs typeface="Times New Roman" pitchFamily="18" charset="0"/>
            </a:endParaRPr>
          </a:p>
          <a:p>
            <a:pPr lvl="0" algn="ctr">
              <a:spcAft>
                <a:spcPts val="0"/>
              </a:spcAft>
              <a:buFont typeface="Wingdings" panose="05000000000000000000" pitchFamily="2" charset="2"/>
              <a:buChar char="v"/>
              <a:tabLst>
                <a:tab pos="457200" algn="l"/>
              </a:tabLst>
            </a:pPr>
            <a:r>
              <a:rPr lang="ru-RU" sz="3000" kern="50" dirty="0" smtClean="0">
                <a:latin typeface="Times New Roman" pitchFamily="18" charset="0"/>
                <a:ea typeface="SimSun" panose="02010600030101010101" pitchFamily="2" charset="-122"/>
                <a:cs typeface="Times New Roman" pitchFamily="18" charset="0"/>
              </a:rPr>
              <a:t>эпический,</a:t>
            </a:r>
            <a:endParaRPr lang="ru-RU" sz="1900" kern="50" dirty="0">
              <a:latin typeface="Times New Roman" pitchFamily="18" charset="0"/>
              <a:ea typeface="SimSun" panose="02010600030101010101" pitchFamily="2" charset="-122"/>
              <a:cs typeface="Times New Roman" pitchFamily="18" charset="0"/>
            </a:endParaRPr>
          </a:p>
          <a:p>
            <a:pPr lvl="0" algn="ctr">
              <a:spcAft>
                <a:spcPts val="0"/>
              </a:spcAft>
              <a:buFont typeface="Wingdings" panose="05000000000000000000" pitchFamily="2" charset="2"/>
              <a:buChar char="v"/>
              <a:tabLst>
                <a:tab pos="457200" algn="l"/>
              </a:tabLst>
            </a:pPr>
            <a:r>
              <a:rPr lang="ru-RU" sz="3000" kern="50" dirty="0">
                <a:latin typeface="Times New Roman" pitchFamily="18" charset="0"/>
                <a:ea typeface="SimSun" panose="02010600030101010101" pitchFamily="2" charset="-122"/>
                <a:cs typeface="Times New Roman" pitchFamily="18" charset="0"/>
              </a:rPr>
              <a:t>д</a:t>
            </a:r>
            <a:r>
              <a:rPr lang="ru-RU" sz="3000" kern="50" dirty="0" smtClean="0">
                <a:latin typeface="Times New Roman" pitchFamily="18" charset="0"/>
                <a:ea typeface="SimSun" panose="02010600030101010101" pitchFamily="2" charset="-122"/>
                <a:cs typeface="Times New Roman" pitchFamily="18" charset="0"/>
              </a:rPr>
              <a:t>раматический,</a:t>
            </a:r>
            <a:endParaRPr lang="ru-RU" sz="1900" kern="50" dirty="0">
              <a:latin typeface="Times New Roman" pitchFamily="18" charset="0"/>
              <a:ea typeface="SimSun" panose="02010600030101010101" pitchFamily="2" charset="-122"/>
              <a:cs typeface="Times New Roman" pitchFamily="18" charset="0"/>
            </a:endParaRPr>
          </a:p>
          <a:p>
            <a:pPr lvl="0" algn="ctr">
              <a:spcAft>
                <a:spcPts val="0"/>
              </a:spcAft>
              <a:buFont typeface="Wingdings" panose="05000000000000000000" pitchFamily="2" charset="2"/>
              <a:buChar char="v"/>
              <a:tabLst>
                <a:tab pos="457200" algn="l"/>
              </a:tabLst>
            </a:pPr>
            <a:r>
              <a:rPr lang="ru-RU" sz="3000" kern="50" dirty="0" smtClean="0">
                <a:latin typeface="Times New Roman" pitchFamily="18" charset="0"/>
                <a:ea typeface="SimSun" panose="02010600030101010101" pitchFamily="2" charset="-122"/>
                <a:cs typeface="Times New Roman" pitchFamily="18" charset="0"/>
              </a:rPr>
              <a:t>лирико-драматический,</a:t>
            </a:r>
            <a:endParaRPr lang="ru-RU" sz="1900" kern="50" dirty="0">
              <a:latin typeface="Times New Roman" pitchFamily="18" charset="0"/>
              <a:ea typeface="SimSun" panose="02010600030101010101" pitchFamily="2" charset="-122"/>
              <a:cs typeface="Times New Roman" pitchFamily="18" charset="0"/>
            </a:endParaRPr>
          </a:p>
          <a:p>
            <a:pPr lvl="0" algn="ctr">
              <a:spcAft>
                <a:spcPts val="0"/>
              </a:spcAft>
              <a:buFont typeface="Wingdings" panose="05000000000000000000" pitchFamily="2" charset="2"/>
              <a:buChar char="v"/>
              <a:tabLst>
                <a:tab pos="457200" algn="l"/>
              </a:tabLst>
            </a:pPr>
            <a:r>
              <a:rPr lang="ru-RU" sz="3000" kern="50" dirty="0" smtClean="0">
                <a:latin typeface="Times New Roman" pitchFamily="18" charset="0"/>
                <a:ea typeface="SimSun" panose="02010600030101010101" pitchFamily="2" charset="-122"/>
                <a:cs typeface="Times New Roman" pitchFamily="18" charset="0"/>
              </a:rPr>
              <a:t>эпико-драматический,</a:t>
            </a:r>
            <a:endParaRPr lang="ru-RU" sz="1900" kern="50" dirty="0">
              <a:latin typeface="Times New Roman" pitchFamily="18" charset="0"/>
              <a:ea typeface="SimSun" panose="02010600030101010101" pitchFamily="2" charset="-122"/>
              <a:cs typeface="Times New Roman" pitchFamily="18" charset="0"/>
            </a:endParaRPr>
          </a:p>
          <a:p>
            <a:pPr lvl="0" algn="ctr">
              <a:spcAft>
                <a:spcPts val="0"/>
              </a:spcAft>
              <a:buFont typeface="Wingdings" panose="05000000000000000000" pitchFamily="2" charset="2"/>
              <a:buChar char="v"/>
              <a:tabLst>
                <a:tab pos="457200" algn="l"/>
              </a:tabLst>
            </a:pPr>
            <a:r>
              <a:rPr lang="ru-RU" sz="3000" kern="50" dirty="0" smtClean="0">
                <a:latin typeface="Times New Roman" pitchFamily="18" charset="0"/>
                <a:ea typeface="SimSun" panose="02010600030101010101" pitchFamily="2" charset="-122"/>
                <a:cs typeface="Times New Roman" pitchFamily="18" charset="0"/>
              </a:rPr>
              <a:t>балет-поэма,</a:t>
            </a:r>
            <a:endParaRPr lang="ru-RU" sz="1900" kern="50" dirty="0">
              <a:latin typeface="Times New Roman" pitchFamily="18" charset="0"/>
              <a:ea typeface="SimSun" panose="02010600030101010101" pitchFamily="2" charset="-122"/>
              <a:cs typeface="Times New Roman" pitchFamily="18" charset="0"/>
            </a:endParaRPr>
          </a:p>
          <a:p>
            <a:pPr lvl="0" algn="ctr">
              <a:spcAft>
                <a:spcPts val="0"/>
              </a:spcAft>
              <a:buFont typeface="Wingdings" panose="05000000000000000000" pitchFamily="2" charset="2"/>
              <a:buChar char="v"/>
              <a:tabLst>
                <a:tab pos="457200" algn="l"/>
              </a:tabLst>
            </a:pPr>
            <a:r>
              <a:rPr lang="ru-RU" sz="3000" kern="50" dirty="0" smtClean="0">
                <a:latin typeface="Times New Roman" pitchFamily="18" charset="0"/>
                <a:ea typeface="SimSun" panose="02010600030101010101" pitchFamily="2" charset="-122"/>
                <a:cs typeface="Times New Roman" pitchFamily="18" charset="0"/>
              </a:rPr>
              <a:t>балет-сказка,</a:t>
            </a:r>
            <a:endParaRPr lang="ru-RU" sz="1900" kern="50" dirty="0">
              <a:latin typeface="Times New Roman" pitchFamily="18" charset="0"/>
              <a:ea typeface="SimSun" panose="02010600030101010101" pitchFamily="2" charset="-122"/>
              <a:cs typeface="Times New Roman" pitchFamily="18" charset="0"/>
            </a:endParaRPr>
          </a:p>
          <a:p>
            <a:pPr lvl="0" algn="ctr">
              <a:spcAft>
                <a:spcPts val="0"/>
              </a:spcAft>
              <a:buFont typeface="Wingdings" panose="05000000000000000000" pitchFamily="2" charset="2"/>
              <a:buChar char="v"/>
              <a:tabLst>
                <a:tab pos="457200" algn="l"/>
              </a:tabLst>
            </a:pPr>
            <a:r>
              <a:rPr lang="ru-RU" sz="3000" kern="50" dirty="0">
                <a:latin typeface="Times New Roman" pitchFamily="18" charset="0"/>
                <a:ea typeface="SimSun" panose="02010600030101010101" pitchFamily="2" charset="-122"/>
                <a:cs typeface="Times New Roman" pitchFamily="18" charset="0"/>
              </a:rPr>
              <a:t>опера-балет.</a:t>
            </a:r>
            <a:endParaRPr lang="ru-RU" sz="1900" kern="50" dirty="0">
              <a:latin typeface="Times New Roman" pitchFamily="18" charset="0"/>
              <a:ea typeface="SimSun" panose="02010600030101010101" pitchFamily="2" charset="-122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Разновидности балета: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7042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biant_p_12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2411760" y="260648"/>
            <a:ext cx="4364292" cy="6489653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916832"/>
            <a:ext cx="7408333" cy="4209331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Балетмейстер,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Дирижер,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Музыканты симфонического оркестра,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Танцоры,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Композитор,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Либреттист,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Художник.</a:t>
            </a:r>
          </a:p>
          <a:p>
            <a:pPr algn="ctr"/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Без каких людей не может обойтись балет?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30323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Характерный,</a:t>
            </a:r>
          </a:p>
          <a:p>
            <a:pPr algn="ctr"/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Классический.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Типы танцев в балете: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464653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 numCol="2">
            <a:normAutofit fontScale="92500" lnSpcReduction="10000"/>
          </a:bodyPr>
          <a:lstStyle/>
          <a:p>
            <a:pPr lvl="0">
              <a:spcAft>
                <a:spcPts val="0"/>
              </a:spcAft>
              <a:buFont typeface="Wingdings" panose="05000000000000000000" pitchFamily="2" charset="2"/>
              <a:buChar char="v"/>
              <a:tabLst>
                <a:tab pos="457200" algn="l"/>
              </a:tabLst>
            </a:pPr>
            <a:r>
              <a:rPr lang="ru-RU" sz="4400" kern="50" dirty="0">
                <a:latin typeface="Times New Roman" pitchFamily="18" charset="0"/>
                <a:ea typeface="SimSun" panose="02010600030101010101" pitchFamily="2" charset="-122"/>
                <a:cs typeface="Times New Roman" pitchFamily="18" charset="0"/>
              </a:rPr>
              <a:t>па-де-де</a:t>
            </a:r>
            <a:endParaRPr lang="ru-RU" sz="3200" kern="50" dirty="0">
              <a:latin typeface="Times New Roman" pitchFamily="18" charset="0"/>
              <a:ea typeface="SimSun" panose="02010600030101010101" pitchFamily="2" charset="-122"/>
              <a:cs typeface="Times New Roman" pitchFamily="18" charset="0"/>
            </a:endParaRPr>
          </a:p>
          <a:p>
            <a:pPr lvl="0">
              <a:spcAft>
                <a:spcPts val="0"/>
              </a:spcAft>
              <a:buFont typeface="Wingdings" panose="05000000000000000000" pitchFamily="2" charset="2"/>
              <a:buChar char="v"/>
              <a:tabLst>
                <a:tab pos="457200" algn="l"/>
              </a:tabLst>
            </a:pPr>
            <a:r>
              <a:rPr lang="ru-RU" sz="4400" kern="50" dirty="0">
                <a:latin typeface="Times New Roman" pitchFamily="18" charset="0"/>
                <a:ea typeface="SimSun" panose="02010600030101010101" pitchFamily="2" charset="-122"/>
                <a:cs typeface="Times New Roman" pitchFamily="18" charset="0"/>
              </a:rPr>
              <a:t>па-де-труа</a:t>
            </a:r>
            <a:endParaRPr lang="ru-RU" sz="3200" kern="50" dirty="0">
              <a:latin typeface="Times New Roman" pitchFamily="18" charset="0"/>
              <a:ea typeface="SimSun" panose="02010600030101010101" pitchFamily="2" charset="-122"/>
              <a:cs typeface="Times New Roman" pitchFamily="18" charset="0"/>
            </a:endParaRPr>
          </a:p>
          <a:p>
            <a:pPr lvl="0">
              <a:spcAft>
                <a:spcPts val="0"/>
              </a:spcAft>
              <a:buFont typeface="Wingdings" panose="05000000000000000000" pitchFamily="2" charset="2"/>
              <a:buChar char="v"/>
              <a:tabLst>
                <a:tab pos="457200" algn="l"/>
              </a:tabLst>
            </a:pPr>
            <a:r>
              <a:rPr lang="ru-RU" sz="4400" kern="50" dirty="0" smtClean="0">
                <a:latin typeface="Times New Roman" pitchFamily="18" charset="0"/>
                <a:ea typeface="SimSun" panose="02010600030101010101" pitchFamily="2" charset="-122"/>
                <a:cs typeface="Times New Roman" pitchFamily="18" charset="0"/>
              </a:rPr>
              <a:t>гран-па</a:t>
            </a:r>
            <a:endParaRPr lang="ru-RU" sz="3200" kern="50" dirty="0" smtClean="0">
              <a:latin typeface="Times New Roman" pitchFamily="18" charset="0"/>
              <a:ea typeface="SimSun" panose="02010600030101010101" pitchFamily="2" charset="-122"/>
              <a:cs typeface="Times New Roman" pitchFamily="18" charset="0"/>
            </a:endParaRPr>
          </a:p>
          <a:p>
            <a:pPr lvl="0">
              <a:spcAft>
                <a:spcPts val="0"/>
              </a:spcAft>
              <a:buFont typeface="Wingdings" panose="05000000000000000000" pitchFamily="2" charset="2"/>
              <a:buChar char="v"/>
              <a:tabLst>
                <a:tab pos="457200" algn="l"/>
              </a:tabLst>
            </a:pPr>
            <a:r>
              <a:rPr lang="ru-RU" sz="4400" kern="50" dirty="0">
                <a:latin typeface="Times New Roman" pitchFamily="18" charset="0"/>
                <a:ea typeface="SimSun" panose="02010600030101010101" pitchFamily="2" charset="-122"/>
                <a:cs typeface="Times New Roman" pitchFamily="18" charset="0"/>
              </a:rPr>
              <a:t>а</a:t>
            </a:r>
            <a:r>
              <a:rPr lang="ru-RU" sz="4400" kern="50" dirty="0" smtClean="0">
                <a:latin typeface="Times New Roman" pitchFamily="18" charset="0"/>
                <a:ea typeface="SimSun" panose="02010600030101010101" pitchFamily="2" charset="-122"/>
                <a:cs typeface="Times New Roman" pitchFamily="18" charset="0"/>
              </a:rPr>
              <a:t>дажио</a:t>
            </a:r>
          </a:p>
          <a:p>
            <a:pPr lvl="0">
              <a:spcAft>
                <a:spcPts val="0"/>
              </a:spcAft>
              <a:buFont typeface="Wingdings" panose="05000000000000000000" pitchFamily="2" charset="2"/>
              <a:buChar char="v"/>
              <a:tabLst>
                <a:tab pos="457200" algn="l"/>
              </a:tabLst>
            </a:pPr>
            <a:endParaRPr lang="ru-RU" sz="3200" kern="50" dirty="0">
              <a:latin typeface="Times New Roman" pitchFamily="18" charset="0"/>
              <a:ea typeface="SimSun" panose="02010600030101010101" pitchFamily="2" charset="-122"/>
              <a:cs typeface="Times New Roman" pitchFamily="18" charset="0"/>
            </a:endParaRPr>
          </a:p>
          <a:p>
            <a:pPr lvl="0">
              <a:spcAft>
                <a:spcPts val="0"/>
              </a:spcAft>
              <a:buFont typeface="Wingdings" panose="05000000000000000000" pitchFamily="2" charset="2"/>
              <a:buChar char="v"/>
              <a:tabLst>
                <a:tab pos="457200" algn="l"/>
              </a:tabLst>
            </a:pPr>
            <a:r>
              <a:rPr lang="ru-RU" sz="3600" kern="50" dirty="0">
                <a:latin typeface="Times New Roman" pitchFamily="18" charset="0"/>
                <a:ea typeface="SimSun" panose="02010600030101010101" pitchFamily="2" charset="-122"/>
                <a:cs typeface="Times New Roman" pitchFamily="18" charset="0"/>
              </a:rPr>
              <a:t>танец </a:t>
            </a:r>
            <a:r>
              <a:rPr lang="ru-RU" sz="3600" kern="50" dirty="0" smtClean="0">
                <a:latin typeface="Times New Roman" pitchFamily="18" charset="0"/>
                <a:ea typeface="SimSun" panose="02010600030101010101" pitchFamily="2" charset="-122"/>
                <a:cs typeface="Times New Roman" pitchFamily="18" charset="0"/>
              </a:rPr>
              <a:t>вдвоем</a:t>
            </a:r>
          </a:p>
          <a:p>
            <a:pPr lvl="0">
              <a:spcAft>
                <a:spcPts val="0"/>
              </a:spcAft>
              <a:buFont typeface="Wingdings" panose="05000000000000000000" pitchFamily="2" charset="2"/>
              <a:buChar char="v"/>
              <a:tabLst>
                <a:tab pos="457200" algn="l"/>
              </a:tabLst>
            </a:pPr>
            <a:endParaRPr lang="ru-RU" kern="50" dirty="0">
              <a:latin typeface="Times New Roman" pitchFamily="18" charset="0"/>
              <a:ea typeface="SimSun" panose="02010600030101010101" pitchFamily="2" charset="-122"/>
              <a:cs typeface="Times New Roman" pitchFamily="18" charset="0"/>
            </a:endParaRPr>
          </a:p>
          <a:p>
            <a:pPr lvl="0">
              <a:spcAft>
                <a:spcPts val="0"/>
              </a:spcAft>
              <a:buFont typeface="Wingdings" panose="05000000000000000000" pitchFamily="2" charset="2"/>
              <a:buChar char="v"/>
              <a:tabLst>
                <a:tab pos="457200" algn="l"/>
              </a:tabLst>
            </a:pPr>
            <a:r>
              <a:rPr lang="ru-RU" sz="3600" kern="50" dirty="0">
                <a:latin typeface="Times New Roman" pitchFamily="18" charset="0"/>
                <a:ea typeface="SimSun" panose="02010600030101010101" pitchFamily="2" charset="-122"/>
                <a:cs typeface="Times New Roman" pitchFamily="18" charset="0"/>
              </a:rPr>
              <a:t>танец втроем</a:t>
            </a:r>
            <a:endParaRPr lang="ru-RU" kern="50" dirty="0">
              <a:latin typeface="Times New Roman" pitchFamily="18" charset="0"/>
              <a:ea typeface="SimSun" panose="02010600030101010101" pitchFamily="2" charset="-122"/>
              <a:cs typeface="Times New Roman" pitchFamily="18" charset="0"/>
            </a:endParaRPr>
          </a:p>
          <a:p>
            <a:pPr lvl="0">
              <a:spcAft>
                <a:spcPts val="0"/>
              </a:spcAft>
              <a:buFont typeface="Wingdings" panose="05000000000000000000" pitchFamily="2" charset="2"/>
              <a:buChar char="v"/>
              <a:tabLst>
                <a:tab pos="457200" algn="l"/>
              </a:tabLst>
            </a:pPr>
            <a:r>
              <a:rPr lang="ru-RU" sz="3600" kern="50" dirty="0">
                <a:latin typeface="Times New Roman" pitchFamily="18" charset="0"/>
                <a:ea typeface="SimSun" panose="02010600030101010101" pitchFamily="2" charset="-122"/>
                <a:cs typeface="Times New Roman" pitchFamily="18" charset="0"/>
              </a:rPr>
              <a:t>большой танец</a:t>
            </a:r>
            <a:endParaRPr lang="ru-RU" kern="50" dirty="0">
              <a:latin typeface="Times New Roman" pitchFamily="18" charset="0"/>
              <a:ea typeface="SimSun" panose="02010600030101010101" pitchFamily="2" charset="-122"/>
              <a:cs typeface="Times New Roman" pitchFamily="18" charset="0"/>
            </a:endParaRPr>
          </a:p>
          <a:p>
            <a:pPr lvl="0">
              <a:spcAft>
                <a:spcPts val="0"/>
              </a:spcAft>
              <a:buFont typeface="Wingdings" panose="05000000000000000000" pitchFamily="2" charset="2"/>
              <a:buChar char="v"/>
              <a:tabLst>
                <a:tab pos="457200" algn="l"/>
              </a:tabLst>
            </a:pPr>
            <a:r>
              <a:rPr lang="ru-RU" sz="3600" kern="50" dirty="0">
                <a:latin typeface="Times New Roman" pitchFamily="18" charset="0"/>
                <a:ea typeface="SimSun" panose="02010600030101010101" pitchFamily="2" charset="-122"/>
                <a:cs typeface="Times New Roman" pitchFamily="18" charset="0"/>
              </a:rPr>
              <a:t>медленный танец главных героев</a:t>
            </a:r>
            <a:endParaRPr lang="ru-RU" kern="50" dirty="0">
              <a:latin typeface="Times New Roman" pitchFamily="18" charset="0"/>
              <a:ea typeface="SimSun" panose="02010600030101010101" pitchFamily="2" charset="-122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Виды танцев в балете: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745251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Придворный балет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76655" y="1772816"/>
            <a:ext cx="3822192" cy="43536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email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2" y="1491732"/>
            <a:ext cx="4286280" cy="23191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85719" y="3857628"/>
            <a:ext cx="4446027" cy="271464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80580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Балет – сценическое искусство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2428860" y="5286388"/>
            <a:ext cx="4714907" cy="8400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Жан-Жорж </a:t>
            </a:r>
            <a:r>
              <a:rPr lang="ru-RU" dirty="0" err="1" smtClean="0"/>
              <a:t>Новерр</a:t>
            </a:r>
            <a:r>
              <a:rPr lang="ru-RU" dirty="0" smtClean="0"/>
              <a:t>   (1727—1810) 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116" y="1500174"/>
            <a:ext cx="2776142" cy="34464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="" xmlns:p14="http://schemas.microsoft.com/office/powerpoint/2010/main" val="7418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23528" y="2675467"/>
            <a:ext cx="8568951" cy="1689637"/>
          </a:xfrm>
        </p:spPr>
        <p:txBody>
          <a:bodyPr/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Балет в XVIII веке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1504412"/>
            <a:ext cx="2335331" cy="3067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39" y="4143380"/>
            <a:ext cx="2355333" cy="2714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60" y="3909905"/>
            <a:ext cx="2324606" cy="2948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4" y="1285859"/>
            <a:ext cx="2214578" cy="289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80723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Танец </a:t>
            </a:r>
            <a:endParaRPr lang="ru-RU" sz="66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6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Песня </a:t>
            </a:r>
            <a:endParaRPr lang="ru-RU" sz="66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6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Марш</a:t>
            </a:r>
            <a:endParaRPr lang="ru-RU" sz="66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Жанры в музыке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9780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00808"/>
            <a:ext cx="6984776" cy="47758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Рубеж 18-19 веков — эпоха расцвета балета в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России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15033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Мариус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Петипа (1818-1910)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8" name="Picture 4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email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7647" y="1444827"/>
            <a:ext cx="4340369" cy="49131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83824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872067" y="2420888"/>
            <a:ext cx="7408333" cy="370527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«Русские сезоны»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548680"/>
            <a:ext cx="2146300" cy="214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3661501"/>
            <a:ext cx="2786050" cy="2828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221088"/>
            <a:ext cx="2068328" cy="263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90" y="4138368"/>
            <a:ext cx="1982239" cy="2719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688397"/>
            <a:ext cx="1980884" cy="3029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488" y="1357298"/>
            <a:ext cx="3643338" cy="27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120935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" y="44624"/>
            <a:ext cx="4618856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51459"/>
            <a:ext cx="4303621" cy="286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48" y="2928934"/>
            <a:ext cx="2442719" cy="3718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40" y="2928934"/>
            <a:ext cx="5156605" cy="375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290222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8" y="188640"/>
            <a:ext cx="4662729" cy="30963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0356" y="188640"/>
            <a:ext cx="4081636" cy="40816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7" y="3317263"/>
            <a:ext cx="4662729" cy="33284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0357" y="4355878"/>
            <a:ext cx="4098692" cy="2254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="" xmlns:p14="http://schemas.microsoft.com/office/powerpoint/2010/main" val="3771129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03837" y="6021288"/>
            <a:ext cx="7408333" cy="537509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Вацлав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Нежинский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(1890-1950)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Великие балетные танцоры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628800"/>
            <a:ext cx="5400600" cy="43041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="" xmlns:p14="http://schemas.microsoft.com/office/powerpoint/2010/main" val="392314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5877272"/>
            <a:ext cx="7408333" cy="537509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Владимир Васильев (1940)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Великие балетные танцоры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1614" y="1556792"/>
            <a:ext cx="5328592" cy="42474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="" xmlns:p14="http://schemas.microsoft.com/office/powerpoint/2010/main" val="1608970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5661248"/>
            <a:ext cx="7408333" cy="609517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Михаил Барышников (1948)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Великие балетные танцоры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17559"/>
            <a:ext cx="4176464" cy="35689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628800"/>
            <a:ext cx="2937062" cy="36409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="" xmlns:p14="http://schemas.microsoft.com/office/powerpoint/2010/main" val="3791658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99592" y="5877272"/>
            <a:ext cx="7408333" cy="537509"/>
          </a:xfrm>
        </p:spPr>
        <p:txBody>
          <a:bodyPr/>
          <a:lstStyle/>
          <a:p>
            <a:pPr algn="ctr"/>
            <a:r>
              <a:rPr lang="ru-RU" dirty="0" smtClean="0"/>
              <a:t>Анна Павлова (1881-1931)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Великие балерины</a:t>
            </a: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433100"/>
            <a:ext cx="4219809" cy="31409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556792"/>
            <a:ext cx="2448272" cy="40975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="" xmlns:p14="http://schemas.microsoft.com/office/powerpoint/2010/main" val="2633688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55576" y="5877272"/>
            <a:ext cx="7408333" cy="537509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Галина Уланова (1910-1998)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Великие балерины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83217"/>
            <a:ext cx="2697088" cy="41400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21244"/>
            <a:ext cx="3364302" cy="41663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="" xmlns:p14="http://schemas.microsoft.com/office/powerpoint/2010/main" val="355549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57159" y="2143116"/>
            <a:ext cx="4286279" cy="44542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kern="5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Блистательна, полувоздушна, </a:t>
            </a:r>
            <a:br>
              <a:rPr lang="ru-RU" sz="2000" kern="5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ru-RU" sz="2000" kern="5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Смычку волшебному послушна, </a:t>
            </a:r>
            <a:br>
              <a:rPr lang="ru-RU" sz="2000" kern="5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ru-RU" sz="2000" kern="5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Толпою нимф окружена, </a:t>
            </a:r>
            <a:br>
              <a:rPr lang="ru-RU" sz="2000" kern="5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ru-RU" sz="2000" kern="5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Стоит Истомина. Она, </a:t>
            </a:r>
            <a:br>
              <a:rPr lang="ru-RU" sz="2000" kern="5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ru-RU" sz="2000" kern="5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Одной ногой касаясь пола, </a:t>
            </a:r>
            <a:br>
              <a:rPr lang="ru-RU" sz="2000" kern="5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ru-RU" sz="2000" kern="5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Другою медленно кружит, </a:t>
            </a:r>
            <a:br>
              <a:rPr lang="ru-RU" sz="2000" kern="5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ru-RU" sz="2000" kern="5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И вдруг прыжок, и вдруг летит, </a:t>
            </a:r>
            <a:br>
              <a:rPr lang="ru-RU" sz="2000" kern="5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ru-RU" sz="2000" kern="5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Летит, как пух от уст Эола, </a:t>
            </a:r>
            <a:br>
              <a:rPr lang="ru-RU" sz="2000" kern="5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ru-RU" sz="2000" kern="5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То стан совьет, то разовьет, </a:t>
            </a:r>
            <a:br>
              <a:rPr lang="ru-RU" sz="2000" kern="5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ru-RU" sz="2000" kern="5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И быстрой ножкой ножку </a:t>
            </a:r>
            <a:r>
              <a:rPr lang="ru-RU" sz="2000" kern="5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бьет.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А.С. Пушкин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d40ea012b974937aee60652e7bd2cda1_ce_594x601x0x0_cropped_1188x1202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643438" y="2500306"/>
            <a:ext cx="4165727" cy="421481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4432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0" y="5877272"/>
            <a:ext cx="7408333" cy="609517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Майя Плисецкая (1925-2015)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Великие балерины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780084"/>
            <a:ext cx="5616624" cy="37444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43388"/>
            <a:ext cx="2593655" cy="37811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="" xmlns:p14="http://schemas.microsoft.com/office/powerpoint/2010/main" val="2163873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2636912"/>
            <a:ext cx="7408333" cy="3450696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Ульяна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Лопаткина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(Мариинский театр, Санкт-Петербург),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Светлана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Захарова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(Большой театр, Москва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Диана Вишнёва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(Мариинский театр, Санкт-Петербург),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Екатерина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Кондаурова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(Мариинский театр).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У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каждой из них своя манера танца, но все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они удивительные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исполнительницы и великолепные профессионалы.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Звезды балета сегодня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6439" y="1268760"/>
            <a:ext cx="1441908" cy="10801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491700" y="2492896"/>
            <a:ext cx="1474529" cy="12957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0992" y="3933056"/>
            <a:ext cx="1459662" cy="15837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6439" y="5661248"/>
            <a:ext cx="1513929" cy="10092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="" xmlns:p14="http://schemas.microsoft.com/office/powerpoint/2010/main" val="1966247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51520" y="1340768"/>
            <a:ext cx="3888432" cy="23331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Лучшие балетные театры России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420888"/>
            <a:ext cx="6408712" cy="42724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Прямоугольник 3"/>
          <p:cNvSpPr/>
          <p:nvPr/>
        </p:nvSpPr>
        <p:spPr>
          <a:xfrm>
            <a:off x="179512" y="4372459"/>
            <a:ext cx="23762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Мариинский театр в Санкт-Петербурге</a:t>
            </a:r>
            <a:endParaRPr lang="ru-RU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208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4509120"/>
            <a:ext cx="2376264" cy="129614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Большой театр оперы и балета в Москве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Лучшие балетные театры России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490" y="1340768"/>
            <a:ext cx="3240360" cy="26311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012" y="4077072"/>
            <a:ext cx="5838825" cy="26098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5" y="1499047"/>
            <a:ext cx="3264362" cy="2448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="" xmlns:p14="http://schemas.microsoft.com/office/powerpoint/2010/main" val="3035228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 numCol="2">
            <a:normAutofit/>
          </a:bodyPr>
          <a:lstStyle/>
          <a:p>
            <a:pPr marL="0" indent="0">
              <a:buNone/>
            </a:pPr>
            <a:r>
              <a:rPr lang="ru-RU" altLang="ru-RU" sz="480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Балет «</a:t>
            </a:r>
            <a:r>
              <a:rPr lang="ru-RU" altLang="ru-RU" sz="4800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Ярославна»</a:t>
            </a:r>
          </a:p>
          <a:p>
            <a:pPr marL="0" lvl="0" indent="0" defTabSz="449263" fontAlgn="base" hangingPunct="0">
              <a:lnSpc>
                <a:spcPct val="93000"/>
              </a:lnSpc>
              <a:spcBef>
                <a:spcPts val="1200"/>
              </a:spcBef>
              <a:spcAft>
                <a:spcPts val="1000"/>
              </a:spcAft>
              <a:buClr>
                <a:srgbClr val="000000"/>
              </a:buClr>
              <a:buNone/>
            </a:pPr>
            <a:r>
              <a:rPr lang="ru-RU" altLang="ru-RU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(«Хореографические размышления в трех действиях по мотивам «Слова о полку Игореве») </a:t>
            </a:r>
          </a:p>
          <a:p>
            <a:pPr marL="0" indent="0">
              <a:buNone/>
            </a:pPr>
            <a:endParaRPr lang="ru-RU" sz="1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kern="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/>
                <a:cs typeface="Times New Roman" panose="02020603050405020304" pitchFamily="18" charset="0"/>
              </a:rPr>
              <a:t>Борис Иванович </a:t>
            </a:r>
            <a:r>
              <a:rPr lang="ru-RU" altLang="ru-RU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/>
                <a:cs typeface="Times New Roman" panose="02020603050405020304" pitchFamily="18" charset="0"/>
              </a:rPr>
              <a:t>Тищенко </a:t>
            </a:r>
            <a:br>
              <a:rPr lang="ru-RU" altLang="ru-RU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/>
                <a:cs typeface="Times New Roman" panose="02020603050405020304" pitchFamily="18" charset="0"/>
              </a:rPr>
            </a:br>
            <a:r>
              <a:rPr lang="ru-RU" altLang="ru-RU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/>
                <a:cs typeface="Times New Roman" panose="02020603050405020304" pitchFamily="18" charset="0"/>
              </a:rPr>
              <a:t>(</a:t>
            </a:r>
            <a:r>
              <a:rPr lang="ru-RU" altLang="ru-RU" sz="3200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/>
                <a:cs typeface="Times New Roman" panose="02020603050405020304" pitchFamily="18" charset="0"/>
              </a:rPr>
              <a:t>1939г. </a:t>
            </a:r>
            <a:r>
              <a:rPr lang="ru-RU" altLang="ru-RU" sz="3200" kern="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/>
                <a:cs typeface="Times New Roman" panose="02020603050405020304" pitchFamily="18" charset="0"/>
              </a:rPr>
              <a:t>— </a:t>
            </a:r>
            <a:r>
              <a:rPr lang="ru-RU" altLang="ru-RU" sz="3200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/>
                <a:cs typeface="Times New Roman" panose="02020603050405020304" pitchFamily="18" charset="0"/>
              </a:rPr>
              <a:t>2010г.)</a:t>
            </a:r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642398"/>
            <a:ext cx="4285803" cy="3865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03155478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979712" y="2204864"/>
            <a:ext cx="5688632" cy="4228073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Образ Ярославны-символ Родины, матери, святой веры, самоотверженности, любви и верности.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852607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7585" y="1484784"/>
            <a:ext cx="7452816" cy="464137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3200" dirty="0" smtClean="0"/>
          </a:p>
          <a:p>
            <a:pPr marL="0" indent="0" algn="r">
              <a:buNone/>
            </a:pPr>
            <a:endParaRPr lang="ru-RU" sz="3200" dirty="0" smtClean="0"/>
          </a:p>
          <a:p>
            <a:pPr marL="0" indent="0" algn="r">
              <a:buNone/>
            </a:pPr>
            <a:r>
              <a:rPr lang="ru-RU" sz="3200" dirty="0" smtClean="0"/>
              <a:t>Флейта-пикколо</a:t>
            </a: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Вступление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786603" y="3889530"/>
            <a:ext cx="3745837" cy="2635814"/>
          </a:xfrm>
          <a:prstGeom prst="rect">
            <a:avLst/>
          </a:prstGeom>
        </p:spPr>
      </p:pic>
      <p:pic>
        <p:nvPicPr>
          <p:cNvPr id="1026" name="Picture 2" descr="C:\Users\Завуч\Desktop\a-yasen-_img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7544" y="3933056"/>
            <a:ext cx="3756939" cy="252028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23528" y="2996952"/>
            <a:ext cx="4176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Свирель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6038519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348881"/>
            <a:ext cx="7408333" cy="37772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Смешанный хор: женская группа</a:t>
            </a:r>
          </a:p>
          <a:p>
            <a:pPr marL="0" indent="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                  мужская группа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Хор «Стон Русской земли»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Завуч\Desktop\img-621884-d41d8cd98f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95736" y="3789040"/>
            <a:ext cx="4697760" cy="260986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68555813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5720" y="285729"/>
          <a:ext cx="8643999" cy="6286542"/>
        </p:xfrm>
        <a:graphic>
          <a:graphicData uri="http://schemas.openxmlformats.org/drawingml/2006/table">
            <a:tbl>
              <a:tblPr/>
              <a:tblGrid>
                <a:gridCol w="2829497"/>
                <a:gridCol w="2907251"/>
                <a:gridCol w="2907251"/>
              </a:tblGrid>
              <a:tr h="44797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Критерия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Классический балет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Современный балет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033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Образ танцора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У балерин наличие пуант и пачки, наряды из «летящих» тканей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Костюм балерины – удлиненное или короткое платье, использование масок и грима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06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Музыкальная форма  и составные части балета 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Музыкально-драматический спектакль имеет свои четкие каноны и правила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Постановка может состоять из нескольких хореографических этюдов, не связанных между собой, но соответствующих всей идее балета. Зрелищное шоу со спецэффектами.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Может содержать хоровые эпизоды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88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Музыка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Мелодия выносится на первый план, классическая музыка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Ритм выносится на первый план, авангардная музыка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067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Движения артистов балета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Четко фиксированные танцевальные движения – классические балетные позиции, «воздушность» движений, выворотность ног, высокие прыжки, подчеркнутая «удлиненность» рук и ног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Интерпретация движений, заимствованных из разных танцевальных направлений: модерн, пластика, акробатика, пантомима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Припев: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Волшебный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мир искусства –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Мир, полный вдохновения.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Волшебный мир искусства –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Художника творение.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Волшебный мир искусства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Волнует наши чувства,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 себе зовёт волшебный мир искусства,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 себе зовёт волшебный мир искусства.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А. Ермолов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91312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2071678"/>
            <a:ext cx="4286279" cy="192882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Театр уж полон; ложи блещут;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Партер и кресла, всё кипит;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райке нетерпеливо плещут,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И, взвившись, занавес шумит.</a:t>
            </a:r>
          </a:p>
          <a:p>
            <a:endParaRPr lang="ru-RU" sz="4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А.С. Пушкин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пуш-1024x725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357686" y="3500438"/>
            <a:ext cx="4479231" cy="3214686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3600" kern="50" dirty="0">
                <a:latin typeface="Times New Roman" pitchFamily="18" charset="0"/>
                <a:ea typeface="SimSun" panose="02010600030101010101" pitchFamily="2" charset="-122"/>
                <a:cs typeface="Times New Roman" pitchFamily="18" charset="0"/>
              </a:rPr>
              <a:t>Образ Ярославны — это символ Родины-матери, святой веры, любви, самоотверженности и верности.  Существует ли это образ в наше время. Актуален ли он?</a:t>
            </a:r>
            <a:endParaRPr lang="ru-RU" kern="50" dirty="0">
              <a:latin typeface="Times New Roman" pitchFamily="18" charset="0"/>
              <a:ea typeface="SimSun" panose="02010600030101010101" pitchFamily="2" charset="-122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0432862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85786" y="1428736"/>
          <a:ext cx="7929620" cy="429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5924"/>
                <a:gridCol w="1585924"/>
                <a:gridCol w="1585924"/>
                <a:gridCol w="1585924"/>
                <a:gridCol w="158592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Критерии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Моя оценка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Оценка товарища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Оценка учителя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Итоговая</a:t>
                      </a:r>
                      <a:r>
                        <a:rPr lang="ru-RU" baseline="0" dirty="0" smtClean="0"/>
                        <a:t> оценка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Устная работа на уроке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Работа в тетради, с карточками и таблицами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Вокально-хоровая работа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Слушание музыки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928794" y="785794"/>
            <a:ext cx="59293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Оценка деятельности ученика на уроке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000240"/>
            <a:ext cx="7408333" cy="4357718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Балет</a:t>
            </a:r>
          </a:p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Опера</a:t>
            </a:r>
          </a:p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Оперетта </a:t>
            </a:r>
          </a:p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Симфония</a:t>
            </a:r>
          </a:p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Концерт</a:t>
            </a: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Жанры в музыке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40906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М.И. Глинка</a:t>
            </a:r>
          </a:p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А.П. Бородин</a:t>
            </a:r>
          </a:p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П.И. Чайковский </a:t>
            </a:r>
          </a:p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Б.И. Тищенко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Исключи лишнее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18117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643181"/>
            <a:ext cx="7408333" cy="114300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«Мелодия- это душа музыки»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П.И. Чайковский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5ea6c5a60a66a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43108" y="3857628"/>
            <a:ext cx="4806696" cy="278892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30286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Щелкунчик»</a:t>
            </a:r>
          </a:p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«Лебединое озеро»</a:t>
            </a:r>
          </a:p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«Спящая красавица»</a:t>
            </a:r>
          </a:p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«Ярославна»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Балеты П.И. Чайковского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3138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675467"/>
            <a:ext cx="7408333" cy="2481725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4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504056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Тема урока: </a:t>
            </a:r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«В музыкальном театре. Балет «Ярославна» </a:t>
            </a:r>
            <a:b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Б.И. Тищенко».</a:t>
            </a:r>
            <a:endParaRPr lang="ru-RU" sz="4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372200" y="476672"/>
            <a:ext cx="2145978" cy="214597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54982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772</TotalTime>
  <Words>661</Words>
  <Application>Microsoft Office PowerPoint</Application>
  <PresentationFormat>Экран (4:3)</PresentationFormat>
  <Paragraphs>152</Paragraphs>
  <Slides>41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Волна</vt:lpstr>
      <vt:lpstr> Урок музыки  в 7 классе </vt:lpstr>
      <vt:lpstr>Жанры в музыке</vt:lpstr>
      <vt:lpstr>А.С. Пушкин </vt:lpstr>
      <vt:lpstr>А.С. Пушкин</vt:lpstr>
      <vt:lpstr>Жанры в музыке</vt:lpstr>
      <vt:lpstr>Исключи лишнее</vt:lpstr>
      <vt:lpstr>П.И. Чайковский</vt:lpstr>
      <vt:lpstr>Балеты П.И. Чайковского</vt:lpstr>
      <vt:lpstr>  Тема урока: «В музыкальном театре. Балет «Ярославна»  Б.И. Тищенко».</vt:lpstr>
      <vt:lpstr>Цель урока: расширить и углубить знания  о жанре «балет», знакомство с  балетом «Ярославна» Б. И. Тищенко, найти различия между классическим и современным балетом. </vt:lpstr>
      <vt:lpstr>Балет</vt:lpstr>
      <vt:lpstr>Разновидности балета:</vt:lpstr>
      <vt:lpstr>Слайд 13</vt:lpstr>
      <vt:lpstr>Без каких людей не может обойтись балет?</vt:lpstr>
      <vt:lpstr>Типы танцев в балете:</vt:lpstr>
      <vt:lpstr>Виды танцев в балете:</vt:lpstr>
      <vt:lpstr>Придворный балет</vt:lpstr>
      <vt:lpstr>Балет – сценическое искусство</vt:lpstr>
      <vt:lpstr>Балет в XVIII веке</vt:lpstr>
      <vt:lpstr>Рубеж 18-19 веков — эпоха расцвета балета в России</vt:lpstr>
      <vt:lpstr>Мариус Петипа (1818-1910)</vt:lpstr>
      <vt:lpstr>«Русские сезоны»</vt:lpstr>
      <vt:lpstr>Слайд 23</vt:lpstr>
      <vt:lpstr>Слайд 24</vt:lpstr>
      <vt:lpstr>Великие балетные танцоры</vt:lpstr>
      <vt:lpstr>Великие балетные танцоры</vt:lpstr>
      <vt:lpstr>Великие балетные танцоры</vt:lpstr>
      <vt:lpstr>Великие балерины</vt:lpstr>
      <vt:lpstr>Великие балерины</vt:lpstr>
      <vt:lpstr>Великие балерины</vt:lpstr>
      <vt:lpstr>Звезды балета сегодня</vt:lpstr>
      <vt:lpstr>Лучшие балетные театры России</vt:lpstr>
      <vt:lpstr>Лучшие балетные театры России</vt:lpstr>
      <vt:lpstr>Борис Иванович Тищенко  (1939г. — 2010г.)</vt:lpstr>
      <vt:lpstr>Образ Ярославны-символ Родины, матери, святой веры, самоотверженности, любви и верности.</vt:lpstr>
      <vt:lpstr>Вступление</vt:lpstr>
      <vt:lpstr>Хор «Стон Русской земли»</vt:lpstr>
      <vt:lpstr>Слайд 38</vt:lpstr>
      <vt:lpstr>А. Ермолов</vt:lpstr>
      <vt:lpstr>Домашнее задание</vt:lpstr>
      <vt:lpstr>Слайд 41</vt:lpstr>
    </vt:vector>
  </TitlesOfParts>
  <Company>diakov.net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музыкальном театре. Балет.</dc:title>
  <dc:creator>Пользователь Windows</dc:creator>
  <cp:lastModifiedBy>Пользователь</cp:lastModifiedBy>
  <cp:revision>72</cp:revision>
  <dcterms:created xsi:type="dcterms:W3CDTF">2018-10-03T14:54:23Z</dcterms:created>
  <dcterms:modified xsi:type="dcterms:W3CDTF">2021-06-28T17:04:09Z</dcterms:modified>
</cp:coreProperties>
</file>