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2" r:id="rId1"/>
  </p:sldMasterIdLst>
  <p:sldIdLst>
    <p:sldId id="256" r:id="rId2"/>
    <p:sldId id="298" r:id="rId3"/>
    <p:sldId id="308" r:id="rId4"/>
    <p:sldId id="299" r:id="rId5"/>
    <p:sldId id="302" r:id="rId6"/>
    <p:sldId id="303" r:id="rId7"/>
    <p:sldId id="304" r:id="rId8"/>
    <p:sldId id="305" r:id="rId9"/>
    <p:sldId id="306" r:id="rId10"/>
    <p:sldId id="257" r:id="rId11"/>
    <p:sldId id="258" r:id="rId12"/>
    <p:sldId id="259" r:id="rId13"/>
    <p:sldId id="260" r:id="rId14"/>
    <p:sldId id="261" r:id="rId15"/>
    <p:sldId id="262" r:id="rId16"/>
    <p:sldId id="265" r:id="rId17"/>
    <p:sldId id="279" r:id="rId18"/>
    <p:sldId id="315" r:id="rId19"/>
    <p:sldId id="316" r:id="rId20"/>
    <p:sldId id="301" r:id="rId21"/>
    <p:sldId id="310" r:id="rId22"/>
    <p:sldId id="312" r:id="rId23"/>
    <p:sldId id="314" r:id="rId24"/>
    <p:sldId id="307" r:id="rId25"/>
    <p:sldId id="317" r:id="rId26"/>
    <p:sldId id="281" r:id="rId27"/>
    <p:sldId id="31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89" autoAdjust="0"/>
  </p:normalViewPr>
  <p:slideViewPr>
    <p:cSldViewPr>
      <p:cViewPr varScale="1">
        <p:scale>
          <a:sx n="69" d="100"/>
          <a:sy n="69" d="100"/>
        </p:scale>
        <p:origin x="52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41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342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77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17101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915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8932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7231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6617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392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763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62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13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46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967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73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273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87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098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  <p:sldLayoutId id="2147483914" r:id="rId12"/>
    <p:sldLayoutId id="2147483915" r:id="rId13"/>
    <p:sldLayoutId id="2147483916" r:id="rId14"/>
    <p:sldLayoutId id="2147483917" r:id="rId15"/>
    <p:sldLayoutId id="214748391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url?q=http://www.openet.edu.ru&amp;sa=D&amp;ust=1575016277277000" TargetMode="External"/><Relationship Id="rId3" Type="http://schemas.openxmlformats.org/officeDocument/2006/relationships/hyperlink" Target="https://math8-vpr.sdamgia.ru/test?theme=14" TargetMode="External"/><Relationship Id="rId7" Type="http://schemas.openxmlformats.org/officeDocument/2006/relationships/hyperlink" Target="https://www.google.com/url?q=http://www.ict.edu.ru&amp;sa=D&amp;ust=1575016277277000" TargetMode="External"/><Relationship Id="rId2" Type="http://schemas.openxmlformats.org/officeDocument/2006/relationships/hyperlink" Target="http://oge.fipi.ru/os/xmodules/qprint/index.php?proj_guid=DE0E276E497AB3784C3FC4CC20248DC0&amp;theme_guid=DCEBCB19D7DF81424FA402BCA67ABA6C&amp;groupno=151&amp;groupno=15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/url?q=http://ege.edu.ru&amp;sa=D&amp;ust=1575016277276000" TargetMode="External"/><Relationship Id="rId5" Type="http://schemas.openxmlformats.org/officeDocument/2006/relationships/hyperlink" Target="https://www.google.com/url?q=http://www.school.edu.ru&amp;sa=D&amp;ust=1575016277276000" TargetMode="External"/><Relationship Id="rId4" Type="http://schemas.openxmlformats.org/officeDocument/2006/relationships/hyperlink" Target="https://oge.sdamgia.ru/test?theme=15" TargetMode="External"/><Relationship Id="rId9" Type="http://schemas.openxmlformats.org/officeDocument/2006/relationships/hyperlink" Target="https://learningapps.org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c2v54u450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u9kvb61319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po2cwnan19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uhp9cuoa18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124744"/>
            <a:ext cx="7219528" cy="2232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i="1" dirty="0" smtClean="0">
                <a:solidFill>
                  <a:srgbClr val="C00000"/>
                </a:solidFill>
              </a:rPr>
              <a:t>«</a:t>
            </a:r>
            <a:r>
              <a:rPr lang="ru-RU" sz="4900" b="1" i="1" dirty="0" smtClean="0">
                <a:solidFill>
                  <a:srgbClr val="C00000"/>
                </a:solidFill>
              </a:rPr>
              <a:t>Четырёхугольники» </a:t>
            </a:r>
            <a:r>
              <a:rPr lang="ru-RU" sz="2200" b="1" i="1" dirty="0" smtClean="0">
                <a:solidFill>
                  <a:srgbClr val="C00000"/>
                </a:solidFill>
              </a:rPr>
              <a:t/>
            </a:r>
            <a:br>
              <a:rPr lang="ru-RU" sz="2200" b="1" i="1" dirty="0" smtClean="0">
                <a:solidFill>
                  <a:srgbClr val="C00000"/>
                </a:solidFill>
              </a:rPr>
            </a:br>
            <a:r>
              <a:rPr lang="ru-RU" sz="2200" b="1" i="1" dirty="0" smtClean="0">
                <a:solidFill>
                  <a:srgbClr val="C00000"/>
                </a:solidFill>
              </a:rPr>
              <a:t/>
            </a:r>
            <a:br>
              <a:rPr lang="ru-RU" sz="2200" b="1" i="1" dirty="0" smtClean="0">
                <a:solidFill>
                  <a:srgbClr val="C00000"/>
                </a:solidFill>
              </a:rPr>
            </a:br>
            <a:r>
              <a:rPr lang="ru-RU" sz="2200" b="1" i="1" dirty="0">
                <a:solidFill>
                  <a:srgbClr val="C00000"/>
                </a:solidFill>
              </a:rPr>
              <a:t/>
            </a:r>
            <a:br>
              <a:rPr lang="ru-RU" sz="2200" b="1" i="1" dirty="0">
                <a:solidFill>
                  <a:srgbClr val="C00000"/>
                </a:solidFill>
              </a:rPr>
            </a:br>
            <a:r>
              <a:rPr lang="ru-RU" sz="2200" b="1" dirty="0">
                <a:solidFill>
                  <a:srgbClr val="C00000"/>
                </a:solidFill>
              </a:rPr>
              <a:t>Урок геометрии  итогового повторения в 9 классе 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42416" y="3933056"/>
            <a:ext cx="6600451" cy="197060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4509120"/>
            <a:ext cx="5491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Кобзева Лариса Васильевна, учитель математики </a:t>
            </a:r>
          </a:p>
          <a:p>
            <a:r>
              <a:rPr lang="ru-RU" dirty="0" smtClean="0"/>
              <a:t>высшей квалификационной категории</a:t>
            </a:r>
          </a:p>
          <a:p>
            <a:r>
              <a:rPr lang="ru-RU" dirty="0" smtClean="0"/>
              <a:t>МБОУ </a:t>
            </a:r>
            <a:r>
              <a:rPr lang="ru-RU" dirty="0" err="1" smtClean="0"/>
              <a:t>Развилковская</a:t>
            </a:r>
            <a:r>
              <a:rPr lang="ru-RU" dirty="0" smtClean="0"/>
              <a:t> СОШ с </a:t>
            </a:r>
            <a:r>
              <a:rPr lang="ru-RU" dirty="0" smtClean="0"/>
              <a:t>УИОП</a:t>
            </a:r>
          </a:p>
          <a:p>
            <a:r>
              <a:rPr lang="ru-RU" dirty="0" smtClean="0"/>
              <a:t>Московская область, Ленинский городской округ</a:t>
            </a:r>
            <a:endParaRPr lang="ru-RU" dirty="0" smtClean="0"/>
          </a:p>
          <a:p>
            <a:r>
              <a:rPr lang="ru-RU" dirty="0" smtClean="0"/>
              <a:t>                                        2022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Выберите верные утверждения: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905000"/>
            <a:ext cx="7498080" cy="4620344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 smtClean="0"/>
              <a:t> </a:t>
            </a:r>
            <a:r>
              <a:rPr lang="ru-RU" sz="2800" b="1" dirty="0" smtClean="0"/>
              <a:t>1) Две прямые, перпендикулярные третьей прямой, перпендикулярны.</a:t>
            </a:r>
          </a:p>
          <a:p>
            <a:pPr marL="82296" indent="0">
              <a:buNone/>
            </a:pPr>
            <a:r>
              <a:rPr lang="ru-RU" sz="2800" b="1" dirty="0" smtClean="0"/>
              <a:t> 2) Всякий равносторонний треугольник является остроугольным.</a:t>
            </a:r>
          </a:p>
          <a:p>
            <a:pPr marL="82296" indent="0">
              <a:buNone/>
            </a:pPr>
            <a:r>
              <a:rPr lang="ru-RU" sz="2800" b="1" dirty="0" smtClean="0"/>
              <a:t> 3) Любой квадрат является прямоугольником.</a:t>
            </a:r>
          </a:p>
          <a:p>
            <a:pPr marL="82296" indent="0">
              <a:buNone/>
            </a:pPr>
            <a:r>
              <a:rPr lang="ru-RU" sz="2800" b="1" dirty="0" smtClean="0"/>
              <a:t>Ответ: 23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Выберите верное утверждение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2060848"/>
            <a:ext cx="7746064" cy="3744416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3200" b="1" dirty="0" smtClean="0"/>
              <a:t>1) Боковые стороны любой трапеции равны.</a:t>
            </a:r>
          </a:p>
          <a:p>
            <a:pPr marL="82296" indent="0">
              <a:buNone/>
            </a:pPr>
            <a:r>
              <a:rPr lang="ru-RU" sz="3200" b="1" dirty="0" smtClean="0"/>
              <a:t> 2) Площадь квадрата равна квадрату его стороны</a:t>
            </a:r>
          </a:p>
          <a:p>
            <a:pPr marL="82296" indent="0">
              <a:buNone/>
            </a:pPr>
            <a:r>
              <a:rPr lang="ru-RU" sz="3200" b="1" dirty="0" smtClean="0"/>
              <a:t> 3) Всякий равнобедренный треугольник является остроугольным.</a:t>
            </a:r>
          </a:p>
          <a:p>
            <a:pPr marL="82296" indent="0">
              <a:buNone/>
            </a:pPr>
            <a:r>
              <a:rPr lang="ru-RU" sz="3600" b="1" dirty="0" smtClean="0"/>
              <a:t>Ответ: 2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Выберите верные утверждения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844824"/>
            <a:ext cx="7498080" cy="432048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3600" b="1" dirty="0" smtClean="0"/>
              <a:t>1) Диагональ параллелограмма делит его на два равных треугольника.</a:t>
            </a:r>
          </a:p>
          <a:p>
            <a:pPr marL="82296" indent="0">
              <a:buNone/>
            </a:pPr>
            <a:r>
              <a:rPr lang="ru-RU" sz="3600" b="1" dirty="0" smtClean="0"/>
              <a:t> 2) Все углы ромба равны.</a:t>
            </a:r>
          </a:p>
          <a:p>
            <a:pPr marL="82296" indent="0">
              <a:buNone/>
            </a:pPr>
            <a:r>
              <a:rPr lang="ru-RU" sz="3600" b="1" dirty="0" smtClean="0"/>
              <a:t> 3) Площадь квадрата равна произведению двух его смежных сторон.</a:t>
            </a:r>
          </a:p>
          <a:p>
            <a:pPr marL="82296" indent="0">
              <a:buNone/>
            </a:pPr>
            <a:r>
              <a:rPr lang="ru-RU" sz="3600" b="1" dirty="0" smtClean="0"/>
              <a:t>Ответ: 13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9326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Выберите верное утверждение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72816"/>
            <a:ext cx="7498080" cy="4680520"/>
          </a:xfrm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ru-RU" dirty="0" smtClean="0"/>
              <a:t> </a:t>
            </a:r>
            <a:r>
              <a:rPr lang="ru-RU" sz="3600" b="1" dirty="0" smtClean="0"/>
              <a:t>1) Все хорды одной окружности равны между собой.</a:t>
            </a:r>
          </a:p>
          <a:p>
            <a:pPr marL="82296" indent="0">
              <a:buNone/>
            </a:pPr>
            <a:r>
              <a:rPr lang="ru-RU" sz="3600" b="1" dirty="0" smtClean="0"/>
              <a:t> 2) Диагональ равнобедренной трапеции делит её на два равных треугольника.</a:t>
            </a:r>
          </a:p>
          <a:p>
            <a:pPr marL="82296" indent="0">
              <a:buNone/>
            </a:pPr>
            <a:r>
              <a:rPr lang="ru-RU" sz="3600" b="1" dirty="0" smtClean="0"/>
              <a:t> 3) Сумма углов равнобедренного треугольника равна 180 градусам.</a:t>
            </a:r>
          </a:p>
          <a:p>
            <a:pPr marL="82296" indent="0">
              <a:buNone/>
            </a:pPr>
            <a:r>
              <a:rPr lang="ru-RU" sz="3600" b="1" dirty="0" smtClean="0"/>
              <a:t>Ответ: 3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Выберите верные утверждения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9" y="1905000"/>
            <a:ext cx="7490792" cy="4006222"/>
          </a:xfrm>
        </p:spPr>
        <p:txBody>
          <a:bodyPr>
            <a:normAutofit fontScale="40000" lnSpcReduction="20000"/>
          </a:bodyPr>
          <a:lstStyle/>
          <a:p>
            <a:pPr marL="82296" indent="0">
              <a:buNone/>
            </a:pPr>
            <a:r>
              <a:rPr lang="ru-RU" dirty="0" smtClean="0"/>
              <a:t> </a:t>
            </a:r>
            <a:r>
              <a:rPr lang="ru-RU" sz="5900" b="1" dirty="0" smtClean="0"/>
              <a:t>1) Через заданную точку плоскости можно провести только одну прямую.</a:t>
            </a:r>
          </a:p>
          <a:p>
            <a:pPr marL="82296" indent="0">
              <a:buNone/>
            </a:pPr>
            <a:r>
              <a:rPr lang="ru-RU" sz="5900" b="1" dirty="0" smtClean="0"/>
              <a:t> 2) Диагонали прямоугольника точкой пересечения делятся пополам.</a:t>
            </a:r>
          </a:p>
          <a:p>
            <a:pPr marL="82296" indent="0">
              <a:buNone/>
            </a:pPr>
            <a:r>
              <a:rPr lang="ru-RU" sz="5900" b="1" dirty="0" smtClean="0"/>
              <a:t> 3) Внешний угол треугольника больше не смежного с ним внутреннего угла.</a:t>
            </a:r>
          </a:p>
          <a:p>
            <a:pPr marL="82296" indent="0">
              <a:buNone/>
            </a:pPr>
            <a:endParaRPr lang="ru-RU" sz="5100" b="1" dirty="0" smtClean="0"/>
          </a:p>
          <a:p>
            <a:pPr marL="82296" indent="0">
              <a:buNone/>
            </a:pPr>
            <a:endParaRPr lang="ru-RU" sz="3600" b="1" dirty="0"/>
          </a:p>
          <a:p>
            <a:pPr marL="82296" indent="0">
              <a:buNone/>
            </a:pPr>
            <a:endParaRPr lang="ru-RU" sz="3600" b="1" dirty="0" smtClean="0"/>
          </a:p>
          <a:p>
            <a:pPr marL="82296" indent="0">
              <a:buNone/>
            </a:pPr>
            <a:endParaRPr lang="ru-RU" sz="3600" b="1" dirty="0"/>
          </a:p>
          <a:p>
            <a:pPr marL="82296" indent="0">
              <a:buNone/>
            </a:pPr>
            <a:r>
              <a:rPr lang="ru-RU" sz="7000" b="1" dirty="0" smtClean="0"/>
              <a:t>Ответ: 23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Выберите верные утверждения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ru-RU" sz="3600" b="1" dirty="0" smtClean="0"/>
              <a:t>1) Если диагонали параллелограмма равны, то этот параллелограмм является ромбом.</a:t>
            </a:r>
          </a:p>
          <a:p>
            <a:pPr marL="82296" indent="0">
              <a:buNone/>
            </a:pPr>
            <a:r>
              <a:rPr lang="ru-RU" sz="3600" b="1" dirty="0" smtClean="0"/>
              <a:t> 2) Расстояние от точки, лежащей на окружности, до центра окружности равно радиусу.</a:t>
            </a:r>
          </a:p>
          <a:p>
            <a:pPr marL="82296" indent="0">
              <a:buNone/>
            </a:pPr>
            <a:r>
              <a:rPr lang="ru-RU" sz="3600" b="1" dirty="0" smtClean="0"/>
              <a:t> 3) В любом тупоугольном треугольнике есть острый угол.</a:t>
            </a:r>
          </a:p>
          <a:p>
            <a:pPr marL="82296" indent="0">
              <a:buNone/>
            </a:pPr>
            <a:endParaRPr lang="ru-RU" sz="3600" b="1" dirty="0" smtClean="0"/>
          </a:p>
          <a:p>
            <a:pPr marL="82296" indent="0">
              <a:buNone/>
            </a:pPr>
            <a:r>
              <a:rPr lang="ru-RU" sz="3600" b="1" dirty="0" smtClean="0"/>
              <a:t>Ответ: 23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Выберите неверные утверждения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3" y="1844824"/>
            <a:ext cx="7274768" cy="4896544"/>
          </a:xfrm>
        </p:spPr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ru-RU" sz="4100" b="1" dirty="0" smtClean="0"/>
              <a:t>1) Диагонали ромба точкой пересечения делятся пополам.</a:t>
            </a:r>
          </a:p>
          <a:p>
            <a:pPr marL="82296" indent="0">
              <a:buNone/>
            </a:pPr>
            <a:endParaRPr lang="ru-RU" sz="4100" b="1" dirty="0" smtClean="0"/>
          </a:p>
          <a:p>
            <a:pPr marL="82296" indent="0">
              <a:buNone/>
            </a:pPr>
            <a:r>
              <a:rPr lang="ru-RU" sz="4100" b="1" dirty="0" smtClean="0"/>
              <a:t>2) В тупоугольном треугольнике все углы тупые.</a:t>
            </a:r>
          </a:p>
          <a:p>
            <a:pPr marL="82296" indent="0">
              <a:buNone/>
            </a:pPr>
            <a:endParaRPr lang="ru-RU" sz="4100" b="1" dirty="0" smtClean="0"/>
          </a:p>
          <a:p>
            <a:pPr marL="82296" indent="0">
              <a:buNone/>
            </a:pPr>
            <a:r>
              <a:rPr lang="ru-RU" sz="4100" b="1" dirty="0" smtClean="0"/>
              <a:t>3) Каждая из биссектрис равнобедренного треугольника является его высотой.</a:t>
            </a:r>
          </a:p>
          <a:p>
            <a:pPr marL="82296" indent="0">
              <a:buNone/>
            </a:pPr>
            <a:endParaRPr lang="ru-RU" sz="3600" b="1" dirty="0" smtClean="0"/>
          </a:p>
          <a:p>
            <a:pPr marL="82296" indent="0">
              <a:buNone/>
            </a:pPr>
            <a:endParaRPr lang="ru-RU" sz="3600" b="1" dirty="0" smtClean="0"/>
          </a:p>
          <a:p>
            <a:pPr marL="82296" indent="0">
              <a:buNone/>
            </a:pPr>
            <a:r>
              <a:rPr lang="ru-RU" sz="4500" b="1" dirty="0" smtClean="0"/>
              <a:t>Ответ: 23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Выберите верное утверждение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9" y="2133600"/>
            <a:ext cx="7130752" cy="3777622"/>
          </a:xfrm>
        </p:spPr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ru-RU" sz="3600" b="1" dirty="0" smtClean="0"/>
              <a:t>1) Треугольник со сторонами   1, 2, 4 существует.</a:t>
            </a:r>
          </a:p>
          <a:p>
            <a:pPr marL="82296" indent="0">
              <a:buNone/>
            </a:pPr>
            <a:r>
              <a:rPr lang="ru-RU" sz="3600" b="1" dirty="0" smtClean="0"/>
              <a:t>2) Если диагонали параллелограмма равны, то этот параллелограмм является ромбом.</a:t>
            </a:r>
          </a:p>
          <a:p>
            <a:pPr marL="82296" indent="0">
              <a:buNone/>
            </a:pPr>
            <a:r>
              <a:rPr lang="ru-RU" sz="3600" b="1" dirty="0" smtClean="0"/>
              <a:t> 3) Основания любой трапеции параллельны.</a:t>
            </a:r>
          </a:p>
          <a:p>
            <a:pPr marL="82296" indent="0">
              <a:buNone/>
            </a:pPr>
            <a:r>
              <a:rPr lang="ru-RU" sz="3600" b="1" dirty="0" smtClean="0"/>
              <a:t>Ответ: 3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116632"/>
            <a:ext cx="6589199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Тест (с взаимопроверкой)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501849"/>
              </p:ext>
            </p:extLst>
          </p:nvPr>
        </p:nvGraphicFramePr>
        <p:xfrm>
          <a:off x="107504" y="620688"/>
          <a:ext cx="8784976" cy="613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Документ" r:id="rId3" imgW="5925134" imgH="4213722" progId="Word.Document.12">
                  <p:embed/>
                </p:oleObj>
              </mc:Choice>
              <mc:Fallback>
                <p:oleObj name="Документ" r:id="rId3" imgW="5925134" imgH="42137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504" y="620688"/>
                        <a:ext cx="8784976" cy="613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90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2415" y="3789040"/>
            <a:ext cx="6591985" cy="21221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</a:rPr>
              <a:t>Критерии проверки: </a:t>
            </a:r>
            <a:endParaRPr lang="ru-RU" b="1" i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5верных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ответов – оценка «5»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4 верных ответа – «4»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3 верных ответа- «3»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Менее 3 верных ответов – «2»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132857"/>
            <a:ext cx="7776864" cy="161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18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Цель урока: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7" y="1268760"/>
            <a:ext cx="7418784" cy="136815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b="1" dirty="0"/>
              <a:t>Повторение </a:t>
            </a:r>
            <a:r>
              <a:rPr lang="ru-RU" sz="2800" b="1" dirty="0" smtClean="0"/>
              <a:t>теоретического материала  </a:t>
            </a:r>
            <a:r>
              <a:rPr lang="ru-RU" sz="2800" b="1" dirty="0"/>
              <a:t>по теме: «Четырехугольники»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2549650"/>
            <a:ext cx="727280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Задачи урока:</a:t>
            </a:r>
          </a:p>
          <a:p>
            <a:r>
              <a:rPr lang="ru-RU" sz="2400" dirty="0" smtClean="0"/>
              <a:t>1)обобщить теоретические знания </a:t>
            </a:r>
            <a:r>
              <a:rPr lang="ru-RU" sz="2400" dirty="0"/>
              <a:t>о выпуклых  четырехугольниках,</a:t>
            </a:r>
          </a:p>
          <a:p>
            <a:r>
              <a:rPr lang="ru-RU" sz="2400" dirty="0"/>
              <a:t>продолжить формирование ключевых компетенций по теме;</a:t>
            </a:r>
          </a:p>
          <a:p>
            <a:r>
              <a:rPr lang="ru-RU" sz="2400" dirty="0" smtClean="0"/>
              <a:t>2) продолжить </a:t>
            </a:r>
            <a:r>
              <a:rPr lang="ru-RU" sz="2400" dirty="0"/>
              <a:t>развитие творческих способностей у детей, стимулировать их познавательную </a:t>
            </a:r>
            <a:r>
              <a:rPr lang="ru-RU" sz="2400" dirty="0" smtClean="0"/>
              <a:t>активность</a:t>
            </a:r>
            <a:r>
              <a:rPr lang="ru-RU" sz="2400" dirty="0"/>
              <a:t>;</a:t>
            </a:r>
          </a:p>
          <a:p>
            <a:r>
              <a:rPr lang="ru-RU" sz="2400" dirty="0" smtClean="0"/>
              <a:t>3) развивать </a:t>
            </a:r>
            <a:r>
              <a:rPr lang="ru-RU" sz="2400" dirty="0"/>
              <a:t>логическое мышление;</a:t>
            </a:r>
          </a:p>
          <a:p>
            <a:r>
              <a:rPr lang="ru-RU" sz="2400" dirty="0" smtClean="0"/>
              <a:t>4) развивать коммуникативные навыки;</a:t>
            </a:r>
          </a:p>
          <a:p>
            <a:r>
              <a:rPr lang="ru-RU" sz="2400" dirty="0" smtClean="0"/>
              <a:t>5) развивать интерес к предмету геометрия.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116632"/>
            <a:ext cx="7130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Девиз урока: «Все вокруг – геометрия»   Ле Корбюзье.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668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7166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прикладного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1" y="1556792"/>
            <a:ext cx="7562800" cy="5040560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Задача </a:t>
            </a:r>
            <a:r>
              <a:rPr lang="ru-RU" b="1" dirty="0"/>
              <a:t>1. Деревни расположены в вершинах прямоугольника. В каком месте </a:t>
            </a:r>
            <a:r>
              <a:rPr lang="ru-RU" b="1" dirty="0" smtClean="0"/>
              <a:t>надо построить </a:t>
            </a:r>
            <a:r>
              <a:rPr lang="ru-RU" b="1" dirty="0"/>
              <a:t>мост через реку, чтобы он был одинаково удалён от всех деревень</a:t>
            </a:r>
            <a:r>
              <a:rPr lang="ru-RU" b="1" dirty="0" smtClean="0"/>
              <a:t>?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08" y="4205134"/>
            <a:ext cx="2592288" cy="17786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9872" y="3429000"/>
            <a:ext cx="53285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Решение. </a:t>
            </a:r>
            <a:r>
              <a:rPr lang="ru-RU" dirty="0" smtClean="0"/>
              <a:t>Точка </a:t>
            </a:r>
            <a:r>
              <a:rPr lang="ru-RU" i="1" dirty="0"/>
              <a:t>О</a:t>
            </a:r>
            <a:r>
              <a:rPr lang="ru-RU" dirty="0"/>
              <a:t>  - место строительства моста (точка пересечения диагоналей прямоугольника – рис.12).</a:t>
            </a:r>
          </a:p>
          <a:p>
            <a:r>
              <a:rPr lang="ru-RU" dirty="0"/>
              <a:t>На основании какого свойства была решена данная задача?</a:t>
            </a:r>
          </a:p>
          <a:p>
            <a:r>
              <a:rPr lang="ru-RU" u="sng" dirty="0"/>
              <a:t>Вывод</a:t>
            </a:r>
            <a:r>
              <a:rPr lang="ru-RU" dirty="0"/>
              <a:t>: Свойства </a:t>
            </a:r>
            <a:r>
              <a:rPr lang="ru-RU" dirty="0" smtClean="0"/>
              <a:t>диагоналей</a:t>
            </a:r>
            <a:endParaRPr lang="ru-RU" dirty="0"/>
          </a:p>
          <a:p>
            <a:r>
              <a:rPr lang="ru-RU" dirty="0" smtClean="0"/>
              <a:t>прямоугольника</a:t>
            </a:r>
            <a:r>
              <a:rPr lang="ru-RU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9632" y="47251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83568" y="4869160"/>
            <a:ext cx="1512168" cy="591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827584" y="4653136"/>
            <a:ext cx="1224136" cy="9453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7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7166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прикладного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1" y="1196752"/>
            <a:ext cx="75628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/>
          </a:p>
          <a:p>
            <a:r>
              <a:rPr lang="ru-RU" b="1" dirty="0" smtClean="0"/>
              <a:t>Задача </a:t>
            </a:r>
            <a:r>
              <a:rPr lang="ru-RU" b="1" dirty="0"/>
              <a:t>2. Как, используя свойство сторон параллелограмма, измерить ширину озера</a:t>
            </a:r>
            <a:r>
              <a:rPr lang="ru-RU" b="1" dirty="0" smtClean="0"/>
              <a:t>?</a:t>
            </a:r>
          </a:p>
          <a:p>
            <a:endParaRPr lang="ru-RU" b="1" dirty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564904"/>
            <a:ext cx="3240360" cy="31683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2708920"/>
            <a:ext cx="50405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Решение </a:t>
            </a:r>
            <a:r>
              <a:rPr lang="ru-RU" dirty="0" smtClean="0"/>
              <a:t>Построить </a:t>
            </a:r>
            <a:r>
              <a:rPr lang="ru-RU" dirty="0"/>
              <a:t>отрезки </a:t>
            </a:r>
            <a:r>
              <a:rPr lang="ru-RU" i="1" dirty="0"/>
              <a:t>А</a:t>
            </a:r>
            <a:r>
              <a:rPr lang="en-US" i="1" dirty="0"/>
              <a:t>D</a:t>
            </a:r>
            <a:r>
              <a:rPr lang="ru-RU" dirty="0"/>
              <a:t> и </a:t>
            </a:r>
            <a:r>
              <a:rPr lang="ru-RU" i="1" dirty="0"/>
              <a:t>ВС </a:t>
            </a:r>
            <a:r>
              <a:rPr lang="ru-RU" dirty="0"/>
              <a:t>так, чтобы  </a:t>
            </a:r>
            <a:r>
              <a:rPr lang="en-US" i="1" dirty="0"/>
              <a:t>AD</a:t>
            </a:r>
            <a:r>
              <a:rPr lang="ru-RU" i="1" dirty="0"/>
              <a:t> = </a:t>
            </a:r>
            <a:r>
              <a:rPr lang="en-US" i="1" dirty="0"/>
              <a:t>BC</a:t>
            </a:r>
            <a:r>
              <a:rPr lang="ru-RU" dirty="0"/>
              <a:t>;</a:t>
            </a:r>
          </a:p>
          <a:p>
            <a:r>
              <a:rPr lang="en-US" i="1" dirty="0"/>
              <a:t>AD</a:t>
            </a:r>
            <a:r>
              <a:rPr lang="ru-RU" dirty="0"/>
              <a:t>║</a:t>
            </a:r>
            <a:r>
              <a:rPr lang="en-US" i="1" dirty="0"/>
              <a:t>BC</a:t>
            </a:r>
            <a:r>
              <a:rPr lang="ru-RU" dirty="0"/>
              <a:t>. </a:t>
            </a:r>
            <a:r>
              <a:rPr lang="en-US" dirty="0">
                <a:sym typeface="Symbol" panose="05050102010706020507" pitchFamily="18" charset="2"/>
              </a:rPr>
              <a:t></a:t>
            </a:r>
            <a:r>
              <a:rPr lang="en-US" dirty="0"/>
              <a:t> </a:t>
            </a:r>
            <a:r>
              <a:rPr lang="en-US" i="1" dirty="0"/>
              <a:t>ABCD</a:t>
            </a:r>
            <a:r>
              <a:rPr lang="ru-RU" dirty="0"/>
              <a:t> – параллелограмм (признак </a:t>
            </a:r>
          </a:p>
          <a:p>
            <a:r>
              <a:rPr lang="ru-RU" dirty="0"/>
              <a:t>параллелограмма) </a:t>
            </a:r>
            <a:r>
              <a:rPr lang="ru-RU" dirty="0">
                <a:sym typeface="Symbol" panose="05050102010706020507" pitchFamily="18" charset="2"/>
              </a:rPr>
              <a:t></a:t>
            </a:r>
            <a:r>
              <a:rPr lang="ru-RU" dirty="0"/>
              <a:t> </a:t>
            </a:r>
            <a:r>
              <a:rPr lang="en-US" i="1" dirty="0"/>
              <a:t>AB</a:t>
            </a:r>
            <a:r>
              <a:rPr lang="ru-RU" i="1" dirty="0"/>
              <a:t> = </a:t>
            </a:r>
            <a:r>
              <a:rPr lang="en-US" i="1" dirty="0"/>
              <a:t>DC</a:t>
            </a:r>
            <a:r>
              <a:rPr lang="ru-RU" dirty="0"/>
              <a:t>. Следовательно, измерив </a:t>
            </a:r>
            <a:r>
              <a:rPr lang="en-US" i="1" dirty="0"/>
              <a:t>DC</a:t>
            </a:r>
            <a:r>
              <a:rPr lang="ru-RU" i="1" dirty="0"/>
              <a:t>, </a:t>
            </a:r>
            <a:r>
              <a:rPr lang="ru-RU" dirty="0"/>
              <a:t> мы узнаем ширину озера.</a:t>
            </a:r>
          </a:p>
          <a:p>
            <a:r>
              <a:rPr lang="ru-RU" u="sng" dirty="0"/>
              <a:t>Вывод:</a:t>
            </a:r>
            <a:r>
              <a:rPr lang="ru-RU" dirty="0"/>
              <a:t> При решении этой задачи использовался признак параллелограмма.</a:t>
            </a:r>
          </a:p>
        </p:txBody>
      </p:sp>
    </p:spTree>
    <p:extLst>
      <p:ext uri="{BB962C8B-B14F-4D97-AF65-F5344CB8AC3E}">
        <p14:creationId xmlns:p14="http://schemas.microsoft.com/office/powerpoint/2010/main" val="233804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7166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прикладного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1" y="1556792"/>
            <a:ext cx="7562800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/>
          </a:p>
          <a:p>
            <a:r>
              <a:rPr lang="ru-RU" b="1" dirty="0" smtClean="0"/>
              <a:t>Задача </a:t>
            </a:r>
            <a:r>
              <a:rPr lang="ru-RU" b="1" dirty="0"/>
              <a:t>3. Как швея убеждается в том, что кусок материи имеет форму квадрата?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Решение:</a:t>
            </a: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Швея</a:t>
            </a:r>
            <a:r>
              <a:rPr lang="ru-RU" dirty="0"/>
              <a:t> следующим образом </a:t>
            </a:r>
            <a:r>
              <a:rPr lang="ru-RU" b="1" dirty="0"/>
              <a:t>убеждается</a:t>
            </a:r>
            <a:r>
              <a:rPr lang="ru-RU" dirty="0"/>
              <a:t> </a:t>
            </a:r>
            <a:r>
              <a:rPr lang="ru-RU" b="1" dirty="0"/>
              <a:t>в</a:t>
            </a:r>
            <a:r>
              <a:rPr lang="ru-RU" dirty="0"/>
              <a:t> </a:t>
            </a:r>
            <a:r>
              <a:rPr lang="ru-RU" b="1" dirty="0"/>
              <a:t>том</a:t>
            </a:r>
            <a:r>
              <a:rPr lang="ru-RU" dirty="0"/>
              <a:t>, </a:t>
            </a:r>
            <a:r>
              <a:rPr lang="ru-RU" b="1" dirty="0"/>
              <a:t>что</a:t>
            </a:r>
            <a:r>
              <a:rPr lang="ru-RU" dirty="0"/>
              <a:t> </a:t>
            </a:r>
            <a:r>
              <a:rPr lang="ru-RU" b="1" dirty="0"/>
              <a:t>кусок</a:t>
            </a:r>
            <a:r>
              <a:rPr lang="ru-RU" dirty="0"/>
              <a:t> </a:t>
            </a:r>
            <a:r>
              <a:rPr lang="ru-RU" b="1" dirty="0"/>
              <a:t>материи</a:t>
            </a:r>
            <a:r>
              <a:rPr lang="ru-RU" dirty="0"/>
              <a:t> </a:t>
            </a:r>
            <a:r>
              <a:rPr lang="ru-RU" b="1" dirty="0"/>
              <a:t>имеет</a:t>
            </a:r>
            <a:r>
              <a:rPr lang="ru-RU" dirty="0"/>
              <a:t> </a:t>
            </a:r>
            <a:r>
              <a:rPr lang="ru-RU" b="1" dirty="0"/>
              <a:t>форму</a:t>
            </a:r>
            <a:r>
              <a:rPr lang="ru-RU" dirty="0"/>
              <a:t> </a:t>
            </a:r>
            <a:r>
              <a:rPr lang="ru-RU" b="1" dirty="0"/>
              <a:t>квадрата</a:t>
            </a:r>
            <a:r>
              <a:rPr lang="ru-RU" dirty="0"/>
              <a:t>: сгибает по каждой его диагонали. Если в обоих случаях края </a:t>
            </a:r>
            <a:r>
              <a:rPr lang="ru-RU" b="1" dirty="0"/>
              <a:t>материи</a:t>
            </a:r>
            <a:r>
              <a:rPr lang="ru-RU" dirty="0"/>
              <a:t> совпадают, </a:t>
            </a:r>
            <a:r>
              <a:rPr lang="ru-RU" b="1" dirty="0"/>
              <a:t>то</a:t>
            </a:r>
            <a:r>
              <a:rPr lang="ru-RU" dirty="0"/>
              <a:t> она считает, </a:t>
            </a:r>
            <a:r>
              <a:rPr lang="ru-RU" b="1" dirty="0"/>
              <a:t>что</a:t>
            </a:r>
            <a:r>
              <a:rPr lang="ru-RU" dirty="0"/>
              <a:t> </a:t>
            </a:r>
            <a:r>
              <a:rPr lang="ru-RU" b="1" dirty="0"/>
              <a:t>кусок</a:t>
            </a:r>
            <a:r>
              <a:rPr lang="ru-RU" dirty="0"/>
              <a:t> </a:t>
            </a:r>
            <a:r>
              <a:rPr lang="ru-RU" b="1" dirty="0"/>
              <a:t>материи</a:t>
            </a:r>
            <a:r>
              <a:rPr lang="ru-RU" dirty="0"/>
              <a:t> </a:t>
            </a:r>
            <a:r>
              <a:rPr lang="ru-RU" b="1" dirty="0"/>
              <a:t>имеет</a:t>
            </a:r>
            <a:r>
              <a:rPr lang="ru-RU" dirty="0"/>
              <a:t> </a:t>
            </a:r>
            <a:r>
              <a:rPr lang="ru-RU" b="1" dirty="0"/>
              <a:t>форму</a:t>
            </a:r>
            <a:r>
              <a:rPr lang="ru-RU" dirty="0"/>
              <a:t> </a:t>
            </a:r>
            <a:r>
              <a:rPr lang="ru-RU" b="1" dirty="0"/>
              <a:t>квадрата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927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7166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прикладного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1" y="1556792"/>
            <a:ext cx="7562800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/>
          </a:p>
          <a:p>
            <a:r>
              <a:rPr lang="ru-RU" b="1" dirty="0" smtClean="0"/>
              <a:t>Задача </a:t>
            </a:r>
            <a:r>
              <a:rPr lang="ru-RU" b="1" dirty="0"/>
              <a:t>4. В прямоугольной пластине нужно просверлить круглое отверстие на равном расстоянии от вершин. Как найти центр отверстия?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Решение: </a:t>
            </a:r>
            <a:r>
              <a:rPr lang="ru-RU" dirty="0"/>
              <a:t> </a:t>
            </a:r>
            <a:r>
              <a:rPr lang="ru-RU" dirty="0" smtClean="0"/>
              <a:t> Необходимо найти точку </a:t>
            </a:r>
            <a:r>
              <a:rPr lang="ru-RU" dirty="0"/>
              <a:t>пересечения </a:t>
            </a:r>
            <a:r>
              <a:rPr lang="ru-RU" dirty="0" smtClean="0"/>
              <a:t>диагоналей или точку пересечения серединных перпендикуляров к сторонам прямоугольника.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4" t="7050" r="22419" b="8341"/>
          <a:stretch/>
        </p:blipFill>
        <p:spPr>
          <a:xfrm>
            <a:off x="1403649" y="4437112"/>
            <a:ext cx="3096344" cy="235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2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788666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Подведение итогов урока.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2415" y="3599150"/>
            <a:ext cx="6591985" cy="23120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Выводы:</a:t>
            </a:r>
          </a:p>
          <a:p>
            <a:r>
              <a:rPr lang="ru-RU" dirty="0" smtClean="0"/>
              <a:t>Сегодня </a:t>
            </a:r>
            <a:r>
              <a:rPr lang="ru-RU" dirty="0"/>
              <a:t>на уроке вы смогли убедиться в том, что чем большими знаниями и умениями обладает ученик, </a:t>
            </a:r>
            <a:r>
              <a:rPr lang="ru-RU" dirty="0" smtClean="0"/>
              <a:t>тем </a:t>
            </a:r>
            <a:r>
              <a:rPr lang="ru-RU" dirty="0"/>
              <a:t>более уверенно он чувствует себя на творческом этапе урока.</a:t>
            </a:r>
          </a:p>
          <a:p>
            <a:r>
              <a:rPr lang="ru-RU" dirty="0" smtClean="0"/>
              <a:t>Такой урок стимулирует </a:t>
            </a:r>
            <a:r>
              <a:rPr lang="ru-RU" dirty="0"/>
              <a:t>познавательную и творческую активность, </a:t>
            </a:r>
            <a:r>
              <a:rPr lang="ru-RU" dirty="0" smtClean="0"/>
              <a:t>помогает </a:t>
            </a:r>
            <a:r>
              <a:rPr lang="ru-RU" dirty="0"/>
              <a:t>реализовать ваш творческий потенциал. 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42415" y="1844824"/>
            <a:ext cx="67340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Рефлексия</a:t>
            </a:r>
          </a:p>
          <a:p>
            <a:r>
              <a:rPr lang="ru-RU" dirty="0" smtClean="0"/>
              <a:t>Продолжите  предложения:</a:t>
            </a:r>
          </a:p>
          <a:p>
            <a:r>
              <a:rPr lang="ru-RU" dirty="0" smtClean="0"/>
              <a:t>Сегодня на уроке я повторил тему……….</a:t>
            </a:r>
          </a:p>
          <a:p>
            <a:r>
              <a:rPr lang="ru-RU" dirty="0" smtClean="0"/>
              <a:t>На уроке мне было интересно узнать………..</a:t>
            </a:r>
          </a:p>
          <a:p>
            <a:r>
              <a:rPr lang="ru-RU" dirty="0" smtClean="0"/>
              <a:t>Самым запоминающимся было……..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098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5201" y="1772816"/>
            <a:ext cx="6591985" cy="4138406"/>
          </a:xfrm>
        </p:spPr>
        <p:txBody>
          <a:bodyPr>
            <a:normAutofit/>
          </a:bodyPr>
          <a:lstStyle/>
          <a:p>
            <a:pPr lvl="0"/>
            <a:r>
              <a:rPr lang="ru-RU" b="1" dirty="0"/>
              <a:t>Пинская М.А. </a:t>
            </a:r>
            <a:r>
              <a:rPr lang="ru-RU" dirty="0"/>
              <a:t>Формирующее оценивание: оценивание в классе: учеб. пособие / М.А. Пинская. – М.: Логос, 2010. – 264 с.</a:t>
            </a:r>
          </a:p>
          <a:p>
            <a:pPr lvl="0"/>
            <a:r>
              <a:rPr lang="ru-RU" dirty="0" smtClean="0"/>
              <a:t>https</a:t>
            </a:r>
            <a:r>
              <a:rPr lang="ru-RU" dirty="0"/>
              <a:t>://www.youtube.com/watch?v=RhzWwcZjWNg -</a:t>
            </a:r>
            <a:r>
              <a:rPr lang="ru-RU" b="1" dirty="0"/>
              <a:t> </a:t>
            </a:r>
            <a:r>
              <a:rPr lang="ru-RU" dirty="0"/>
              <a:t>Секрет формирующего </a:t>
            </a:r>
            <a:r>
              <a:rPr lang="ru-RU" dirty="0" err="1"/>
              <a:t>оценивания⎮Когда</a:t>
            </a:r>
            <a:r>
              <a:rPr lang="ru-RU" dirty="0"/>
              <a:t>? Зачем?</a:t>
            </a:r>
          </a:p>
          <a:p>
            <a:pPr lvl="0"/>
            <a:r>
              <a:rPr lang="ru-RU" dirty="0" smtClean="0"/>
              <a:t>http</a:t>
            </a:r>
            <a:r>
              <a:rPr lang="ru-RU" dirty="0"/>
              <a:t>://learningapps.org/ - приложение </a:t>
            </a:r>
            <a:r>
              <a:rPr lang="ru-RU" dirty="0" err="1"/>
              <a:t>Web</a:t>
            </a:r>
            <a:r>
              <a:rPr lang="ru-RU" dirty="0"/>
              <a:t> 2.0 для поддержки обучения и процесса преподавания с помощью интерактивных модулей.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38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5726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Интернет источники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1" y="1268760"/>
            <a:ext cx="8282880" cy="4642462"/>
          </a:xfrm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chemeClr val="tx1"/>
                </a:solidFill>
                <a:hlinkClick r:id="rId2"/>
              </a:rPr>
              <a:t>http://oge.fipi.ru/os/xmodules/qprint/index.php?proj_guid=DE0E276E497AB3784C3FC4CC20248DC0&amp;theme_guid=DCEBCB19D7DF81424FA402BCA67ABA6C&amp;groupno=151&amp;groupno=152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b="1" dirty="0" smtClean="0">
                <a:solidFill>
                  <a:schemeClr val="tx1"/>
                </a:solidFill>
                <a:hlinkClick r:id="rId3"/>
              </a:rPr>
              <a:t>math8-vpr.sdamgia.ru/test?theme=14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  <a:hlinkClick r:id="rId4"/>
              </a:rPr>
              <a:t>https://</a:t>
            </a:r>
            <a:r>
              <a:rPr lang="en-US" b="1" dirty="0" smtClean="0">
                <a:solidFill>
                  <a:schemeClr val="tx1"/>
                </a:solidFill>
                <a:hlinkClick r:id="rId4"/>
              </a:rPr>
              <a:t>oge.sdamgia.ru/test?theme=15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Российский общеобразовательный портал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u="sng" dirty="0">
                <a:solidFill>
                  <a:schemeClr val="tx1"/>
                </a:solidFill>
                <a:hlinkClick r:id="rId5"/>
              </a:rPr>
              <a:t>http://</a:t>
            </a:r>
            <a:r>
              <a:rPr lang="ru-RU" u="sng" dirty="0" smtClean="0">
                <a:solidFill>
                  <a:schemeClr val="tx1"/>
                </a:solidFill>
                <a:hlinkClick r:id="rId5"/>
              </a:rPr>
              <a:t>www.school.edu.ru</a:t>
            </a:r>
            <a:endParaRPr lang="ru-RU" u="sng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Портал информационной поддержки Единого государственного экзамена </a:t>
            </a:r>
            <a:r>
              <a:rPr lang="ru-RU" u="sng" dirty="0">
                <a:solidFill>
                  <a:srgbClr val="FF0000"/>
                </a:solidFill>
                <a:hlinkClick r:id="rId6"/>
              </a:rPr>
              <a:t>http://ege.edu.ru</a:t>
            </a:r>
            <a:r>
              <a:rPr lang="ru-RU" dirty="0">
                <a:solidFill>
                  <a:srgbClr val="FF0000"/>
                </a:solidFill>
              </a:rPr>
              <a:t>;</a:t>
            </a:r>
          </a:p>
          <a:p>
            <a:r>
              <a:rPr lang="ru-RU" dirty="0">
                <a:solidFill>
                  <a:srgbClr val="FF0000"/>
                </a:solidFill>
              </a:rPr>
              <a:t>Федеральный портал «Информационно-коммуникационные технологии в образовании» </a:t>
            </a:r>
            <a:r>
              <a:rPr lang="ru-RU" u="sng" dirty="0">
                <a:solidFill>
                  <a:srgbClr val="FF0000"/>
                </a:solidFill>
                <a:hlinkClick r:id="rId7"/>
              </a:rPr>
              <a:t>http://www.ict.edu.ru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Российский портал открытого образования </a:t>
            </a:r>
            <a:r>
              <a:rPr lang="ru-RU" u="sng" dirty="0">
                <a:solidFill>
                  <a:srgbClr val="FF0000"/>
                </a:solidFill>
                <a:hlinkClick r:id="rId8"/>
              </a:rPr>
              <a:t>http://www.openet.edu.ru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  <a:hlinkClick r:id="rId9"/>
              </a:rPr>
              <a:t>https://learningapps.org</a:t>
            </a:r>
            <a:r>
              <a:rPr lang="en-US" b="1" dirty="0" smtClean="0">
                <a:solidFill>
                  <a:srgbClr val="FF0000"/>
                </a:solidFill>
                <a:hlinkClick r:id="rId9"/>
              </a:rPr>
              <a:t>/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i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114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Оборудование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И</a:t>
            </a:r>
            <a:r>
              <a:rPr lang="ru-RU" sz="3200" dirty="0" smtClean="0"/>
              <a:t>нтерактивная доска</a:t>
            </a:r>
            <a:endParaRPr lang="ru-RU" sz="3200" dirty="0"/>
          </a:p>
          <a:p>
            <a:r>
              <a:rPr lang="ru-RU" sz="3200" dirty="0" smtClean="0"/>
              <a:t>Презентация учителя</a:t>
            </a:r>
          </a:p>
          <a:p>
            <a:r>
              <a:rPr lang="ru-RU" sz="3200" dirty="0" smtClean="0"/>
              <a:t>Планшеты или ноутбуки у учащихся</a:t>
            </a:r>
          </a:p>
          <a:p>
            <a:r>
              <a:rPr lang="ru-RU" sz="3200" dirty="0" smtClean="0"/>
              <a:t>Тест </a:t>
            </a:r>
          </a:p>
          <a:p>
            <a:r>
              <a:rPr lang="ru-RU" sz="3200" dirty="0" smtClean="0"/>
              <a:t>Карточки с номерами 1,2,3,4  </a:t>
            </a:r>
            <a:endParaRPr lang="ru-RU" sz="3200" dirty="0"/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4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644650"/>
          </a:xfrm>
        </p:spPr>
        <p:txBody>
          <a:bodyPr>
            <a:normAutofit fontScale="90000"/>
          </a:bodyPr>
          <a:lstStyle/>
          <a:p>
            <a:r>
              <a:rPr lang="ru-RU" sz="1800" b="1" i="1" dirty="0">
                <a:solidFill>
                  <a:srgbClr val="C00000"/>
                </a:solidFill>
              </a:rPr>
              <a:t>Структурно – логическая схема </a:t>
            </a:r>
            <a:r>
              <a:rPr lang="ru-RU" sz="1800" b="1" i="1" dirty="0" smtClean="0">
                <a:solidFill>
                  <a:srgbClr val="C00000"/>
                </a:solidFill>
              </a:rPr>
              <a:t>повторения темы: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2415" y="1196752"/>
            <a:ext cx="6591985" cy="496855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8000" dirty="0"/>
          </a:p>
          <a:p>
            <a:r>
              <a:rPr lang="ru-RU" sz="8000" dirty="0" smtClean="0"/>
              <a:t>Многоугольник</a:t>
            </a:r>
            <a:endParaRPr lang="ru-RU" sz="8000" dirty="0"/>
          </a:p>
          <a:p>
            <a:pPr marL="0" indent="0">
              <a:buNone/>
            </a:pPr>
            <a:r>
              <a:rPr lang="ru-RU" sz="8000" dirty="0" smtClean="0"/>
              <a:t>                                                              невыпуклый</a:t>
            </a:r>
            <a:endParaRPr lang="ru-RU" sz="8000" dirty="0"/>
          </a:p>
          <a:p>
            <a:pPr marL="0" indent="0">
              <a:buNone/>
            </a:pPr>
            <a:r>
              <a:rPr lang="ru-RU" sz="8000" dirty="0" smtClean="0"/>
              <a:t>     выпуклый</a:t>
            </a:r>
            <a:endParaRPr lang="ru-RU" sz="8000" dirty="0"/>
          </a:p>
          <a:p>
            <a:r>
              <a:rPr lang="ru-RU" sz="8000" dirty="0"/>
              <a:t>Четырехугольники</a:t>
            </a:r>
          </a:p>
          <a:p>
            <a:pPr marL="0" indent="0">
              <a:buNone/>
            </a:pPr>
            <a:r>
              <a:rPr lang="ru-RU" sz="8000" dirty="0" smtClean="0"/>
              <a:t>                         Параллелограмм</a:t>
            </a:r>
            <a:endParaRPr lang="ru-RU" sz="8000" dirty="0"/>
          </a:p>
          <a:p>
            <a:pPr marL="0" indent="0">
              <a:buNone/>
            </a:pPr>
            <a:r>
              <a:rPr lang="ru-RU" sz="8000" dirty="0" smtClean="0"/>
              <a:t>                         Прямоугольник</a:t>
            </a:r>
            <a:endParaRPr lang="ru-RU" sz="8000" dirty="0"/>
          </a:p>
          <a:p>
            <a:pPr marL="0" indent="0">
              <a:buNone/>
            </a:pPr>
            <a:r>
              <a:rPr lang="ru-RU" sz="8000" dirty="0" smtClean="0"/>
              <a:t>                         Ромб</a:t>
            </a:r>
            <a:endParaRPr lang="ru-RU" sz="8000" dirty="0"/>
          </a:p>
          <a:p>
            <a:pPr marL="0" indent="0">
              <a:buNone/>
            </a:pPr>
            <a:r>
              <a:rPr lang="ru-RU" sz="8000" dirty="0" smtClean="0"/>
              <a:t>                         Квадрат</a:t>
            </a:r>
            <a:endParaRPr lang="ru-RU" sz="8000" dirty="0"/>
          </a:p>
          <a:p>
            <a:pPr marL="0" indent="0">
              <a:buNone/>
            </a:pPr>
            <a:r>
              <a:rPr lang="ru-RU" sz="8000" dirty="0"/>
              <a:t> </a:t>
            </a:r>
            <a:r>
              <a:rPr lang="ru-RU" sz="8000" dirty="0" smtClean="0"/>
              <a:t>                        Трапеция</a:t>
            </a:r>
            <a:endParaRPr lang="ru-RU" sz="8000" dirty="0"/>
          </a:p>
          <a:p>
            <a:pPr marL="0" indent="0">
              <a:buNone/>
            </a:pPr>
            <a:r>
              <a:rPr lang="ru-RU" sz="8000" dirty="0" smtClean="0"/>
              <a:t>         </a:t>
            </a:r>
          </a:p>
          <a:p>
            <a:pPr marL="0" indent="0">
              <a:buNone/>
            </a:pPr>
            <a:r>
              <a:rPr lang="ru-RU" sz="8000" dirty="0" smtClean="0"/>
              <a:t>Равнобедренная</a:t>
            </a:r>
            <a:endParaRPr lang="ru-RU" sz="8000" dirty="0"/>
          </a:p>
          <a:p>
            <a:pPr marL="0" indent="0">
              <a:buNone/>
            </a:pPr>
            <a:r>
              <a:rPr lang="ru-RU" sz="8000" dirty="0" smtClean="0"/>
              <a:t>                                                           Прямоугольная</a:t>
            </a:r>
            <a:endParaRPr lang="ru-RU" sz="8000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275856" y="4869160"/>
            <a:ext cx="72008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076056" y="4725144"/>
            <a:ext cx="1296144" cy="9361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734914" y="1733390"/>
            <a:ext cx="1656184" cy="216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699792" y="1924896"/>
            <a:ext cx="108012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100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О каких четырехугольниках пойдет речь?</a:t>
            </a:r>
            <a:r>
              <a:rPr lang="ru-RU" b="1" i="1" dirty="0">
                <a:solidFill>
                  <a:srgbClr val="C00000"/>
                </a:solidFill>
              </a:rPr>
              <a:t/>
            </a:r>
            <a:br>
              <a:rPr lang="ru-RU" b="1" i="1" dirty="0">
                <a:solidFill>
                  <a:srgbClr val="C00000"/>
                </a:solidFill>
              </a:rPr>
            </a:b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i="1" dirty="0" smtClean="0"/>
              <a:t>Четырехугольники </a:t>
            </a:r>
            <a:r>
              <a:rPr lang="ru-RU" sz="3200" b="1" i="1" dirty="0"/>
              <a:t>(</a:t>
            </a:r>
            <a:r>
              <a:rPr lang="ru-RU" sz="3200" b="1" i="1" dirty="0" err="1"/>
              <a:t>сканворд</a:t>
            </a:r>
            <a:r>
              <a:rPr lang="ru-RU" sz="3200" b="1" i="1" dirty="0"/>
              <a:t>) </a:t>
            </a:r>
            <a:endParaRPr lang="ru-RU" sz="3200" b="1" i="1" dirty="0" smtClean="0"/>
          </a:p>
          <a:p>
            <a:pPr marL="0" indent="0">
              <a:buNone/>
            </a:pPr>
            <a:r>
              <a:rPr lang="ru-RU" sz="3200" u="sng" dirty="0" smtClean="0">
                <a:hlinkClick r:id="rId2"/>
              </a:rPr>
              <a:t>https</a:t>
            </a:r>
            <a:r>
              <a:rPr lang="ru-RU" sz="3200" u="sng" dirty="0">
                <a:hlinkClick r:id="rId2"/>
              </a:rPr>
              <a:t>://learningapps.org/display?v=pc2v54u4501</a:t>
            </a:r>
            <a:endParaRPr lang="ru-RU" sz="32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418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Повторение теории по теме: «Параллелограмм»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Анализ </a:t>
            </a:r>
            <a:r>
              <a:rPr lang="ru-RU" sz="3600" dirty="0"/>
              <a:t>утверждений по теме: «Параллелограмм»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u="sng" dirty="0" smtClean="0">
                <a:hlinkClick r:id="rId2"/>
              </a:rPr>
              <a:t>https</a:t>
            </a:r>
            <a:r>
              <a:rPr lang="ru-RU" sz="3600" u="sng" dirty="0">
                <a:hlinkClick r:id="rId2"/>
              </a:rPr>
              <a:t>://learningapps.org/display?v=pu9kvb61319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13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Повторение теории по теме: «Прямоугольник. Квадрат»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600" dirty="0"/>
              <a:t>Анализ утверждений по теме: «Прямоугольник. Квадрат» </a:t>
            </a:r>
            <a:r>
              <a:rPr lang="ru-RU" sz="3600" u="sng" dirty="0">
                <a:hlinkClick r:id="rId2"/>
              </a:rPr>
              <a:t>https://learningapps.org/display?v=ppo2cwnan19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74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Повторение теории по теме: «Трапеция»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Викторина </a:t>
            </a:r>
            <a:r>
              <a:rPr lang="ru-RU" sz="3600" dirty="0"/>
              <a:t>о трапеции </a:t>
            </a:r>
            <a:r>
              <a:rPr lang="ru-RU" sz="3600" u="sng" dirty="0">
                <a:hlinkClick r:id="rId2"/>
              </a:rPr>
              <a:t>https://learningapps.org/display?v=puhp9cuoa18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40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из ОГЭ (№19)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Тренажер для подготовки к ОГЭ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223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305</TotalTime>
  <Words>490</Words>
  <Application>Microsoft Office PowerPoint</Application>
  <PresentationFormat>Экран (4:3)</PresentationFormat>
  <Paragraphs>164</Paragraphs>
  <Slides>27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Century Gothic</vt:lpstr>
      <vt:lpstr>Symbol</vt:lpstr>
      <vt:lpstr>Times New Roman</vt:lpstr>
      <vt:lpstr>Wingdings 3</vt:lpstr>
      <vt:lpstr>Легкий дым</vt:lpstr>
      <vt:lpstr>Документ</vt:lpstr>
      <vt:lpstr>«Четырёхугольники»    Урок геометрии  итогового повторения в 9 классе   </vt:lpstr>
      <vt:lpstr>Цель урока:</vt:lpstr>
      <vt:lpstr>Оборудование</vt:lpstr>
      <vt:lpstr>Структурно – логическая схема повторения темы: </vt:lpstr>
      <vt:lpstr>О каких четырехугольниках пойдет речь? </vt:lpstr>
      <vt:lpstr>Повторение теории по теме: «Параллелограмм»</vt:lpstr>
      <vt:lpstr>Повторение теории по теме: «Прямоугольник. Квадрат»</vt:lpstr>
      <vt:lpstr>Повторение теории по теме: «Трапеция»</vt:lpstr>
      <vt:lpstr>Задания из ОГЭ (№19)</vt:lpstr>
      <vt:lpstr>Выберите верные утверждения:</vt:lpstr>
      <vt:lpstr>Выберите верное утверждение</vt:lpstr>
      <vt:lpstr>Выберите верные утверждения</vt:lpstr>
      <vt:lpstr>Выберите верное утверждение</vt:lpstr>
      <vt:lpstr>Выберите верные утверждения</vt:lpstr>
      <vt:lpstr>Выберите верные утверждения</vt:lpstr>
      <vt:lpstr>Выберите неверные утверждения</vt:lpstr>
      <vt:lpstr>Выберите верное утверждение</vt:lpstr>
      <vt:lpstr>Тест (с взаимопроверкой)</vt:lpstr>
      <vt:lpstr>Ответы </vt:lpstr>
      <vt:lpstr>Задачи прикладного содержания </vt:lpstr>
      <vt:lpstr>Задачи прикладного содержания </vt:lpstr>
      <vt:lpstr>Задачи прикладного содержания </vt:lpstr>
      <vt:lpstr>Задачи прикладного содержания </vt:lpstr>
      <vt:lpstr>Подведение итогов урока.</vt:lpstr>
      <vt:lpstr>Литература</vt:lpstr>
      <vt:lpstr>Интернет источники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№2 «Закрепление теоретического материала по геометрии для учащихся 9 классов (Подготовка к ОГЭ)» </dc:title>
  <dc:creator>Школа</dc:creator>
  <cp:lastModifiedBy>user</cp:lastModifiedBy>
  <cp:revision>35</cp:revision>
  <dcterms:created xsi:type="dcterms:W3CDTF">2018-11-07T16:56:01Z</dcterms:created>
  <dcterms:modified xsi:type="dcterms:W3CDTF">2022-04-08T16:23:45Z</dcterms:modified>
</cp:coreProperties>
</file>