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67" r:id="rId2"/>
    <p:sldId id="368" r:id="rId3"/>
    <p:sldId id="366" r:id="rId4"/>
    <p:sldId id="369" r:id="rId5"/>
    <p:sldId id="371" r:id="rId6"/>
    <p:sldId id="372" r:id="rId7"/>
    <p:sldId id="373" r:id="rId8"/>
    <p:sldId id="385" r:id="rId9"/>
    <p:sldId id="370" r:id="rId10"/>
    <p:sldId id="374" r:id="rId11"/>
    <p:sldId id="386" r:id="rId12"/>
    <p:sldId id="375" r:id="rId13"/>
    <p:sldId id="387" r:id="rId14"/>
    <p:sldId id="376" r:id="rId15"/>
    <p:sldId id="379" r:id="rId16"/>
    <p:sldId id="380" r:id="rId17"/>
    <p:sldId id="388" r:id="rId18"/>
    <p:sldId id="378" r:id="rId19"/>
    <p:sldId id="377" r:id="rId20"/>
    <p:sldId id="389" r:id="rId21"/>
    <p:sldId id="381" r:id="rId22"/>
    <p:sldId id="382" r:id="rId23"/>
    <p:sldId id="383" r:id="rId24"/>
    <p:sldId id="27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дмин" initials="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C017-1F0A-4DFE-98FB-0135C1038CBC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596DA-FE83-4B37-B137-9812238DF4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\Desktop\&#1056;&#1072;&#1073;&#1086;&#1090;&#1072;\&#1059;&#1085;&#1080;&#1074;&#1077;&#1088;\&#1055;&#1088;&#1072;&#1082;&#1090;&#1080;&#1082;&#1072;%205%20&#1082;&#1091;&#1088;&#1089;\&#1091;&#1088;&#1086;&#1082;&#1080;\&#1059;&#1088;&#1086;&#1082;%20&#8470;18%2019.10.19\06%20-%20Unit%202d.%20Ex.%202,%20p.%2032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-96586" y="0"/>
            <a:ext cx="9240586" cy="6858000"/>
            <a:chOff x="-96586" y="0"/>
            <a:chExt cx="9240586" cy="6858000"/>
          </a:xfrm>
        </p:grpSpPr>
        <p:pic>
          <p:nvPicPr>
            <p:cNvPr id="4" name="Рисунок 3" descr="welcome-to-recycle-city-8904348-1.jpg"/>
            <p:cNvPicPr>
              <a:picLocks noChangeAspect="1"/>
            </p:cNvPicPr>
            <p:nvPr/>
          </p:nvPicPr>
          <p:blipFill>
            <a:blip r:embed="rId2">
              <a:lum bright="10000" contrast="30000"/>
            </a:blip>
            <a:stretch>
              <a:fillRect/>
            </a:stretch>
          </p:blipFill>
          <p:spPr>
            <a:xfrm>
              <a:off x="3583" y="0"/>
              <a:ext cx="9136833" cy="6858000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 rot="19770827">
              <a:off x="-96586" y="1482503"/>
              <a:ext cx="2550588" cy="3142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Neighbourhood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14348" y="3357562"/>
              <a:ext cx="285748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Describing alley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14744" y="2928934"/>
              <a:ext cx="150019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Statue of comparison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643438" y="357166"/>
              <a:ext cx="1571636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“Dialogue”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00694" y="2071678"/>
              <a:ext cx="1643074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Internet cafe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000892" y="3143248"/>
              <a:ext cx="2143108" cy="4779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Letter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5-конечная звезда 10"/>
          <p:cNvSpPr/>
          <p:nvPr/>
        </p:nvSpPr>
        <p:spPr>
          <a:xfrm>
            <a:off x="3143240" y="3357562"/>
            <a:ext cx="285752" cy="28575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0" y="579804"/>
            <a:ext cx="9144000" cy="50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5286388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Example: </a:t>
            </a:r>
            <a:r>
              <a:rPr lang="en-US" sz="2800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My neighbour, Mrs Smith is very sociable. She often visits us for a chat.</a:t>
            </a:r>
            <a:endParaRPr lang="ru-RU" sz="2800" dirty="0">
              <a:ln>
                <a:solidFill>
                  <a:schemeClr val="tx1"/>
                </a:solidFill>
              </a:ln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-96586" y="0"/>
            <a:ext cx="9240586" cy="6858000"/>
            <a:chOff x="-96586" y="0"/>
            <a:chExt cx="9240586" cy="6858000"/>
          </a:xfrm>
        </p:grpSpPr>
        <p:pic>
          <p:nvPicPr>
            <p:cNvPr id="4" name="Рисунок 3" descr="welcome-to-recycle-city-8904348-1.jpg"/>
            <p:cNvPicPr>
              <a:picLocks noChangeAspect="1"/>
            </p:cNvPicPr>
            <p:nvPr/>
          </p:nvPicPr>
          <p:blipFill>
            <a:blip r:embed="rId2">
              <a:lum bright="10000" contrast="30000"/>
            </a:blip>
            <a:stretch>
              <a:fillRect/>
            </a:stretch>
          </p:blipFill>
          <p:spPr>
            <a:xfrm>
              <a:off x="3583" y="0"/>
              <a:ext cx="9136833" cy="6858000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 rot="19770827">
              <a:off x="-96586" y="1482503"/>
              <a:ext cx="2550588" cy="3142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Neighbourhood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14348" y="3357562"/>
              <a:ext cx="285748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Describing alley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14744" y="2928934"/>
              <a:ext cx="150019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Statue of comparison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643438" y="357166"/>
              <a:ext cx="1571636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“Dialogue”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00694" y="2071678"/>
              <a:ext cx="1643074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Internet cafe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000892" y="3143248"/>
              <a:ext cx="2143108" cy="4779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Letter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5-конечная звезда 10"/>
          <p:cNvSpPr/>
          <p:nvPr/>
        </p:nvSpPr>
        <p:spPr>
          <a:xfrm>
            <a:off x="4929190" y="3000372"/>
            <a:ext cx="285752" cy="28575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4450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48000"/>
                <a:gridCol w="3048000"/>
                <a:gridCol w="3048000"/>
              </a:tblGrid>
              <a:tr h="782428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Dan’s neighbours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Pam’s neighbours</a:t>
                      </a:r>
                      <a:endParaRPr lang="ru-RU" sz="3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sz="3200" dirty="0"/>
                    </a:p>
                  </a:txBody>
                  <a:tcPr/>
                </a:tc>
              </a:tr>
              <a:tr h="457881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Helpful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57881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Silly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57881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Selfish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57881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Caring 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57881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Sociable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  <a:endParaRPr lang="ru-RU" sz="3200" b="1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7158" y="4643446"/>
            <a:ext cx="8358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b="1" dirty="0" smtClean="0">
                <a:ln>
                  <a:solidFill>
                    <a:schemeClr val="tx1"/>
                  </a:solidFill>
                </a:ln>
              </a:rPr>
              <a:t>Dan’s neighbours are _____________________ than Pam’s neighbours.(helpful)</a:t>
            </a:r>
            <a:endParaRPr lang="ru-RU" b="1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b="1" dirty="0" smtClean="0">
                <a:ln>
                  <a:solidFill>
                    <a:schemeClr val="tx1"/>
                  </a:solidFill>
                </a:ln>
              </a:rPr>
              <a:t>Pam’s neighbours are _______________________ than Dan’s neighbours.(silly)</a:t>
            </a:r>
            <a:endParaRPr lang="ru-RU" b="1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b="1" dirty="0" smtClean="0">
                <a:ln>
                  <a:solidFill>
                    <a:schemeClr val="tx1"/>
                  </a:solidFill>
                </a:ln>
              </a:rPr>
              <a:t>Dan’s neighbours are _____________________ than Pam’s neighbours.(selfish)</a:t>
            </a:r>
            <a:endParaRPr lang="ru-RU" b="1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b="1" dirty="0" smtClean="0">
                <a:ln>
                  <a:solidFill>
                    <a:schemeClr val="tx1"/>
                  </a:solidFill>
                </a:ln>
              </a:rPr>
              <a:t>Pam’s neighbours are _______________________ than Dan’s neighbours.(caring)</a:t>
            </a:r>
            <a:endParaRPr lang="ru-RU" b="1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b="1" dirty="0" smtClean="0">
                <a:ln>
                  <a:solidFill>
                    <a:schemeClr val="tx1"/>
                  </a:solidFill>
                </a:ln>
              </a:rPr>
              <a:t>Dan’s neighbours are __________________________ than Pam’s neighbours.(sociable</a:t>
            </a:r>
            <a:r>
              <a:rPr lang="en-US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357166"/>
            <a:ext cx="85725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sz="2800" dirty="0" smtClean="0">
                <a:ln>
                  <a:solidFill>
                    <a:schemeClr val="tx1"/>
                  </a:solidFill>
                </a:ln>
              </a:rPr>
              <a:t>Dan’s neighbours are _____________________ than Pam’s neighbours.(helpful)</a:t>
            </a:r>
            <a:endParaRPr lang="ru-RU" sz="2800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800" dirty="0" smtClean="0">
                <a:ln>
                  <a:solidFill>
                    <a:schemeClr val="tx1"/>
                  </a:solidFill>
                </a:ln>
              </a:rPr>
              <a:t>Pam’s neighbours are _______________________ than Dan’s neighbours.(silly)</a:t>
            </a:r>
            <a:endParaRPr lang="ru-RU" sz="2800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800" dirty="0" smtClean="0">
                <a:ln>
                  <a:solidFill>
                    <a:schemeClr val="tx1"/>
                  </a:solidFill>
                </a:ln>
              </a:rPr>
              <a:t>Dan’s neighbours are _____________________ than Pam’s neighbours.(selfish)</a:t>
            </a:r>
            <a:endParaRPr lang="ru-RU" sz="2800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800" dirty="0" smtClean="0">
                <a:ln>
                  <a:solidFill>
                    <a:schemeClr val="tx1"/>
                  </a:solidFill>
                </a:ln>
              </a:rPr>
              <a:t>Pam’s neighbours are _______________________ than Dan’s neighbours.(caring)</a:t>
            </a:r>
            <a:endParaRPr lang="ru-RU" sz="2800" dirty="0" smtClean="0">
              <a:ln>
                <a:solidFill>
                  <a:schemeClr val="tx1"/>
                </a:solidFill>
              </a:ln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800" dirty="0" smtClean="0">
                <a:ln>
                  <a:solidFill>
                    <a:schemeClr val="tx1"/>
                  </a:solidFill>
                </a:ln>
              </a:rPr>
              <a:t>Dan’s neighbours are __________________________ than Pam’s neighbours.(sociable</a:t>
            </a:r>
            <a:r>
              <a:rPr lang="en-US" sz="2800" dirty="0" smtClean="0"/>
              <a:t>)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86182" y="28572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more helpful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1142984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sillier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207167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less selfish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2857496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less caring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2" y="371475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more sociable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w-york-city-usa-downtown.jpg"/>
          <p:cNvPicPr>
            <a:picLocks noChangeAspect="1"/>
          </p:cNvPicPr>
          <p:nvPr/>
        </p:nvPicPr>
        <p:blipFill>
          <a:blip r:embed="rId2">
            <a:lum bright="64000" contrast="-3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Segoe Print" pitchFamily="2" charset="0"/>
              </a:rPr>
              <a:t>Put your marks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</a:rPr>
              <a:t>0 – 5</a:t>
            </a:r>
          </a:p>
          <a:p>
            <a:pPr algn="ctr">
              <a:buNone/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</a:rPr>
              <a:t>1 – 4</a:t>
            </a:r>
          </a:p>
          <a:p>
            <a:pPr algn="ctr">
              <a:buNone/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</a:rPr>
              <a:t>2 – 3</a:t>
            </a:r>
          </a:p>
          <a:p>
            <a:pPr algn="ctr">
              <a:buNone/>
            </a:pPr>
            <a:r>
              <a:rPr lang="en-US" sz="4400" b="1" dirty="0" smtClean="0">
                <a:ln>
                  <a:solidFill>
                    <a:schemeClr val="tx1"/>
                  </a:solidFill>
                </a:ln>
              </a:rPr>
              <a:t>3 – 2 </a:t>
            </a:r>
            <a:endParaRPr lang="ru-RU" sz="4400" b="1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-96586" y="0"/>
            <a:ext cx="9240586" cy="6858000"/>
            <a:chOff x="-96586" y="0"/>
            <a:chExt cx="9240586" cy="6858000"/>
          </a:xfrm>
        </p:grpSpPr>
        <p:pic>
          <p:nvPicPr>
            <p:cNvPr id="4" name="Рисунок 3" descr="welcome-to-recycle-city-8904348-1.jpg"/>
            <p:cNvPicPr>
              <a:picLocks noChangeAspect="1"/>
            </p:cNvPicPr>
            <p:nvPr/>
          </p:nvPicPr>
          <p:blipFill>
            <a:blip r:embed="rId2">
              <a:lum bright="10000" contrast="30000"/>
            </a:blip>
            <a:stretch>
              <a:fillRect/>
            </a:stretch>
          </p:blipFill>
          <p:spPr>
            <a:xfrm>
              <a:off x="3583" y="0"/>
              <a:ext cx="9136833" cy="6858000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 rot="19770827">
              <a:off x="-96586" y="1482503"/>
              <a:ext cx="2550588" cy="3142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Neighbourhood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14348" y="3357562"/>
              <a:ext cx="285748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Describing alley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14744" y="2928934"/>
              <a:ext cx="150019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Statue of comparison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643438" y="357166"/>
              <a:ext cx="1571636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“Dialogue”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00694" y="2071678"/>
              <a:ext cx="1643074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Internet cafe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000892" y="3143248"/>
              <a:ext cx="2143108" cy="4779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Letter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5-конечная звезда 10"/>
          <p:cNvSpPr/>
          <p:nvPr/>
        </p:nvSpPr>
        <p:spPr>
          <a:xfrm>
            <a:off x="6929454" y="1928802"/>
            <a:ext cx="285752" cy="28575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85720" y="357166"/>
            <a:ext cx="7929618" cy="599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85719" y="0"/>
            <a:ext cx="7978219" cy="6817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14546" y="57148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12858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6248" y="164305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29520" y="30003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335756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407194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w-york-city-usa-downtow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85720" y="1571612"/>
            <a:ext cx="8572560" cy="307183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Life in a city and in a country</a:t>
            </a:r>
            <a:endParaRPr lang="ru-RU" sz="72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-96586" y="0"/>
            <a:ext cx="9240586" cy="6858000"/>
            <a:chOff x="-96586" y="0"/>
            <a:chExt cx="9240586" cy="6858000"/>
          </a:xfrm>
        </p:grpSpPr>
        <p:pic>
          <p:nvPicPr>
            <p:cNvPr id="4" name="Рисунок 3" descr="welcome-to-recycle-city-8904348-1.jpg"/>
            <p:cNvPicPr>
              <a:picLocks noChangeAspect="1"/>
            </p:cNvPicPr>
            <p:nvPr/>
          </p:nvPicPr>
          <p:blipFill>
            <a:blip r:embed="rId2">
              <a:lum bright="10000" contrast="30000"/>
            </a:blip>
            <a:stretch>
              <a:fillRect/>
            </a:stretch>
          </p:blipFill>
          <p:spPr>
            <a:xfrm>
              <a:off x="3583" y="0"/>
              <a:ext cx="9136833" cy="6858000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 rot="19770827">
              <a:off x="-96586" y="1482503"/>
              <a:ext cx="2550588" cy="3142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Neighbourhood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14348" y="3357562"/>
              <a:ext cx="285748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Describing alley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14744" y="2928934"/>
              <a:ext cx="150019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Statue of comparison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643438" y="357166"/>
              <a:ext cx="1571636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“Dialogue”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00694" y="2071678"/>
              <a:ext cx="1643074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Internet cafe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000892" y="3143248"/>
              <a:ext cx="2143108" cy="4779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Letter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5-конечная звезда 10"/>
          <p:cNvSpPr/>
          <p:nvPr/>
        </p:nvSpPr>
        <p:spPr>
          <a:xfrm>
            <a:off x="5929322" y="357166"/>
            <a:ext cx="285752" cy="28575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14282" y="0"/>
            <a:ext cx="6072230" cy="368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lum bright="-30000" contrast="40000"/>
          </a:blip>
          <a:srcRect/>
          <a:stretch>
            <a:fillRect/>
          </a:stretch>
        </p:blipFill>
        <p:spPr bwMode="auto">
          <a:xfrm>
            <a:off x="2951355" y="3497536"/>
            <a:ext cx="6192645" cy="3360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500826" y="214290"/>
            <a:ext cx="642942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0826" y="857232"/>
            <a:ext cx="642942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1500174"/>
            <a:ext cx="642942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2143116"/>
            <a:ext cx="642942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2786058"/>
            <a:ext cx="642942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w-york-city-usa-downtown.jpg"/>
          <p:cNvPicPr>
            <a:picLocks noChangeAspect="1"/>
          </p:cNvPicPr>
          <p:nvPr/>
        </p:nvPicPr>
        <p:blipFill>
          <a:blip r:embed="rId2">
            <a:lum bright="64000" contrast="-3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57224" y="1142984"/>
            <a:ext cx="685804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Let’s make up dialogues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new-york-city-usa-downtown.jpg"/>
          <p:cNvPicPr>
            <a:picLocks noChangeAspect="1"/>
          </p:cNvPicPr>
          <p:nvPr/>
        </p:nvPicPr>
        <p:blipFill>
          <a:blip r:embed="rId2">
            <a:lum bright="64000" contrast="-3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1142984"/>
            <a:ext cx="7000956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 did we do today?</a:t>
            </a:r>
            <a:endParaRPr lang="ru-RU" sz="3600" dirty="0" smtClean="0">
              <a:ln>
                <a:solidFill>
                  <a:schemeClr val="tx1"/>
                </a:solidFill>
              </a:ln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2643182"/>
            <a:ext cx="7000924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What was easy/difficult for you?</a:t>
            </a:r>
            <a:endParaRPr lang="ru-RU" sz="36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4143380"/>
            <a:ext cx="7000924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 have you learnt today?</a:t>
            </a:r>
            <a:endParaRPr lang="ru-RU" sz="3600" dirty="0">
              <a:ln>
                <a:solidFill>
                  <a:schemeClr val="tx1"/>
                </a:solidFill>
              </a:ln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16299" y="6282815"/>
            <a:ext cx="339213" cy="501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80476" y="377643"/>
            <a:ext cx="6432582" cy="8612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Ice Diving in Lake Baikal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new-york-city-usa-downtown.jpg"/>
          <p:cNvPicPr>
            <a:picLocks noChangeAspect="1"/>
          </p:cNvPicPr>
          <p:nvPr/>
        </p:nvPicPr>
        <p:blipFill>
          <a:blip r:embed="rId2">
            <a:lum bright="64000" contrast="-3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48643" name="Заголовок 6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Segoe Print" pitchFamily="2" charset="0"/>
              </a:rPr>
              <a:t>Homework</a:t>
            </a:r>
            <a:br>
              <a:rPr lang="en-US" b="1" dirty="0" smtClean="0">
                <a:latin typeface="Segoe Print" pitchFamily="2" charset="0"/>
              </a:rPr>
            </a:br>
            <a:endParaRPr lang="ru-RU" b="1" dirty="0">
              <a:latin typeface="Segoe Print" pitchFamily="2" charset="0"/>
            </a:endParaRPr>
          </a:p>
        </p:txBody>
      </p:sp>
      <p:sp>
        <p:nvSpPr>
          <p:cNvPr id="1048644" name="Содержимое 7"/>
          <p:cNvSpPr>
            <a:spLocks noGrp="1"/>
          </p:cNvSpPr>
          <p:nvPr>
            <p:ph idx="1"/>
          </p:nvPr>
        </p:nvSpPr>
        <p:spPr>
          <a:xfrm>
            <a:off x="214282" y="1071546"/>
            <a:ext cx="8472518" cy="542928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6600" b="1" dirty="0" smtClean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ew-york-city-usa-downtown.jpg"/>
          <p:cNvPicPr>
            <a:picLocks noChangeAspect="1"/>
          </p:cNvPicPr>
          <p:nvPr/>
        </p:nvPicPr>
        <p:blipFill>
          <a:blip r:embed="rId2">
            <a:lum bright="20000" contrast="-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00232" y="214290"/>
            <a:ext cx="5000660" cy="14287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 we are going to …</a:t>
            </a:r>
            <a:endParaRPr lang="ru-RU" sz="44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5074" y="4643446"/>
            <a:ext cx="2786082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Revise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…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786058"/>
            <a:ext cx="4929222" cy="135732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…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785926"/>
            <a:ext cx="2500298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Make up a dialogue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643446"/>
            <a:ext cx="2786082" cy="92869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Read …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4643446"/>
            <a:ext cx="2786082" cy="9286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Listen to …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new-york-city-usa-downtown.jpg"/>
          <p:cNvPicPr>
            <a:picLocks noChangeAspect="1"/>
          </p:cNvPicPr>
          <p:nvPr/>
        </p:nvPicPr>
        <p:blipFill>
          <a:blip r:embed="rId2">
            <a:lum bright="69000" contrast="4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nastol.com.ua-493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2972746" cy="3092957"/>
          </a:xfrm>
          <a:prstGeom prst="ellipse">
            <a:avLst/>
          </a:prstGeom>
        </p:spPr>
      </p:pic>
      <p:pic>
        <p:nvPicPr>
          <p:cNvPr id="3" name="Рисунок 2" descr="5769108-towns-wallpap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3143248"/>
            <a:ext cx="3143238" cy="3104199"/>
          </a:xfrm>
          <a:prstGeom prst="ellipse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642910" y="307181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village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43636" y="621508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town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21429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quiet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868" y="78579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local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14744" y="128586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isolated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868" y="185736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pretty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28992" y="250030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small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28992" y="407194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industrial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43174" y="464344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modern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43174" y="521495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clean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8992" y="578645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large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new-york-city-usa-downtown.jpg"/>
          <p:cNvPicPr>
            <a:picLocks noChangeAspect="1"/>
          </p:cNvPicPr>
          <p:nvPr/>
        </p:nvPicPr>
        <p:blipFill>
          <a:blip r:embed="rId2">
            <a:lum bright="74000" contrast="-6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642910" y="307181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streets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388" y="614364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shops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21429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wide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57620" y="71435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narrow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121442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clean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178592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quiet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29058" y="2357430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dirty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28992" y="407194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local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43174" y="464344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small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00232" y="514351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crowded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43174" y="5643578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big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7" name="Рисунок 16" descr="Shaftesbury-Avenu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1" y="0"/>
            <a:ext cx="2833651" cy="3000348"/>
          </a:xfrm>
          <a:prstGeom prst="ellipse">
            <a:avLst/>
          </a:prstGeom>
        </p:spPr>
      </p:pic>
      <p:pic>
        <p:nvPicPr>
          <p:cNvPr id="18" name="Рисунок 17" descr="munich-shopping-1024x7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2857496"/>
            <a:ext cx="3061596" cy="3214686"/>
          </a:xfrm>
          <a:prstGeom prst="ellipse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3428992" y="292893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noisy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28992" y="614364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expensive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new-york-city-usa-downtown.jpg"/>
          <p:cNvPicPr>
            <a:picLocks noChangeAspect="1"/>
          </p:cNvPicPr>
          <p:nvPr/>
        </p:nvPicPr>
        <p:blipFill>
          <a:blip r:embed="rId2">
            <a:lum bright="79000" contrast="-8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714348" y="3857628"/>
            <a:ext cx="285752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Houses / flats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48" y="428604"/>
            <a:ext cx="235745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comfortable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6314" y="1000108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modern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628" y="1500174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ugly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14942" y="2071678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pretty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264318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noisy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00694" y="321468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attractive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86380" y="3714752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old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72066" y="4286256"/>
            <a:ext cx="200026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beautiful</a:t>
            </a:r>
            <a:endParaRPr lang="ru-RU" sz="28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14810" y="4857760"/>
            <a:ext cx="2571768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traditional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7" name="Рисунок 16" descr="1-ptm-dlyz-zhilih-dom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43338" cy="3833836"/>
          </a:xfrm>
          <a:prstGeom prst="ellipse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071934" y="5429264"/>
            <a:ext cx="2571768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spacious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w-york-city-usa-downtown.jpg"/>
          <p:cNvPicPr>
            <a:picLocks noChangeAspect="1"/>
          </p:cNvPicPr>
          <p:nvPr/>
        </p:nvPicPr>
        <p:blipFill>
          <a:blip r:embed="rId2">
            <a:lum bright="79000" contrast="-8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ew-york-city-usa-downtown.jpg"/>
          <p:cNvPicPr>
            <a:picLocks noChangeAspect="1"/>
          </p:cNvPicPr>
          <p:nvPr/>
        </p:nvPicPr>
        <p:blipFill>
          <a:blip r:embed="rId2">
            <a:lum bright="64000" contrast="-3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5728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54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Where do you prefer to live? Why?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54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What are the advantages and disadvantages of living in a town/ village?</a:t>
            </a: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-96586" y="0"/>
            <a:ext cx="9240586" cy="6858000"/>
            <a:chOff x="-96586" y="0"/>
            <a:chExt cx="9240586" cy="6858000"/>
          </a:xfrm>
        </p:grpSpPr>
        <p:pic>
          <p:nvPicPr>
            <p:cNvPr id="4" name="Рисунок 3" descr="welcome-to-recycle-city-8904348-1.jpg"/>
            <p:cNvPicPr>
              <a:picLocks noChangeAspect="1"/>
            </p:cNvPicPr>
            <p:nvPr/>
          </p:nvPicPr>
          <p:blipFill>
            <a:blip r:embed="rId2">
              <a:lum bright="10000" contrast="30000"/>
            </a:blip>
            <a:stretch>
              <a:fillRect/>
            </a:stretch>
          </p:blipFill>
          <p:spPr>
            <a:xfrm>
              <a:off x="3583" y="0"/>
              <a:ext cx="9136833" cy="6858000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 rot="19770827">
              <a:off x="-96586" y="1482503"/>
              <a:ext cx="2550588" cy="3142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Neighbourhood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14348" y="3357562"/>
              <a:ext cx="285748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Describing alley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14744" y="2928934"/>
              <a:ext cx="150019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Statue of comparison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643438" y="357166"/>
              <a:ext cx="1571636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Theatre “Dialogue”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500694" y="2071678"/>
              <a:ext cx="1643074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Internet cafe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000892" y="3143248"/>
              <a:ext cx="2143108" cy="4779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Letter street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5-конечная звезда 10"/>
          <p:cNvSpPr/>
          <p:nvPr/>
        </p:nvSpPr>
        <p:spPr>
          <a:xfrm>
            <a:off x="1643042" y="1571612"/>
            <a:ext cx="285752" cy="28575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new-york-city-usa-downtown.jpg"/>
          <p:cNvPicPr>
            <a:picLocks noChangeAspect="1"/>
          </p:cNvPicPr>
          <p:nvPr/>
        </p:nvPicPr>
        <p:blipFill>
          <a:blip r:embed="rId3">
            <a:lum bright="79000" contrast="-8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714348" y="0"/>
            <a:ext cx="807249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Listen to Alex describing his neighbourhood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786058"/>
            <a:ext cx="450059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Attractive 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Modern houses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Wide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Chemist’s  - 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latin typeface="Segoe Print" pitchFamily="2" charset="0"/>
              </a:rPr>
              <a:t>аптека</a:t>
            </a:r>
            <a:endParaRPr lang="en-US" sz="4000" b="1" dirty="0" smtClean="0">
              <a:ln>
                <a:solidFill>
                  <a:schemeClr val="tx1"/>
                </a:solidFill>
              </a:ln>
              <a:latin typeface="Segoe Print" pitchFamily="2" charset="0"/>
            </a:endParaRPr>
          </a:p>
          <a:p>
            <a:endParaRPr lang="ru-RU" dirty="0"/>
          </a:p>
        </p:txBody>
      </p:sp>
      <p:pic>
        <p:nvPicPr>
          <p:cNvPr id="6" name="06 - Unit 2d. Ex. 2, p. 3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3571876"/>
            <a:ext cx="1071570" cy="107157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42910" y="1643050"/>
            <a:ext cx="800105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What shops are there?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857232"/>
            <a:ext cx="800105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What is it like?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388</Words>
  <PresentationFormat>Экран (4:3)</PresentationFormat>
  <Paragraphs>136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Put your marks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Админ</cp:lastModifiedBy>
  <cp:revision>106</cp:revision>
  <dcterms:created xsi:type="dcterms:W3CDTF">2019-09-30T13:12:21Z</dcterms:created>
  <dcterms:modified xsi:type="dcterms:W3CDTF">2021-11-15T05:00:09Z</dcterms:modified>
</cp:coreProperties>
</file>