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>
        <p:scale>
          <a:sx n="90" d="100"/>
          <a:sy n="90" d="100"/>
        </p:scale>
        <p:origin x="-1123" y="12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videoplayback.mp4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&#1060;&#1080;&#1079;&#1084;&#1080;&#1085;&#1091;&#1090;&#1082;&#1072;%20&#1076;&#1083;&#1103;%20&#1091;&#1088;&#1086;&#1082;&#1072;%20&#1080;&#1085;&#1092;&#1086;&#1088;&#1084;&#1072;&#1090;&#1080;&#1082;&#1080;.mp4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348065" y="783149"/>
            <a:ext cx="4923685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Царица наук – математика.</a:t>
            </a:r>
          </a:p>
          <a:p>
            <a:pPr algn="just"/>
            <a:r>
              <a:rPr lang="ru-RU" sz="2000" b="1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 выросла рядом принцесса-</a:t>
            </a:r>
          </a:p>
          <a:p>
            <a:pPr algn="just"/>
            <a:r>
              <a:rPr lang="ru-RU" sz="2000" b="1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Прекраснейшая Информатика,</a:t>
            </a:r>
          </a:p>
          <a:p>
            <a:pPr algn="just"/>
            <a:r>
              <a:rPr lang="ru-RU" sz="2000" b="1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Дочь мысли людской и прогресса.</a:t>
            </a:r>
          </a:p>
          <a:p>
            <a:pPr algn="just"/>
            <a:r>
              <a:rPr lang="ru-RU" sz="2000" b="1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Сегодня без этой науки</a:t>
            </a:r>
          </a:p>
          <a:p>
            <a:pPr algn="just"/>
            <a:r>
              <a:rPr lang="ru-RU" sz="2000" b="1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Представить наш мир невозможно.</a:t>
            </a:r>
          </a:p>
          <a:p>
            <a:pPr algn="just"/>
            <a:r>
              <a:rPr lang="ru-RU" sz="2000" b="1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Она нас спасает от скуки.</a:t>
            </a:r>
          </a:p>
          <a:p>
            <a:pPr algn="just"/>
            <a:r>
              <a:rPr lang="ru-RU" sz="2000" b="1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Она наш помощник надежный</a:t>
            </a:r>
            <a:r>
              <a:rPr lang="ru-RU" sz="2400" b="1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43281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Логические диски.</a:t>
            </a:r>
            <a:endParaRPr lang="ru-RU" sz="4000" b="1" i="1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pic>
        <p:nvPicPr>
          <p:cNvPr id="4098" name="Picture 2" descr="https://ds04.infourok.ru/uploads/ex/116a/000220c1-943bd487/hello_html_c697d0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9468" y="1574800"/>
            <a:ext cx="8170332" cy="472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29268" y="595138"/>
            <a:ext cx="681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Файловая структура диска.</a:t>
            </a:r>
            <a:endParaRPr lang="ru-RU" sz="4000" b="1" i="1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5067" y="2057400"/>
            <a:ext cx="2198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\ (корневой каталог)</a:t>
            </a:r>
            <a:endParaRPr lang="ru-RU" dirty="0"/>
          </a:p>
        </p:txBody>
      </p:sp>
      <p:cxnSp>
        <p:nvCxnSpPr>
          <p:cNvPr id="8" name="Прямая соединительная линия 7"/>
          <p:cNvCxnSpPr>
            <a:stCxn id="5" idx="2"/>
          </p:cNvCxnSpPr>
          <p:nvPr/>
        </p:nvCxnSpPr>
        <p:spPr>
          <a:xfrm>
            <a:off x="4384407" y="2426732"/>
            <a:ext cx="1326" cy="48580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2429933" y="2734733"/>
            <a:ext cx="3860800" cy="1693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273800" y="2734733"/>
            <a:ext cx="0" cy="22013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438400" y="2768600"/>
            <a:ext cx="0" cy="2116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970866" y="2929466"/>
            <a:ext cx="924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fin.com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943600" y="2937933"/>
            <a:ext cx="931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PETROV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998134" y="2980267"/>
            <a:ext cx="926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IVANOV</a:t>
            </a:r>
            <a:endParaRPr lang="ru-RU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6265333" y="3242733"/>
            <a:ext cx="0" cy="3894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5376333" y="3530600"/>
            <a:ext cx="1913467" cy="84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7281333" y="3530600"/>
            <a:ext cx="8467" cy="3302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367867" y="3547533"/>
            <a:ext cx="0" cy="3302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20" idx="2"/>
          </p:cNvCxnSpPr>
          <p:nvPr/>
        </p:nvCxnSpPr>
        <p:spPr>
          <a:xfrm flipH="1">
            <a:off x="2455333" y="3349599"/>
            <a:ext cx="5813" cy="14713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1363133" y="3513667"/>
            <a:ext cx="1938867" cy="84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3302000" y="3505200"/>
            <a:ext cx="8467" cy="338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3310467" y="3522133"/>
            <a:ext cx="8466" cy="2624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1371600" y="3530600"/>
            <a:ext cx="0" cy="24553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7112000" y="3877734"/>
            <a:ext cx="529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EXE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6002867" y="3852332"/>
            <a:ext cx="666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DATA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5020733" y="3869266"/>
            <a:ext cx="746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TEXTS</a:t>
            </a:r>
            <a:endParaRPr lang="ru-RU" dirty="0"/>
          </a:p>
        </p:txBody>
      </p:sp>
      <p:sp>
        <p:nvSpPr>
          <p:cNvPr id="48" name="TextBox 47"/>
          <p:cNvSpPr txBox="1"/>
          <p:nvPr/>
        </p:nvSpPr>
        <p:spPr>
          <a:xfrm>
            <a:off x="939800" y="3793067"/>
            <a:ext cx="830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PROGS</a:t>
            </a:r>
            <a:endParaRPr lang="ru-RU" dirty="0"/>
          </a:p>
        </p:txBody>
      </p:sp>
      <p:sp>
        <p:nvSpPr>
          <p:cNvPr id="49" name="TextBox 48"/>
          <p:cNvSpPr txBox="1"/>
          <p:nvPr/>
        </p:nvSpPr>
        <p:spPr>
          <a:xfrm>
            <a:off x="3022600" y="3776133"/>
            <a:ext cx="666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DATA</a:t>
            </a:r>
            <a:endParaRPr lang="ru-RU" dirty="0"/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 flipH="1">
            <a:off x="5376333" y="4221665"/>
            <a:ext cx="9016" cy="3418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H="1">
            <a:off x="6282267" y="4187798"/>
            <a:ext cx="9016" cy="3418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H="1">
            <a:off x="7374467" y="4179332"/>
            <a:ext cx="9016" cy="3418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4893733" y="4495800"/>
            <a:ext cx="949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doc1.txt</a:t>
            </a:r>
            <a:endParaRPr lang="ru-RU" dirty="0"/>
          </a:p>
        </p:txBody>
      </p:sp>
      <p:sp>
        <p:nvSpPr>
          <p:cNvPr id="57" name="TextBox 56"/>
          <p:cNvSpPr txBox="1"/>
          <p:nvPr/>
        </p:nvSpPr>
        <p:spPr>
          <a:xfrm>
            <a:off x="5943600" y="4521200"/>
            <a:ext cx="949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doc2.txt</a:t>
            </a:r>
            <a:endParaRPr lang="ru-RU" dirty="0"/>
          </a:p>
        </p:txBody>
      </p:sp>
      <p:sp>
        <p:nvSpPr>
          <p:cNvPr id="58" name="TextBox 57"/>
          <p:cNvSpPr txBox="1"/>
          <p:nvPr/>
        </p:nvSpPr>
        <p:spPr>
          <a:xfrm>
            <a:off x="6942667" y="4487334"/>
            <a:ext cx="949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doc3.txt</a:t>
            </a:r>
            <a:endParaRPr lang="ru-RU" dirty="0"/>
          </a:p>
        </p:txBody>
      </p:sp>
      <p:cxnSp>
        <p:nvCxnSpPr>
          <p:cNvPr id="60" name="Прямая соединительная линия 59"/>
          <p:cNvCxnSpPr>
            <a:stCxn id="48" idx="2"/>
          </p:cNvCxnSpPr>
          <p:nvPr/>
        </p:nvCxnSpPr>
        <p:spPr>
          <a:xfrm flipH="1">
            <a:off x="1354667" y="4162399"/>
            <a:ext cx="151" cy="43500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584200" y="4385733"/>
            <a:ext cx="22352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584200" y="4385733"/>
            <a:ext cx="8467" cy="2878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H="1">
            <a:off x="2802467" y="4377266"/>
            <a:ext cx="8466" cy="3132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245534" y="4648200"/>
            <a:ext cx="10068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prog1.pas</a:t>
            </a:r>
            <a:endParaRPr lang="ru-RU" sz="1600" dirty="0"/>
          </a:p>
        </p:txBody>
      </p:sp>
      <p:sp>
        <p:nvSpPr>
          <p:cNvPr id="68" name="TextBox 67"/>
          <p:cNvSpPr txBox="1"/>
          <p:nvPr/>
        </p:nvSpPr>
        <p:spPr>
          <a:xfrm>
            <a:off x="1185333" y="4665133"/>
            <a:ext cx="10244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prog1.pas</a:t>
            </a:r>
            <a:endParaRPr lang="ru-RU" sz="1600" dirty="0"/>
          </a:p>
        </p:txBody>
      </p:sp>
      <p:sp>
        <p:nvSpPr>
          <p:cNvPr id="69" name="TextBox 68"/>
          <p:cNvSpPr txBox="1"/>
          <p:nvPr/>
        </p:nvSpPr>
        <p:spPr>
          <a:xfrm>
            <a:off x="2286000" y="4673600"/>
            <a:ext cx="10068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prog1.pas</a:t>
            </a:r>
            <a:endParaRPr lang="ru-RU" sz="1600" dirty="0"/>
          </a:p>
        </p:txBody>
      </p:sp>
      <p:sp>
        <p:nvSpPr>
          <p:cNvPr id="70" name="TextBox 5"/>
          <p:cNvSpPr txBox="1">
            <a:spLocks noChangeArrowheads="1"/>
          </p:cNvSpPr>
          <p:nvPr/>
        </p:nvSpPr>
        <p:spPr bwMode="auto">
          <a:xfrm>
            <a:off x="1258888" y="5445125"/>
            <a:ext cx="69850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/>
              <a:t>Графическое изображение иерархической файловой структуры называется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деревом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35182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Путь к файлу:</a:t>
            </a:r>
            <a:endParaRPr lang="ru-RU" sz="4000" b="1" i="1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57717" y="1644650"/>
            <a:ext cx="25209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2563" algn="just">
              <a:spcBef>
                <a:spcPct val="20000"/>
              </a:spcBef>
            </a:pPr>
            <a:r>
              <a:rPr lang="ru-RU" sz="2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Путь к файлу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65312" y="1710267"/>
            <a:ext cx="6416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- это последовательность, состоящая из имен каталогов, начиная от корневого и заканчивая тем, в котором непосредственно хранится файл</a:t>
            </a:r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1733" y="2828836"/>
            <a:ext cx="8534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dirty="0" smtClean="0"/>
              <a:t>Путь к файлу начинается с логического имени устройства внешней памяти; после имени каждого</a:t>
            </a:r>
            <a:r>
              <a:rPr lang="en-US" dirty="0" smtClean="0"/>
              <a:t> </a:t>
            </a:r>
            <a:r>
              <a:rPr lang="ru-RU" dirty="0" smtClean="0"/>
              <a:t>подкаталога ставится обратный «</a:t>
            </a:r>
            <a:r>
              <a:rPr lang="ru-RU" dirty="0" err="1" smtClean="0"/>
              <a:t>слэш</a:t>
            </a:r>
            <a:r>
              <a:rPr lang="ru-RU" dirty="0" smtClean="0"/>
              <a:t>»:</a:t>
            </a:r>
            <a:endParaRPr lang="ru-RU" b="1" i="1" dirty="0">
              <a:solidFill>
                <a:schemeClr val="folHlin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9467" y="3471333"/>
            <a:ext cx="82719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Последовательно записанные путь к файлу и имя файла составляют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полное имя файла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может быть двух файлов, имеющих одинаковые полные имена.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084916" y="4225396"/>
            <a:ext cx="48244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 dirty="0">
                <a:latin typeface="Constantia" pitchFamily="18" charset="0"/>
              </a:rPr>
              <a:t>Полное имя файла</a:t>
            </a:r>
          </a:p>
        </p:txBody>
      </p:sp>
      <p:sp>
        <p:nvSpPr>
          <p:cNvPr id="17" name="Правая фигурная скобка 16"/>
          <p:cNvSpPr/>
          <p:nvPr/>
        </p:nvSpPr>
        <p:spPr>
          <a:xfrm rot="16200000">
            <a:off x="3589867" y="2366433"/>
            <a:ext cx="381000" cy="478366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243013" y="4932892"/>
            <a:ext cx="7343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ru-RU" sz="2800" b="1" i="1" dirty="0" smtClean="0">
                <a:solidFill>
                  <a:srgbClr val="7030A0"/>
                </a:solidFill>
                <a:latin typeface="Constantia" pitchFamily="18" charset="0"/>
              </a:rPr>
              <a:t>С:\</a:t>
            </a:r>
            <a:r>
              <a:rPr lang="en-US" sz="2800" b="1" i="1" dirty="0" smtClean="0">
                <a:solidFill>
                  <a:srgbClr val="7030A0"/>
                </a:solidFill>
                <a:latin typeface="Constantia" pitchFamily="18" charset="0"/>
              </a:rPr>
              <a:t>IVANOV</a:t>
            </a:r>
            <a:r>
              <a:rPr lang="ru-RU" sz="2800" b="1" i="1" dirty="0" smtClean="0">
                <a:solidFill>
                  <a:srgbClr val="7030A0"/>
                </a:solidFill>
                <a:latin typeface="Constantia" pitchFamily="18" charset="0"/>
              </a:rPr>
              <a:t>\</a:t>
            </a:r>
            <a:r>
              <a:rPr lang="en-US" sz="2800" b="1" i="1" dirty="0" smtClean="0">
                <a:solidFill>
                  <a:srgbClr val="7030A0"/>
                </a:solidFill>
                <a:latin typeface="Constantia" pitchFamily="18" charset="0"/>
              </a:rPr>
              <a:t>PROGS</a:t>
            </a:r>
            <a:r>
              <a:rPr lang="ru-RU" sz="2800" b="1" i="1" dirty="0" smtClean="0">
                <a:solidFill>
                  <a:srgbClr val="7030A0"/>
                </a:solidFill>
                <a:latin typeface="Constantia" pitchFamily="18" charset="0"/>
              </a:rPr>
              <a:t>\</a:t>
            </a:r>
            <a:r>
              <a:rPr lang="en-US" sz="2800" b="1" i="1" dirty="0" smtClean="0">
                <a:solidFill>
                  <a:srgbClr val="7030A0"/>
                </a:solidFill>
                <a:latin typeface="Constantia" pitchFamily="18" charset="0"/>
              </a:rPr>
              <a:t>prog1.pas</a:t>
            </a:r>
            <a:endParaRPr lang="ru-RU" sz="2800" b="1" i="1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19" name="Левая фигурная скобка 18"/>
          <p:cNvSpPr/>
          <p:nvPr/>
        </p:nvSpPr>
        <p:spPr>
          <a:xfrm rot="16200000">
            <a:off x="2827870" y="3975104"/>
            <a:ext cx="237066" cy="320039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530350" y="5784850"/>
            <a:ext cx="3024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 dirty="0">
                <a:latin typeface="Constantia" pitchFamily="18" charset="0"/>
              </a:rPr>
              <a:t>Путь к файлу</a:t>
            </a:r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45717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Домашнее задание</a:t>
            </a:r>
            <a:r>
              <a:rPr lang="ru-RU" sz="4000" i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.</a:t>
            </a:r>
            <a:endParaRPr lang="ru-RU" sz="4000" i="1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6800" y="1904999"/>
            <a:ext cx="8524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§ 11, задание в рабочей тетради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Яндекс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Учебнике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 теме: «Файловые системы» 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29156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Итог урока.</a:t>
            </a:r>
            <a:endParaRPr lang="ru-RU" sz="4000" b="1" i="1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9799" y="1430868"/>
            <a:ext cx="678594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 </a:t>
            </a:r>
          </a:p>
          <a:p>
            <a:r>
              <a:rPr lang="ru-RU" sz="2400" dirty="0" smtClean="0"/>
              <a:t>На уроке по этой теме я </a:t>
            </a:r>
            <a:r>
              <a:rPr lang="ru-RU" sz="2400" dirty="0" err="1" smtClean="0"/>
              <a:t>узнал:_________</a:t>
            </a:r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На уроке по этой теме я </a:t>
            </a:r>
            <a:r>
              <a:rPr lang="ru-RU" sz="2400" dirty="0" err="1" smtClean="0"/>
              <a:t>научился:______</a:t>
            </a:r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Лучше всего у меня </a:t>
            </a:r>
            <a:r>
              <a:rPr lang="ru-RU" sz="2400" dirty="0" err="1" smtClean="0"/>
              <a:t>получалось:________</a:t>
            </a:r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Основные трудности при изучении </a:t>
            </a:r>
            <a:r>
              <a:rPr lang="ru-RU" sz="2400" dirty="0" err="1" smtClean="0"/>
              <a:t>темы:_____</a:t>
            </a:r>
            <a:endParaRPr lang="ru-RU" sz="24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5" name="videoplayback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86612" y="307911"/>
            <a:ext cx="8677470" cy="62328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08106" y="783149"/>
            <a:ext cx="524157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Файлы и файловые</a:t>
            </a:r>
          </a:p>
          <a:p>
            <a:pPr algn="ctr"/>
            <a:r>
              <a:rPr lang="ru-RU" sz="4000" dirty="0" smtClean="0">
                <a:ln w="31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структуры.</a:t>
            </a:r>
            <a:endParaRPr lang="ru-RU" sz="4000" dirty="0">
              <a:ln w="3175"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28326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Цель урока:</a:t>
            </a:r>
            <a:endParaRPr lang="ru-RU" sz="4000" b="1" i="1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3153" y="1651655"/>
            <a:ext cx="2368667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Узнать,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3449" y="1762622"/>
            <a:ext cx="2211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такое файл.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505" y="2481943"/>
            <a:ext cx="2022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Научиться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9893" y="2463281"/>
            <a:ext cx="60726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определять расширения файлов, составлять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8417" y="3023118"/>
            <a:ext cx="697415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полное имя файла и находить полный путь к файлу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 build="p"/>
      <p:bldP spid="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41530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Что такое файл.</a:t>
            </a:r>
            <a:endParaRPr lang="ru-RU" sz="4000" b="1" i="1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12813" y="1564747"/>
            <a:ext cx="16557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400" b="1" dirty="0">
                <a:latin typeface="Constantia" pitchFamily="18" charset="0"/>
              </a:rPr>
              <a:t>Файл </a:t>
            </a:r>
            <a:r>
              <a:rPr lang="ru-RU" sz="2400" dirty="0">
                <a:latin typeface="Constantia" pitchFamily="18" charset="0"/>
              </a:rPr>
              <a:t>-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961092" y="1573213"/>
            <a:ext cx="69119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dirty="0">
                <a:latin typeface="Constantia" pitchFamily="18" charset="0"/>
              </a:rPr>
              <a:t>это </a:t>
            </a:r>
            <a:r>
              <a:rPr lang="ru-RU" sz="2400" dirty="0" smtClean="0">
                <a:latin typeface="Constantia" pitchFamily="18" charset="0"/>
              </a:rPr>
              <a:t>именованная </a:t>
            </a:r>
            <a:r>
              <a:rPr lang="ru-RU" sz="2400" dirty="0">
                <a:latin typeface="Constantia" pitchFamily="18" charset="0"/>
              </a:rPr>
              <a:t>область внешней </a:t>
            </a:r>
            <a:r>
              <a:rPr lang="ru-RU" sz="2400" dirty="0" smtClean="0">
                <a:latin typeface="Constantia" pitchFamily="18" charset="0"/>
              </a:rPr>
              <a:t>памяти, </a:t>
            </a:r>
          </a:p>
          <a:p>
            <a:pPr algn="just"/>
            <a:r>
              <a:rPr lang="ru-RU" sz="2400" dirty="0" smtClean="0">
                <a:latin typeface="Constantia" pitchFamily="18" charset="0"/>
              </a:rPr>
              <a:t>предназначенная для хранения информации.</a:t>
            </a:r>
            <a:endParaRPr lang="ru-RU" sz="2400" dirty="0">
              <a:latin typeface="Constantia" pitchFamily="18" charset="0"/>
            </a:endParaRPr>
          </a:p>
        </p:txBody>
      </p:sp>
      <p:sp>
        <p:nvSpPr>
          <p:cNvPr id="8" name="Заголовок 2"/>
          <p:cNvSpPr>
            <a:spLocks/>
          </p:cNvSpPr>
          <p:nvPr/>
        </p:nvSpPr>
        <p:spPr bwMode="auto">
          <a:xfrm>
            <a:off x="1005947" y="2679170"/>
            <a:ext cx="6985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>
              <a:lnSpc>
                <a:spcPct val="80000"/>
              </a:lnSpc>
            </a:pPr>
            <a:r>
              <a:rPr lang="ru-RU" sz="2400" b="1" dirty="0">
                <a:latin typeface="Constantia" pitchFamily="18" charset="0"/>
              </a:rPr>
              <a:t>Имя</a:t>
            </a:r>
            <a:r>
              <a:rPr lang="ru-RU" sz="4400" b="1" dirty="0">
                <a:solidFill>
                  <a:schemeClr val="tx2"/>
                </a:solidFill>
                <a:latin typeface="Constantia" pitchFamily="18" charset="0"/>
              </a:rPr>
              <a:t> </a:t>
            </a:r>
            <a:r>
              <a:rPr lang="ru-RU" sz="2400" b="1" dirty="0">
                <a:latin typeface="Constantia" pitchFamily="18" charset="0"/>
              </a:rPr>
              <a:t>файла состоит из _____  частей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07996" y="2878138"/>
            <a:ext cx="338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0" name="Заголовок 2"/>
          <p:cNvSpPr>
            <a:spLocks/>
          </p:cNvSpPr>
          <p:nvPr/>
        </p:nvSpPr>
        <p:spPr bwMode="auto">
          <a:xfrm>
            <a:off x="1116013" y="3880908"/>
            <a:ext cx="17272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>
              <a:lnSpc>
                <a:spcPct val="80000"/>
              </a:lnSpc>
            </a:pPr>
            <a:r>
              <a:rPr lang="ru-RU" sz="2400" b="1" dirty="0">
                <a:latin typeface="Constantia" pitchFamily="18" charset="0"/>
              </a:rPr>
              <a:t>Пример: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615043" y="3847315"/>
            <a:ext cx="396044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Сочинение.</a:t>
            </a:r>
            <a:r>
              <a:rPr lang="en-US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docx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  <p:sp>
        <p:nvSpPr>
          <p:cNvPr id="12" name="AutoShape 2"/>
          <p:cNvSpPr>
            <a:spLocks/>
          </p:cNvSpPr>
          <p:nvPr/>
        </p:nvSpPr>
        <p:spPr bwMode="auto">
          <a:xfrm rot="5400000">
            <a:off x="3969543" y="3447256"/>
            <a:ext cx="287338" cy="2028825"/>
          </a:xfrm>
          <a:prstGeom prst="rightBrace">
            <a:avLst>
              <a:gd name="adj1" fmla="val 69349"/>
              <a:gd name="adj2" fmla="val 4475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3" name="AutoShape 3"/>
          <p:cNvSpPr>
            <a:spLocks/>
          </p:cNvSpPr>
          <p:nvPr/>
        </p:nvSpPr>
        <p:spPr bwMode="auto">
          <a:xfrm rot="5400000">
            <a:off x="5549900" y="3991506"/>
            <a:ext cx="215900" cy="859366"/>
          </a:xfrm>
          <a:prstGeom prst="rightBrace">
            <a:avLst>
              <a:gd name="adj1" fmla="val 28944"/>
              <a:gd name="adj2" fmla="val 52273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140075" y="4698471"/>
            <a:ext cx="20161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Собственно имя файла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003271" y="4664605"/>
            <a:ext cx="23050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Расширение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указывает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 тип файла</a:t>
            </a:r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35381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Заголовок слайда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7758" y="2183500"/>
            <a:ext cx="3183308" cy="570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Текст слайда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194" name="Picture 2" descr="https://konstruktortestov.ru/files/209e/0cba/017f/3518/54f3/3a4c/fada/ec7c/20287725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401" y="296334"/>
            <a:ext cx="8593666" cy="6248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64262" y="595138"/>
            <a:ext cx="2694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Типы файлов.</a:t>
            </a:r>
            <a:endParaRPr lang="ru-RU" sz="3200" b="1" i="1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graphicFrame>
        <p:nvGraphicFramePr>
          <p:cNvPr id="7" name="Group 105"/>
          <p:cNvGraphicFramePr>
            <a:graphicFrameLocks noGrp="1"/>
          </p:cNvGraphicFramePr>
          <p:nvPr/>
        </p:nvGraphicFramePr>
        <p:xfrm>
          <a:off x="880534" y="1645708"/>
          <a:ext cx="7340600" cy="4534960"/>
        </p:xfrm>
        <a:graphic>
          <a:graphicData uri="http://schemas.openxmlformats.org/drawingml/2006/table">
            <a:tbl>
              <a:tblPr/>
              <a:tblGrid>
                <a:gridCol w="3708400"/>
                <a:gridCol w="3632200"/>
              </a:tblGrid>
              <a:tr h="45349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Тип файла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Примеры расширений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4534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Системный файл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drv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, sys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,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exe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4534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Текстовый файл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txt, rtf, doc,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docx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,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odt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4534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Графический файл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bmp, gif, jpg,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tif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,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png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,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pds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4534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Web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-страница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htm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, html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4534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Звуковой файл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wav, mp3, midi,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kar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,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ogg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4534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Видеофайл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avi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, mpeg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4534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Архив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zip,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rar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4534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Электронная таблица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xls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,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ods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4534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Код (текст) программы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bas, pas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1800" y="595138"/>
            <a:ext cx="89165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Задание 2. Типы файлов и их</a:t>
            </a:r>
          </a:p>
          <a:p>
            <a:pPr algn="ctr"/>
            <a:r>
              <a:rPr lang="ru-RU" sz="4000" b="1" i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расширения.</a:t>
            </a:r>
            <a:endParaRPr lang="ru-RU" sz="4000" b="1" i="1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65201" y="2108197"/>
          <a:ext cx="7188200" cy="2844805"/>
        </p:xfrm>
        <a:graphic>
          <a:graphicData uri="http://schemas.openxmlformats.org/drawingml/2006/table">
            <a:tbl>
              <a:tblPr/>
              <a:tblGrid>
                <a:gridCol w="3555999"/>
                <a:gridCol w="3632201"/>
              </a:tblGrid>
              <a:tr h="56896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Системные файлы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sys</a:t>
                      </a: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 exe</a:t>
                      </a: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96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Графические файлы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png, bmp, gif, jpeg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96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Текстовые файлы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txt, doc</a:t>
                      </a: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 rtf</a:t>
                      </a: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96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Звуковые файлы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wav</a:t>
                      </a: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 mp</a:t>
                      </a: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96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Видеофайлы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latin typeface="Times New Roman"/>
                          <a:ea typeface="Calibri"/>
                          <a:cs typeface="Times New Roman"/>
                        </a:rPr>
                        <a:t>avi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mpeg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5" name="Физминутка для урока информатик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87867" y="313265"/>
            <a:ext cx="8610600" cy="62484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388</TotalTime>
  <Words>369</Words>
  <Application>Microsoft Office PowerPoint</Application>
  <PresentationFormat>Экран (4:3)</PresentationFormat>
  <Paragraphs>100</Paragraphs>
  <Slides>14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User</cp:lastModifiedBy>
  <cp:revision>37</cp:revision>
  <dcterms:created xsi:type="dcterms:W3CDTF">2013-11-19T05:52:05Z</dcterms:created>
  <dcterms:modified xsi:type="dcterms:W3CDTF">2021-11-28T13:51:04Z</dcterms:modified>
</cp:coreProperties>
</file>