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93" r:id="rId2"/>
    <p:sldId id="257" r:id="rId3"/>
    <p:sldId id="290" r:id="rId4"/>
    <p:sldId id="260" r:id="rId5"/>
    <p:sldId id="283" r:id="rId6"/>
    <p:sldId id="285" r:id="rId7"/>
    <p:sldId id="258" r:id="rId8"/>
    <p:sldId id="259" r:id="rId9"/>
    <p:sldId id="284" r:id="rId10"/>
    <p:sldId id="262" r:id="rId11"/>
    <p:sldId id="263" r:id="rId12"/>
    <p:sldId id="264" r:id="rId13"/>
    <p:sldId id="265" r:id="rId14"/>
    <p:sldId id="266" r:id="rId15"/>
    <p:sldId id="287" r:id="rId16"/>
    <p:sldId id="261" r:id="rId17"/>
    <p:sldId id="267" r:id="rId18"/>
    <p:sldId id="268" r:id="rId19"/>
    <p:sldId id="269" r:id="rId20"/>
    <p:sldId id="288" r:id="rId21"/>
    <p:sldId id="270" r:id="rId22"/>
    <p:sldId id="271" r:id="rId23"/>
    <p:sldId id="291" r:id="rId24"/>
    <p:sldId id="292" r:id="rId25"/>
    <p:sldId id="272" r:id="rId26"/>
    <p:sldId id="273" r:id="rId27"/>
    <p:sldId id="277" r:id="rId28"/>
    <p:sldId id="278" r:id="rId29"/>
    <p:sldId id="279" r:id="rId30"/>
    <p:sldId id="289" r:id="rId31"/>
    <p:sldId id="274" r:id="rId32"/>
    <p:sldId id="286" r:id="rId33"/>
    <p:sldId id="282" r:id="rId34"/>
    <p:sldId id="275" r:id="rId35"/>
    <p:sldId id="276" r:id="rId36"/>
    <p:sldId id="281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Franklin Gothic Book" panose="020B0503020102020204" pitchFamily="34" charset="0"/>
      <p:regular r:id="rId45"/>
      <p:italic r:id="rId46"/>
    </p:embeddedFont>
    <p:embeddedFont>
      <p:font typeface="Franklin Gothic Demi Cond" panose="020B0706030402020204" pitchFamily="34" charset="0"/>
      <p:regular r:id="rId47"/>
    </p:embeddedFont>
    <p:embeddedFont>
      <p:font typeface="Franklin Gothic Heavy" panose="020B0903020102020204" pitchFamily="34" charset="0"/>
      <p:regular r:id="rId48"/>
      <p:italic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2" autoAdjust="0"/>
    <p:restoredTop sz="68994" autoAdjust="0"/>
  </p:normalViewPr>
  <p:slideViewPr>
    <p:cSldViewPr snapToGrid="0">
      <p:cViewPr varScale="1">
        <p:scale>
          <a:sx n="61" d="100"/>
          <a:sy n="61" d="100"/>
        </p:scale>
        <p:origin x="1522" y="53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39951-6AF0-4007-AFBF-52C694E3561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D99C-B1C2-4D22-B8FC-701438A0C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470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937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494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263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137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2466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088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77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0" i="0" kern="14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науки,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58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6876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619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1843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826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3721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8813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0839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972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03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159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1938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7947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8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15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2241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4425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6829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28519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849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0949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944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270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447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4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. </a:t>
            </a:r>
            <a:endParaRPr lang="ru-RU" sz="1800" kern="1400" dirty="0">
              <a:ln>
                <a:noFill/>
              </a:ln>
              <a:solidFill>
                <a:srgbClr val="000000"/>
              </a:solidFill>
              <a:effectLst/>
              <a:latin typeface="Franklin Gothic Book" panose="020B05030201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800" kern="1400" dirty="0">
              <a:ln>
                <a:noFill/>
              </a:ln>
              <a:solidFill>
                <a:srgbClr val="000000"/>
              </a:solidFill>
              <a:effectLst/>
              <a:latin typeface="Franklin Gothic Book" panose="020B05030201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0" i="0" kern="140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118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24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7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5BD99C-B1C2-4D22-B8FC-701438A0C67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94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6B503-6C11-669E-F5B0-9ACE16DFB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2A616B-1415-ECA6-A655-127729C5E5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578CC9-F03C-2BF5-C714-80A0F76AC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A73CEE-0747-11ED-8237-B97B2DCC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0A64A4-1888-73AA-C1A9-CFC767B0E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06584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8C276D-FF5F-EA53-610A-0F2801FAE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ABF568-CDFE-7041-6787-07B2B1884B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357001-5057-5573-87BE-4F3ADC293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4BABA3-17E5-7375-97F0-4A8D655B3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06493C-2AB6-344F-8C2A-776BF27E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0419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E178B5C-0AFF-EDCB-734A-D19318615A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2781BD5-D383-05D0-5C38-F24CA10DB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EBDF94-4CCC-40BD-5C62-DA6E6AC08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5DD98F-5582-7887-63D6-2D0BBF13E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6AA1D2-D7CC-A2A4-780F-B20E39F54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817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401D5-E6C5-4DB8-C6CC-23958F9AB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E4F2CF-B57C-B220-7309-ADAF81D554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371A4E-113A-FA98-86D6-2658CBF86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B37CF9-3AB7-1390-B1C7-7484740EB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6057CA-BBD6-5B55-AECF-29C8BF62D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34379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8B27D0-94F3-A1CF-6045-4DD1826B5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BEF774-B156-E336-D9B9-2EC395A5D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D92764-1A22-077A-D0A8-22602E352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5FF234-6976-9D0D-0EDE-522CAA08E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107CD7-0C8A-7891-F647-BA9E631D5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7316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B67CC-415A-BC49-A8F9-5965B4D15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3BCCBA-F1C5-8DAF-CFDE-E9F62FB9C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E8BE7D-7F2A-7351-4672-49D972A045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3BE9EA-8A27-697B-4953-ACC9A0ED4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6F2143-35AD-900D-8E69-2B010B75C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809F43-DCE4-DCF0-B90D-5D5643670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823216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451B3-575C-632E-DE6E-C1C69732E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A466BC-D3B3-22FC-FCB4-8F668EDDB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2412B9-55AC-9DCB-ED67-BDED923F4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576ADD-9E6E-1BD1-5295-D4576BF8B7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AF161D-8F03-58A8-F116-F75B0CCABE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36615ED-8C52-E499-EA9A-90FD77E5E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D0E9E52-9020-A39F-A4B0-A61F32A15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085BD35-9691-FC74-5948-2884BC257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28287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E5D88-29F6-DC10-2524-850EFD300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0C68A19-8073-215D-1F25-59DB26696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B0F84E9-9E34-42EF-8F6C-6605279C2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45F2A0-09AA-3346-99C5-B4BDA72FA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3704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B36D36-5093-521A-5C72-925FE5B1E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2E16AB6-F2AE-A6BC-45AF-8F88824B4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2DF2EDB-99A9-C261-7379-C2FC03D6B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94269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FEA854-9EAB-24F5-E692-77317B6A9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6DADD0-27F6-ED02-A0CC-0250B864F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61FD60-149B-58AA-8EB7-2B4717F8C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9335B3-6203-0094-DD7C-8389FAD92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753E6C-4009-C0D3-9425-81C619D15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1D28C0-B2F4-8DFE-30B0-4BD1342A4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81242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1D078-3906-3B29-9F93-A74B4F198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271875-2E75-9A76-B8CB-65677D4B9A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4B6365-CE5A-3144-E436-892E4D7269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5FE2E9-9F5B-5A02-F2E3-7E64142E6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61A533-5D9F-A6F9-BED6-2C3E4CEF7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4DFFD4-239D-1085-6CA1-B056AE94E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5991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CFCB74-4FED-99B0-78A4-AA83AB709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13B03E-F6B9-1A8C-EB1C-05720DEB9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35302E-7453-26D3-DB53-17C35EAEC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4E982-16AB-47F3-93F0-15B0BE55E163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A7F10D-4D2D-FD48-6A67-4D26EEAF7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8E8B41-73BD-C237-2569-52DB7545CC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E0739-4DB9-4559-9287-5552A033C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24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5ECAF-82A2-0DBC-1D7F-5C7979FCF6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3566" y="962917"/>
            <a:ext cx="7274560" cy="2969162"/>
          </a:xfrm>
        </p:spPr>
        <p:txBody>
          <a:bodyPr>
            <a:normAutofit fontScale="9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ru-RU" sz="73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  <a:t>Петр </a:t>
            </a:r>
            <a:br>
              <a:rPr lang="ru-RU" sz="73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</a:br>
            <a:r>
              <a:rPr lang="ru-RU" sz="73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  <a:t>Владимирович </a:t>
            </a:r>
            <a:br>
              <a:rPr lang="ru-RU" sz="73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</a:br>
            <a:r>
              <a:rPr lang="ru-RU" sz="73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  <a:t>Сизов</a:t>
            </a:r>
            <a:br>
              <a:rPr lang="ru-RU" sz="60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Heavy" panose="020B0903020102020204" pitchFamily="34" charset="0"/>
              </a:rPr>
            </a:br>
            <a:r>
              <a:rPr lang="ru-RU" sz="2800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 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17E615-E7FA-D733-ABDC-6CFDAA2F07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91682" y="4150519"/>
            <a:ext cx="5358328" cy="1655762"/>
          </a:xfrm>
        </p:spPr>
        <p:txBody>
          <a:bodyPr>
            <a:normAutofit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ru-RU" sz="4400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Demi Cond" panose="020B0706030402020204" pitchFamily="34" charset="0"/>
              </a:rPr>
              <a:t>Народный художник Чувашской Республики</a:t>
            </a:r>
          </a:p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598"/>
              </a:spcAft>
            </a:pPr>
            <a:r>
              <a:rPr lang="ru-RU" sz="1400" kern="1400" dirty="0">
                <a:ln>
                  <a:noFill/>
                </a:ln>
                <a:solidFill>
                  <a:srgbClr val="000000"/>
                </a:solidFill>
                <a:effectLst/>
                <a:latin typeface="Franklin Gothic Book" panose="020B0503020102020204" pitchFamily="34" charset="0"/>
              </a:rPr>
              <a:t> 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F1D830D-6125-C512-E0CB-5E7820298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90" y="744477"/>
            <a:ext cx="4148170" cy="548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pic>
        <p:nvPicPr>
          <p:cNvPr id="6" name="ee39f8ba820afb5">
            <a:hlinkClick r:id="" action="ppaction://media"/>
            <a:extLst>
              <a:ext uri="{FF2B5EF4-FFF2-40B4-BE49-F238E27FC236}">
                <a16:creationId xmlns:a16="http://schemas.microsoft.com/office/drawing/2014/main" id="{EC8FFA9C-4C32-3FBE-CE61-9735E2B4C2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06328" y="59855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98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601" y="2103120"/>
            <a:ext cx="3932237" cy="3135169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Работница за станком. Шумерлинский мебельный комбинат. 1947 г. </a:t>
            </a:r>
            <a:br>
              <a:rPr lang="ru-RU" dirty="0"/>
            </a:br>
            <a:r>
              <a:rPr lang="ru-RU" dirty="0"/>
              <a:t>бумага, акварель, 54,8х41,5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F63A7D-2591-CC9E-488A-1B5268462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10" y="333666"/>
            <a:ext cx="4583430" cy="606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826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601" y="1645920"/>
            <a:ext cx="3932237" cy="3592369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Работница, протирающая стул. Шумерлинский мебельный комбинат. 1947 г. </a:t>
            </a:r>
            <a:br>
              <a:rPr lang="ru-RU" dirty="0"/>
            </a:br>
            <a:r>
              <a:rPr lang="ru-RU" dirty="0"/>
              <a:t>бумага, акварель, 54,8х40,7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45D424-E561-15B4-EE3C-DFADFBE8C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88636"/>
            <a:ext cx="4492883" cy="604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09866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601" y="1645920"/>
            <a:ext cx="3932237" cy="3592369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Работница. Шумерлинский мебельный комбинат. 1947 г.</a:t>
            </a:r>
            <a:br>
              <a:rPr lang="ru-RU" dirty="0"/>
            </a:br>
            <a:r>
              <a:rPr lang="ru-RU" dirty="0"/>
              <a:t>бумага, акварель, 56х40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D85035-6656-403D-6694-B8E481AAB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524" y="350520"/>
            <a:ext cx="4309472" cy="606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6121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601" y="1645920"/>
            <a:ext cx="3932237" cy="3592369"/>
          </a:xfrm>
        </p:spPr>
        <p:txBody>
          <a:bodyPr>
            <a:normAutofit fontScale="90000"/>
          </a:bodyPr>
          <a:lstStyle/>
          <a:p>
            <a:r>
              <a:rPr lang="ru-RU" dirty="0"/>
              <a:t>Рабочий. Шумерлинский мебельный комбинат. 1947-1948 гг.</a:t>
            </a:r>
            <a:br>
              <a:rPr lang="ru-RU" dirty="0"/>
            </a:br>
            <a:r>
              <a:rPr lang="ru-RU" dirty="0"/>
              <a:t>бумага, акварель, 43,5х37,6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A2FB7F-9AE5-17B6-02B4-657E768E2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290" y="320040"/>
            <a:ext cx="5223390" cy="608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8554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0940" y="5349240"/>
            <a:ext cx="9170119" cy="100156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Эскиз. Утро. 1954 г. Бумага, акварель. 21,5 х 33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40D6D9-84D3-E672-24FD-3F452C2A18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156" y="338224"/>
            <a:ext cx="8421688" cy="538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1462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5193" y="5463251"/>
            <a:ext cx="9623906" cy="1105382"/>
          </a:xfrm>
        </p:spPr>
        <p:txBody>
          <a:bodyPr>
            <a:normAutofit/>
          </a:bodyPr>
          <a:lstStyle/>
          <a:p>
            <a:pPr algn="ctr"/>
            <a:r>
              <a:rPr lang="ru-RU" b="0" i="0" dirty="0">
                <a:solidFill>
                  <a:srgbClr val="333333"/>
                </a:solidFill>
                <a:effectLst/>
              </a:rPr>
              <a:t>Молотьба гороха. 1959 г.</a:t>
            </a:r>
            <a:br>
              <a:rPr lang="ru-RU" b="0" i="0" dirty="0">
                <a:solidFill>
                  <a:srgbClr val="333333"/>
                </a:solidFill>
                <a:effectLst/>
              </a:rPr>
            </a:br>
            <a:r>
              <a:rPr lang="ru-RU" b="0" i="1" dirty="0">
                <a:solidFill>
                  <a:srgbClr val="000000"/>
                </a:solidFill>
                <a:effectLst/>
              </a:rPr>
              <a:t>Бумага, акварель. 21,7 х 31</a:t>
            </a:r>
            <a:endParaRPr lang="ru-RU" dirty="0"/>
          </a:p>
        </p:txBody>
      </p:sp>
      <p:pic>
        <p:nvPicPr>
          <p:cNvPr id="16386" name="Picture 2" descr="Молотьба гороха.">
            <a:extLst>
              <a:ext uri="{FF2B5EF4-FFF2-40B4-BE49-F238E27FC236}">
                <a16:creationId xmlns:a16="http://schemas.microsoft.com/office/drawing/2014/main" id="{84D21773-809D-BAA5-75E3-61FC4E3362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" t="4323" r="2806" b="4527"/>
          <a:stretch/>
        </p:blipFill>
        <p:spPr bwMode="auto">
          <a:xfrm>
            <a:off x="2287928" y="414594"/>
            <a:ext cx="7616141" cy="514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690382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6709" y="5567294"/>
            <a:ext cx="9239871" cy="16002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Портрет женщины, сидящей за круглым столом.</a:t>
            </a:r>
            <a:br>
              <a:rPr lang="ru-RU" dirty="0"/>
            </a:br>
            <a:r>
              <a:rPr lang="ru-RU" dirty="0"/>
              <a:t>1957 г. Бумага, акварель.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3B6019-7A0C-6C4A-0A57-0422C65AC3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48" y="266114"/>
            <a:ext cx="7933104" cy="530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40296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4471" y="2238703"/>
            <a:ext cx="6102270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Портрет П. </a:t>
            </a:r>
            <a:r>
              <a:rPr lang="ru-RU" dirty="0" err="1"/>
              <a:t>Хузангая</a:t>
            </a:r>
            <a:r>
              <a:rPr lang="ru-RU" dirty="0"/>
              <a:t>. </a:t>
            </a:r>
            <a:br>
              <a:rPr lang="ru-RU" dirty="0"/>
            </a:br>
            <a:r>
              <a:rPr lang="ru-RU" dirty="0"/>
              <a:t>1950 г. </a:t>
            </a:r>
            <a:br>
              <a:rPr lang="ru-RU" dirty="0"/>
            </a:br>
            <a:r>
              <a:rPr lang="ru-RU" dirty="0"/>
              <a:t>Бумага, акварель, карандаш.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1E4AA97-FC33-C666-204F-93D9EEC7D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64" y="345063"/>
            <a:ext cx="4096407" cy="6022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577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255" y="4494222"/>
            <a:ext cx="6102270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Портрет Ф.С. Быкова. 1964 г. бумага, линогравюра.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174847D-241D-5C95-2656-B2B70E7C7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2" t="8594" r="16458" b="13321"/>
          <a:stretch>
            <a:fillRect/>
          </a:stretch>
        </p:blipFill>
        <p:spPr bwMode="auto">
          <a:xfrm>
            <a:off x="7008811" y="406274"/>
            <a:ext cx="3354388" cy="454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61A327-46F2-C08C-02F9-192D496D4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1" y="501558"/>
            <a:ext cx="3205098" cy="45405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33A1FE-D4F6-B5B4-8E52-4E39828994F6}"/>
              </a:ext>
            </a:extLst>
          </p:cNvPr>
          <p:cNvSpPr txBox="1"/>
          <p:nvPr/>
        </p:nvSpPr>
        <p:spPr>
          <a:xfrm>
            <a:off x="658368" y="5279224"/>
            <a:ext cx="55961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+mj-lt"/>
              </a:rPr>
              <a:t>К. Иванов. Подготовительный рисунок к линогравюре. 1965 г.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059323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4207" y="1747778"/>
            <a:ext cx="4150128" cy="38523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Ветеран Великой Отечественной войны, заслуженный колхозник Ванюков И.Г. </a:t>
            </a:r>
            <a:br>
              <a:rPr lang="ru-RU" dirty="0"/>
            </a:br>
            <a:r>
              <a:rPr lang="ru-RU" dirty="0"/>
              <a:t>1972 г.</a:t>
            </a:r>
            <a:br>
              <a:rPr lang="ru-RU" dirty="0"/>
            </a:br>
            <a:r>
              <a:rPr lang="ru-RU" dirty="0"/>
              <a:t>Бумага, акварель. </a:t>
            </a:r>
            <a:br>
              <a:rPr lang="ru-RU" dirty="0"/>
            </a:br>
            <a:r>
              <a:rPr lang="ru-RU" dirty="0"/>
              <a:t>43 х 35,7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100" name="Picture 4" descr="Ветеран Великой Отечественной войны, заслуженный колхозник Ванюков И.Г.">
            <a:extLst>
              <a:ext uri="{FF2B5EF4-FFF2-40B4-BE49-F238E27FC236}">
                <a16:creationId xmlns:a16="http://schemas.microsoft.com/office/drawing/2014/main" id="{05F73679-63A6-97F1-2F18-88EED1A69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729" y="404240"/>
            <a:ext cx="4776004" cy="618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37916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6DD86-88AB-83B7-80E2-3732F34E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3080" y="5584446"/>
            <a:ext cx="8549640" cy="1227834"/>
          </a:xfrm>
        </p:spPr>
        <p:txBody>
          <a:bodyPr>
            <a:norm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Этюд. Родной домик. 1959 г.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Бумага, акварель. 20,6 х 30,5</a:t>
            </a:r>
          </a:p>
          <a:p>
            <a:endParaRPr lang="ru-RU" dirty="0"/>
          </a:p>
        </p:txBody>
      </p:sp>
      <p:pic>
        <p:nvPicPr>
          <p:cNvPr id="18434" name="Picture 2" descr="Этюд. Родной домик.">
            <a:extLst>
              <a:ext uri="{FF2B5EF4-FFF2-40B4-BE49-F238E27FC236}">
                <a16:creationId xmlns:a16="http://schemas.microsoft.com/office/drawing/2014/main" id="{F40751F2-FAE9-C989-1201-4011C102D5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" t="4210" r="4318" b="4960"/>
          <a:stretch/>
        </p:blipFill>
        <p:spPr bwMode="auto">
          <a:xfrm>
            <a:off x="2331720" y="365760"/>
            <a:ext cx="7543800" cy="499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89669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4471" y="2238703"/>
            <a:ext cx="6102270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Портрет военного </a:t>
            </a:r>
            <a:br>
              <a:rPr lang="ru-RU" dirty="0"/>
            </a:br>
            <a:r>
              <a:rPr lang="ru-RU" dirty="0"/>
              <a:t>журналиста полковника </a:t>
            </a:r>
            <a:br>
              <a:rPr lang="ru-RU" dirty="0"/>
            </a:br>
            <a:r>
              <a:rPr lang="ru-RU" dirty="0"/>
              <a:t>С.И. Минеева. 1979 г.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43F1F5D-9F6B-0557-2B55-29DB8D441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973" y="302254"/>
            <a:ext cx="4918842" cy="616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10089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5393" y="2238703"/>
            <a:ext cx="5421348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Птичница колхоза </a:t>
            </a:r>
            <a:r>
              <a:rPr lang="ru-RU" dirty="0" err="1"/>
              <a:t>им.Ленина</a:t>
            </a:r>
            <a:r>
              <a:rPr lang="ru-RU" dirty="0"/>
              <a:t> Шумерлинского района </a:t>
            </a:r>
            <a:r>
              <a:rPr lang="ru-RU" dirty="0" err="1"/>
              <a:t>Шангеева</a:t>
            </a:r>
            <a:r>
              <a:rPr lang="ru-RU" dirty="0"/>
              <a:t> Александра Тихоновна. 1961 г.</a:t>
            </a:r>
            <a:br>
              <a:rPr lang="ru-RU" dirty="0"/>
            </a:br>
            <a:r>
              <a:rPr lang="ru-RU" dirty="0"/>
              <a:t>Бумага, акварель. 44,4 х 31,4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E0A944-39A8-E1C7-0E94-D9FD6260B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380" y="367642"/>
            <a:ext cx="4380619" cy="600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7128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4865" y="5016344"/>
            <a:ext cx="6102270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Набережная Волги.</a:t>
            </a:r>
            <a:br>
              <a:rPr lang="ru-RU" dirty="0"/>
            </a:br>
            <a:r>
              <a:rPr lang="ru-RU" dirty="0"/>
              <a:t>1962 г.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AF753A-7E9E-B20B-3271-93FB049FD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493" y="269813"/>
            <a:ext cx="7761014" cy="555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8102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160" y="5363434"/>
            <a:ext cx="8869680" cy="169164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Этюд. Санаторий «Чувашия». 1992 г.</a:t>
            </a:r>
            <a:br>
              <a:rPr lang="ru-RU" dirty="0"/>
            </a:br>
            <a:r>
              <a:rPr lang="ru-RU" dirty="0"/>
              <a:t>Бумага, акварель. 24,7 х 32,5</a:t>
            </a:r>
            <a:br>
              <a:rPr lang="ru-RU" dirty="0"/>
            </a:br>
            <a:endParaRPr lang="ru-RU" dirty="0"/>
          </a:p>
        </p:txBody>
      </p:sp>
      <p:pic>
        <p:nvPicPr>
          <p:cNvPr id="19458" name="Picture 2" descr="Этюд. Санаторий «Чувашия».">
            <a:extLst>
              <a:ext uri="{FF2B5EF4-FFF2-40B4-BE49-F238E27FC236}">
                <a16:creationId xmlns:a16="http://schemas.microsoft.com/office/drawing/2014/main" id="{5EACD104-5254-1199-E14E-016DB9BA4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596" y="215534"/>
            <a:ext cx="7030808" cy="53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08253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280" y="1640265"/>
            <a:ext cx="8869680" cy="357747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Рисунок для обложки </a:t>
            </a:r>
            <a:br>
              <a:rPr lang="ru-RU" dirty="0"/>
            </a:br>
            <a:r>
              <a:rPr lang="ru-RU" dirty="0"/>
              <a:t>журнала "</a:t>
            </a:r>
            <a:r>
              <a:rPr lang="ru-RU" dirty="0" err="1"/>
              <a:t>Ялав</a:t>
            </a:r>
            <a:r>
              <a:rPr lang="ru-RU" dirty="0"/>
              <a:t>" ("Знамя") </a:t>
            </a:r>
            <a:br>
              <a:rPr lang="ru-RU" dirty="0"/>
            </a:br>
            <a:r>
              <a:rPr lang="ru-RU" dirty="0"/>
              <a:t>N 12. 2-я пол.1940-х гг.</a:t>
            </a:r>
            <a:br>
              <a:rPr lang="ru-RU" dirty="0"/>
            </a:br>
            <a:r>
              <a:rPr lang="ru-RU" dirty="0"/>
              <a:t>Бумага, карандаш, акварель. </a:t>
            </a:r>
            <a:br>
              <a:rPr lang="ru-RU" dirty="0"/>
            </a:br>
            <a:r>
              <a:rPr lang="ru-RU" dirty="0"/>
              <a:t>37,5 х 28,3;</a:t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Рисунок для обложки журнала &quot;Ялав&quot; (&quot;Знамя&quot;) N 12.">
            <a:extLst>
              <a:ext uri="{FF2B5EF4-FFF2-40B4-BE49-F238E27FC236}">
                <a16:creationId xmlns:a16="http://schemas.microsoft.com/office/drawing/2014/main" id="{C823A000-287E-9A5F-EA51-F92EEAD35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84" y="308730"/>
            <a:ext cx="4592511" cy="613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8808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496" y="3563007"/>
            <a:ext cx="5421348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А.С. Пушкин. </a:t>
            </a:r>
            <a:br>
              <a:rPr lang="ru-RU" dirty="0"/>
            </a:br>
            <a:r>
              <a:rPr lang="ru-RU" dirty="0"/>
              <a:t>«Дубровский». </a:t>
            </a:r>
            <a:br>
              <a:rPr lang="ru-RU" dirty="0"/>
            </a:br>
            <a:r>
              <a:rPr lang="ru-RU" dirty="0"/>
              <a:t>Иллюстрация.</a:t>
            </a:r>
            <a:br>
              <a:rPr lang="ru-RU" dirty="0"/>
            </a:br>
            <a:r>
              <a:rPr lang="ru-RU" dirty="0"/>
              <a:t>1968 г.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F86AAA-6276-3390-EAFB-7305333A43AD}"/>
              </a:ext>
            </a:extLst>
          </p:cNvPr>
          <p:cNvSpPr txBox="1"/>
          <p:nvPr/>
        </p:nvSpPr>
        <p:spPr>
          <a:xfrm>
            <a:off x="3049314" y="-63060"/>
            <a:ext cx="6093372" cy="106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0" kern="14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Книжная графика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31D13DB-6F90-A852-9CAC-379D957E5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2" t="7565" r="4349" b="23140"/>
          <a:stretch>
            <a:fillRect/>
          </a:stretch>
        </p:blipFill>
        <p:spPr bwMode="auto">
          <a:xfrm>
            <a:off x="5105718" y="1324303"/>
            <a:ext cx="4432945" cy="51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480088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52" y="4971668"/>
            <a:ext cx="5421348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Оформление книги В. Бараева «Али-батыр». Обложка. 1955 г.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9E96F09-2860-310A-73F5-5E2D971AF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4376" b="2448"/>
          <a:stretch>
            <a:fillRect/>
          </a:stretch>
        </p:blipFill>
        <p:spPr bwMode="auto">
          <a:xfrm>
            <a:off x="1560786" y="288497"/>
            <a:ext cx="3626069" cy="510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0FD27502-C8F9-F5B8-88BA-2D198B0F0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472" y="300766"/>
            <a:ext cx="3299617" cy="507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58A4EB-A570-F6EC-4BA2-CC438726F4D3}"/>
              </a:ext>
            </a:extLst>
          </p:cNvPr>
          <p:cNvSpPr txBox="1"/>
          <p:nvPr/>
        </p:nvSpPr>
        <p:spPr>
          <a:xfrm>
            <a:off x="6566601" y="5540283"/>
            <a:ext cx="484511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900" dirty="0">
                <a:latin typeface="+mj-lt"/>
              </a:rPr>
              <a:t>Обложка к книге П. </a:t>
            </a:r>
            <a:r>
              <a:rPr lang="ru-RU" sz="2900" dirty="0" err="1">
                <a:latin typeface="+mj-lt"/>
              </a:rPr>
              <a:t>Хузангая</a:t>
            </a:r>
            <a:r>
              <a:rPr lang="ru-RU" sz="2900" dirty="0">
                <a:latin typeface="+mj-lt"/>
              </a:rPr>
              <a:t> «Сказки» 1953 г.</a:t>
            </a:r>
          </a:p>
        </p:txBody>
      </p:sp>
    </p:spTree>
    <p:extLst>
      <p:ext uri="{BB962C8B-B14F-4D97-AF65-F5344CB8AC3E}">
        <p14:creationId xmlns:p14="http://schemas.microsoft.com/office/powerpoint/2010/main" val="178775628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85007"/>
            <a:ext cx="5421348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Альдюк. Линогравюра, бумага. 49х32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1828060-F70B-A362-1FE0-8D289FBFC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797" y="94488"/>
            <a:ext cx="4652628" cy="64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916613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752" y="2397199"/>
            <a:ext cx="5421348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Три брата. </a:t>
            </a:r>
            <a:br>
              <a:rPr lang="ru-RU" dirty="0"/>
            </a:br>
            <a:r>
              <a:rPr lang="ru-RU" dirty="0"/>
              <a:t>Линогравюра. </a:t>
            </a:r>
            <a:br>
              <a:rPr lang="ru-RU" dirty="0"/>
            </a:br>
            <a:r>
              <a:rPr lang="ru-RU" dirty="0"/>
              <a:t>бумага. 52х36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D061E373-0B23-FE7E-A654-BDDEC4285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19" y="143250"/>
            <a:ext cx="4479925" cy="654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785062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752" y="2397199"/>
            <a:ext cx="5421348" cy="269008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 Старикова дочь. Линогравюра. </a:t>
            </a:r>
            <a:br>
              <a:rPr lang="ru-RU" dirty="0"/>
            </a:br>
            <a:r>
              <a:rPr lang="ru-RU" dirty="0"/>
              <a:t>бумага. 51,4х35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3FD9EE6C-0F5B-3345-ED20-ED493FE79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499" y="137160"/>
            <a:ext cx="4468368" cy="658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85103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6DD86-88AB-83B7-80E2-3732F34E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363" y="3176526"/>
            <a:ext cx="3825240" cy="846638"/>
          </a:xfrm>
        </p:spPr>
        <p:txBody>
          <a:bodyPr>
            <a:normAutofit fontScale="85000" lnSpcReduction="20000"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Автопортрет. 1946. 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8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Картон, масло.</a:t>
            </a:r>
          </a:p>
          <a:p>
            <a:pPr marL="0" marR="0" indent="0" algn="l">
              <a:lnSpc>
                <a:spcPct val="150000"/>
              </a:lnSpc>
              <a:spcBef>
                <a:spcPts val="0"/>
              </a:spcBef>
              <a:spcAft>
                <a:spcPts val="598"/>
              </a:spcAft>
            </a:pPr>
            <a:endParaRPr lang="ru-RU" sz="3800" kern="1400" dirty="0">
              <a:ln>
                <a:noFill/>
              </a:ln>
              <a:solidFill>
                <a:srgbClr val="000000"/>
              </a:solidFill>
              <a:effectLst/>
              <a:latin typeface="+mj-lt"/>
            </a:endParaRPr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801F828-C309-2BA3-6AA2-7E8A4E9A9579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" t="-941" r="-2112" b="3172"/>
          <a:stretch>
            <a:fillRect/>
          </a:stretch>
        </p:blipFill>
        <p:spPr bwMode="auto">
          <a:xfrm>
            <a:off x="5283957" y="496514"/>
            <a:ext cx="4745941" cy="5864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13501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5750" y="2339326"/>
            <a:ext cx="4827027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 Старикова дочь. </a:t>
            </a:r>
            <a:br>
              <a:rPr lang="ru-RU" dirty="0"/>
            </a:br>
            <a:r>
              <a:rPr lang="ru-RU" dirty="0"/>
              <a:t>Чувашская народная сказка. Иллюстрация. 1974 г.</a:t>
            </a:r>
            <a:br>
              <a:rPr lang="ru-RU" dirty="0"/>
            </a:br>
            <a:r>
              <a:rPr lang="ru-RU" dirty="0"/>
              <a:t>Бумага, акварель, гуашь. </a:t>
            </a:r>
            <a:br>
              <a:rPr lang="ru-RU" dirty="0"/>
            </a:br>
            <a:r>
              <a:rPr lang="ru-RU" dirty="0"/>
              <a:t>42 х 31</a:t>
            </a:r>
          </a:p>
        </p:txBody>
      </p:sp>
      <p:pic>
        <p:nvPicPr>
          <p:cNvPr id="17410" name="Picture 2" descr="Старикова дочь. Чувашская народная сказка. Иллюстрация.">
            <a:extLst>
              <a:ext uri="{FF2B5EF4-FFF2-40B4-BE49-F238E27FC236}">
                <a16:creationId xmlns:a16="http://schemas.microsoft.com/office/drawing/2014/main" id="{17123B73-E7F8-D112-DB60-F516EAD79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553" y="289783"/>
            <a:ext cx="4712519" cy="627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813026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0440" y="1920240"/>
            <a:ext cx="4232628" cy="5105265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0" i="0" dirty="0">
                <a:solidFill>
                  <a:srgbClr val="333333"/>
                </a:solidFill>
                <a:effectLst/>
              </a:rPr>
              <a:t>Оформление поэмы </a:t>
            </a:r>
            <a:br>
              <a:rPr lang="ru-RU" sz="3600" b="0" i="0" dirty="0">
                <a:solidFill>
                  <a:srgbClr val="333333"/>
                </a:solidFill>
                <a:effectLst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</a:rPr>
              <a:t>К. Иванова "Нарспи". (Издание 1948 г.). Нарспи и </a:t>
            </a:r>
            <a:r>
              <a:rPr lang="ru-RU" sz="3600" b="0" i="0" dirty="0" err="1">
                <a:solidFill>
                  <a:srgbClr val="333333"/>
                </a:solidFill>
                <a:effectLst/>
              </a:rPr>
              <a:t>Сетнер</a:t>
            </a:r>
            <a:r>
              <a:rPr lang="ru-RU" sz="3600" b="0" i="0" dirty="0">
                <a:solidFill>
                  <a:srgbClr val="333333"/>
                </a:solidFill>
                <a:effectLst/>
              </a:rPr>
              <a:t>. </a:t>
            </a:r>
            <a:br>
              <a:rPr lang="ru-RU" sz="3600" b="0" i="0" dirty="0">
                <a:solidFill>
                  <a:srgbClr val="333333"/>
                </a:solidFill>
                <a:effectLst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</a:rPr>
              <a:t>1947 г.</a:t>
            </a:r>
            <a:br>
              <a:rPr lang="ru-RU" sz="3600" b="0" i="0" dirty="0">
                <a:solidFill>
                  <a:srgbClr val="333333"/>
                </a:solidFill>
                <a:effectLst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</a:rPr>
              <a:t>Бумага, перо, тушь. </a:t>
            </a:r>
            <a:br>
              <a:rPr lang="ru-RU" sz="3600" b="0" i="0" dirty="0">
                <a:solidFill>
                  <a:srgbClr val="333333"/>
                </a:solidFill>
                <a:effectLst/>
              </a:rPr>
            </a:br>
            <a:r>
              <a:rPr lang="ru-RU" sz="3600" b="0" i="0" dirty="0">
                <a:solidFill>
                  <a:srgbClr val="333333"/>
                </a:solidFill>
                <a:effectLst/>
              </a:rPr>
              <a:t>13 х 9,5</a:t>
            </a:r>
            <a:br>
              <a:rPr lang="ru-RU" b="0" i="1" dirty="0">
                <a:solidFill>
                  <a:srgbClr val="000000"/>
                </a:solidFill>
                <a:effectLst/>
                <a:latin typeface="fira_sans"/>
              </a:rPr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7175" name="Picture 7" descr="Оформление поэмы К. Иванова &quot;Нарспи&quot;. (Издание 1948 г.). Нарспи и Сетнер.">
            <a:extLst>
              <a:ext uri="{FF2B5EF4-FFF2-40B4-BE49-F238E27FC236}">
                <a16:creationId xmlns:a16="http://schemas.microsoft.com/office/drawing/2014/main" id="{86A8CAFA-F814-52B9-0BE7-19831609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86" y="307658"/>
            <a:ext cx="4493613" cy="616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781460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4720" y="2529840"/>
            <a:ext cx="4232628" cy="3886065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0" i="0" dirty="0">
                <a:solidFill>
                  <a:srgbClr val="333333"/>
                </a:solidFill>
                <a:effectLst/>
                <a:latin typeface="fira_sans"/>
              </a:rPr>
              <a:t>Рисунок к поэме К. Иванова "Нарспи". 1957 г.</a:t>
            </a:r>
            <a:br>
              <a:rPr lang="ru-RU" sz="3600" b="0" i="0" dirty="0">
                <a:solidFill>
                  <a:srgbClr val="333333"/>
                </a:solidFill>
                <a:effectLst/>
                <a:latin typeface="fira_sans"/>
              </a:rPr>
            </a:br>
            <a:r>
              <a:rPr lang="ru-RU" sz="3600" b="0" i="1" dirty="0">
                <a:solidFill>
                  <a:srgbClr val="000000"/>
                </a:solidFill>
                <a:effectLst/>
                <a:latin typeface="fira_sans"/>
              </a:rPr>
              <a:t>Бумага, акварель. </a:t>
            </a:r>
            <a:br>
              <a:rPr lang="ru-RU" sz="3600" b="0" i="1" dirty="0">
                <a:solidFill>
                  <a:srgbClr val="000000"/>
                </a:solidFill>
                <a:effectLst/>
                <a:latin typeface="fira_sans"/>
              </a:rPr>
            </a:br>
            <a:r>
              <a:rPr lang="ru-RU" sz="3600" b="0" i="1" dirty="0">
                <a:solidFill>
                  <a:srgbClr val="000000"/>
                </a:solidFill>
                <a:effectLst/>
                <a:latin typeface="fira_sans"/>
              </a:rPr>
              <a:t>44 х 30,7; 29,8 х 22</a:t>
            </a:r>
            <a:br>
              <a:rPr lang="ru-RU" b="0" i="1" dirty="0">
                <a:solidFill>
                  <a:srgbClr val="000000"/>
                </a:solidFill>
                <a:effectLst/>
                <a:latin typeface="fira_sans"/>
              </a:rPr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7173" name="Picture 5" descr="Рисунок к поэме К. Иванова &quot;Нарспи&quot;. Нарспи.">
            <a:extLst>
              <a:ext uri="{FF2B5EF4-FFF2-40B4-BE49-F238E27FC236}">
                <a16:creationId xmlns:a16="http://schemas.microsoft.com/office/drawing/2014/main" id="{661B9A50-26BB-D766-1AA5-AFEF2B2FB2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2"/>
          <a:stretch/>
        </p:blipFill>
        <p:spPr bwMode="auto">
          <a:xfrm>
            <a:off x="1889569" y="265778"/>
            <a:ext cx="4993803" cy="63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40641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52" y="5213241"/>
            <a:ext cx="5421348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Нарспи. Подготовительный рисунок к линогравюре. 1968 г. Бумага, гуашь, тушь.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58A4EB-A570-F6EC-4BA2-CC438726F4D3}"/>
              </a:ext>
            </a:extLst>
          </p:cNvPr>
          <p:cNvSpPr txBox="1"/>
          <p:nvPr/>
        </p:nvSpPr>
        <p:spPr>
          <a:xfrm>
            <a:off x="7002984" y="5349620"/>
            <a:ext cx="484511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900" dirty="0">
                <a:latin typeface="+mj-lt"/>
              </a:rPr>
              <a:t>Иллюстрации к поэме </a:t>
            </a:r>
          </a:p>
          <a:p>
            <a:r>
              <a:rPr lang="ru-RU" sz="2900" dirty="0">
                <a:latin typeface="+mj-lt"/>
              </a:rPr>
              <a:t>К. Иванова «Нарспи». </a:t>
            </a:r>
          </a:p>
          <a:p>
            <a:r>
              <a:rPr lang="ru-RU" sz="2900" dirty="0">
                <a:latin typeface="+mj-lt"/>
              </a:rPr>
              <a:t>Пастушонок. 1970 г.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E84CF60-877B-E7D3-B204-B2EE69440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636" y="287523"/>
            <a:ext cx="3514619" cy="506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86AE4D38-EDBC-1040-B513-CE5BCF909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8" t="4170" r="8983" b="20299"/>
          <a:stretch>
            <a:fillRect/>
          </a:stretch>
        </p:blipFill>
        <p:spPr bwMode="auto">
          <a:xfrm>
            <a:off x="7095746" y="296257"/>
            <a:ext cx="3413929" cy="505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301113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52" y="5359545"/>
            <a:ext cx="5421348" cy="2690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Нарспи. 1989-1990 гг. Бумага, акварель, гуашь.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58A4EB-A570-F6EC-4BA2-CC438726F4D3}"/>
              </a:ext>
            </a:extLst>
          </p:cNvPr>
          <p:cNvSpPr txBox="1"/>
          <p:nvPr/>
        </p:nvSpPr>
        <p:spPr>
          <a:xfrm>
            <a:off x="6559296" y="5349620"/>
            <a:ext cx="5288799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900" dirty="0">
                <a:latin typeface="+mj-lt"/>
              </a:rPr>
              <a:t>К. Иванов «Нарспи» Иллюстрация. Прощание. 1990 г. Бумага, гуашь, акварель.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081CA99-1268-53C5-B6D1-CF06D8ED0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4" t="7867" r="10835" b="14162"/>
          <a:stretch>
            <a:fillRect/>
          </a:stretch>
        </p:blipFill>
        <p:spPr bwMode="auto">
          <a:xfrm>
            <a:off x="1586548" y="319133"/>
            <a:ext cx="3887660" cy="510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701A784C-F3F0-E1DB-3806-29B429942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1" t="8147" r="9325" b="15208"/>
          <a:stretch>
            <a:fillRect/>
          </a:stretch>
        </p:blipFill>
        <p:spPr bwMode="auto">
          <a:xfrm>
            <a:off x="6760732" y="319132"/>
            <a:ext cx="4016996" cy="507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803088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Автопортрет.">
            <a:extLst>
              <a:ext uri="{FF2B5EF4-FFF2-40B4-BE49-F238E27FC236}">
                <a16:creationId xmlns:a16="http://schemas.microsoft.com/office/drawing/2014/main" id="{473011AD-A1F0-3299-89A8-917E684BE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54" y="210312"/>
            <a:ext cx="4634910" cy="643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67FE76-1C2F-69FB-630F-85F35B5AAE58}"/>
              </a:ext>
            </a:extLst>
          </p:cNvPr>
          <p:cNvSpPr txBox="1"/>
          <p:nvPr/>
        </p:nvSpPr>
        <p:spPr>
          <a:xfrm>
            <a:off x="7766304" y="3429000"/>
            <a:ext cx="38160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Автопортрет. 1978 г.</a:t>
            </a:r>
          </a:p>
          <a:p>
            <a:r>
              <a:rPr lang="ru-RU" sz="3200" dirty="0"/>
              <a:t>Картон, масло. </a:t>
            </a:r>
          </a:p>
          <a:p>
            <a:r>
              <a:rPr lang="ru-RU" sz="3200" dirty="0"/>
              <a:t>44,5 х 32</a:t>
            </a:r>
          </a:p>
        </p:txBody>
      </p:sp>
    </p:spTree>
    <p:extLst>
      <p:ext uri="{BB962C8B-B14F-4D97-AF65-F5344CB8AC3E}">
        <p14:creationId xmlns:p14="http://schemas.microsoft.com/office/powerpoint/2010/main" val="126843330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EA9534-9C3C-6192-582F-BEB1DB54B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992" y="41582"/>
            <a:ext cx="5135984" cy="67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406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6DD86-88AB-83B7-80E2-3732F34E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2821" y="2819400"/>
            <a:ext cx="3825240" cy="3048000"/>
          </a:xfrm>
        </p:spPr>
        <p:txBody>
          <a:bodyPr>
            <a:norm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Автопортрет. 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1947 г.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Бумага, карандаш. 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32 х 24,2</a:t>
            </a:r>
            <a:endParaRPr lang="ru-RU" sz="3200" dirty="0">
              <a:latin typeface="+mj-lt"/>
            </a:endParaRPr>
          </a:p>
        </p:txBody>
      </p:sp>
      <p:pic>
        <p:nvPicPr>
          <p:cNvPr id="13314" name="Picture 2" descr="Автопортрет.">
            <a:extLst>
              <a:ext uri="{FF2B5EF4-FFF2-40B4-BE49-F238E27FC236}">
                <a16:creationId xmlns:a16="http://schemas.microsoft.com/office/drawing/2014/main" id="{85675DCA-F347-29A5-1106-318651B35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16" y="344329"/>
            <a:ext cx="4427410" cy="616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31230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6DD86-88AB-83B7-80E2-3732F34E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363" y="3176526"/>
            <a:ext cx="3825240" cy="2447034"/>
          </a:xfrm>
        </p:spPr>
        <p:txBody>
          <a:bodyPr>
            <a:norm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Автопортрет. 1959 г.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Бумага, тушь, перо. 19,3 х 13,5</a:t>
            </a:r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B4A471-89CD-65F3-AE8E-09A83C66AF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760" y="334187"/>
            <a:ext cx="4267200" cy="618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3274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6DD86-88AB-83B7-80E2-3732F34E9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363" y="3176526"/>
            <a:ext cx="3825240" cy="2386074"/>
          </a:xfrm>
        </p:spPr>
        <p:txBody>
          <a:bodyPr>
            <a:norm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Осень 1941 года. 1941 г.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kern="140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</a:rPr>
              <a:t>Бумага, карандаш. 31,5 х 21,5</a:t>
            </a:r>
            <a:endParaRPr lang="ru-RU" sz="3200" dirty="0">
              <a:latin typeface="+mj-lt"/>
            </a:endParaRPr>
          </a:p>
        </p:txBody>
      </p:sp>
      <p:pic>
        <p:nvPicPr>
          <p:cNvPr id="15362" name="Picture 2" descr="Осень 1941 года.">
            <a:extLst>
              <a:ext uri="{FF2B5EF4-FFF2-40B4-BE49-F238E27FC236}">
                <a16:creationId xmlns:a16="http://schemas.microsoft.com/office/drawing/2014/main" id="{AB2A819D-5366-E1DB-8520-7CEA8B113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843" y="363286"/>
            <a:ext cx="4140517" cy="613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37335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6E697C-D40B-3BE5-D170-F4F16AD8D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951" y="2255520"/>
            <a:ext cx="3932237" cy="3020377"/>
          </a:xfrm>
        </p:spPr>
        <p:txBody>
          <a:bodyPr>
            <a:normAutofit/>
          </a:bodyPr>
          <a:lstStyle/>
          <a:p>
            <a:r>
              <a:rPr lang="ru-RU" dirty="0"/>
              <a:t>Этюд. Деревня </a:t>
            </a:r>
            <a:r>
              <a:rPr lang="ru-RU" dirty="0" err="1"/>
              <a:t>Торханы</a:t>
            </a:r>
            <a:r>
              <a:rPr lang="ru-RU" dirty="0"/>
              <a:t>. Шумерлинский район. 1945 г. Бумага, акварель, 22х30,8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E821F6-1B56-5E64-5538-A0B08336442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" r="3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796000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601" y="2617009"/>
            <a:ext cx="3932237" cy="1600200"/>
          </a:xfrm>
        </p:spPr>
        <p:txBody>
          <a:bodyPr/>
          <a:lstStyle/>
          <a:p>
            <a:r>
              <a:rPr lang="ru-RU" dirty="0"/>
              <a:t>Шумерля. 1947 г.</a:t>
            </a:r>
            <a:br>
              <a:rPr lang="ru-RU" dirty="0"/>
            </a:br>
            <a:r>
              <a:rPr lang="ru-RU" dirty="0"/>
              <a:t>Бумага, акварель.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84784EC-232B-3584-87BA-FFB981C43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561" y="457200"/>
            <a:ext cx="4242318" cy="591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6ECFF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627136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1EB20B-FB09-B410-C18D-CABCE271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654" y="5451649"/>
            <a:ext cx="9736691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Строительство жилых массивов Текстильного комбината. 1947 г.</a:t>
            </a:r>
            <a:br>
              <a:rPr lang="ru-RU" dirty="0"/>
            </a:br>
            <a:r>
              <a:rPr lang="ru-RU" dirty="0"/>
              <a:t>Бумага, акварель. 21 х 43</a:t>
            </a:r>
            <a:br>
              <a:rPr lang="ru-RU" dirty="0"/>
            </a:br>
            <a:endParaRPr lang="ru-RU" dirty="0"/>
          </a:p>
        </p:txBody>
      </p:sp>
      <p:pic>
        <p:nvPicPr>
          <p:cNvPr id="14338" name="Picture 2" descr="Строительство жилых массивов Текстильного комбината.">
            <a:extLst>
              <a:ext uri="{FF2B5EF4-FFF2-40B4-BE49-F238E27FC236}">
                <a16:creationId xmlns:a16="http://schemas.microsoft.com/office/drawing/2014/main" id="{80B6939D-79FF-5123-5FFB-162BCBA5E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54" y="202390"/>
            <a:ext cx="9736691" cy="504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66368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700</Words>
  <Application>Microsoft Office PowerPoint</Application>
  <PresentationFormat>Широкоэкранный</PresentationFormat>
  <Paragraphs>95</Paragraphs>
  <Slides>36</Slides>
  <Notes>36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Franklin Gothic Demi Cond</vt:lpstr>
      <vt:lpstr>Calibri</vt:lpstr>
      <vt:lpstr>Arial</vt:lpstr>
      <vt:lpstr>Arial</vt:lpstr>
      <vt:lpstr>Franklin Gothic Book</vt:lpstr>
      <vt:lpstr>fira_sans</vt:lpstr>
      <vt:lpstr>Franklin Gothic Heavy</vt:lpstr>
      <vt:lpstr>Calibri Light</vt:lpstr>
      <vt:lpstr>Тема Office</vt:lpstr>
      <vt:lpstr>Петр  Владимирович  Сизов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Этюд. Деревня Торханы. Шумерлинский район. 1945 г. Бумага, акварель, 22х30,8</vt:lpstr>
      <vt:lpstr>Шумерля. 1947 г. Бумага, акварель. </vt:lpstr>
      <vt:lpstr>Строительство жилых массивов Текстильного комбината. 1947 г. Бумага, акварель. 21 х 43 </vt:lpstr>
      <vt:lpstr>Работница за станком. Шумерлинский мебельный комбинат. 1947 г.  бумага, акварель, 54,8х41,5  </vt:lpstr>
      <vt:lpstr>Работница, протирающая стул. Шумерлинский мебельный комбинат. 1947 г.  бумага, акварель, 54,8х40,7  </vt:lpstr>
      <vt:lpstr>Работница. Шумерлинский мебельный комбинат. 1947 г. бумага, акварель, 56х40  </vt:lpstr>
      <vt:lpstr>Рабочий. Шумерлинский мебельный комбинат. 1947-1948 гг. бумага, акварель, 43,5х37,6  </vt:lpstr>
      <vt:lpstr>Эскиз. Утро. 1954 г. Бумага, акварель. 21,5 х 33</vt:lpstr>
      <vt:lpstr>Молотьба гороха. 1959 г. Бумага, акварель. 21,7 х 31</vt:lpstr>
      <vt:lpstr>Портрет женщины, сидящей за круглым столом. 1957 г. Бумага, акварель. </vt:lpstr>
      <vt:lpstr>Портрет П. Хузангая.  1950 г.  Бумага, акварель, карандаш.  </vt:lpstr>
      <vt:lpstr>Портрет Ф.С. Быкова. 1964 г. бумага, линогравюра.  </vt:lpstr>
      <vt:lpstr>Ветеран Великой Отечественной войны, заслуженный колхозник Ванюков И.Г.  1972 г. Бумага, акварель.  43 х 35,7  </vt:lpstr>
      <vt:lpstr>Портрет военного  журналиста полковника  С.И. Минеева. 1979 г.  </vt:lpstr>
      <vt:lpstr>Птичница колхоза им.Ленина Шумерлинского района Шангеева Александра Тихоновна. 1961 г. Бумага, акварель. 44,4 х 31,4 </vt:lpstr>
      <vt:lpstr>Набережная Волги. 1962 г.  </vt:lpstr>
      <vt:lpstr>Этюд. Санаторий «Чувашия». 1992 г. Бумага, акварель. 24,7 х 32,5 </vt:lpstr>
      <vt:lpstr>Рисунок для обложки  журнала "Ялав" ("Знамя")  N 12. 2-я пол.1940-х гг. Бумага, карандаш, акварель.  37,5 х 28,3; </vt:lpstr>
      <vt:lpstr>А.С. Пушкин.  «Дубровский».  Иллюстрация. 1968 г.  </vt:lpstr>
      <vt:lpstr>Оформление книги В. Бараева «Али-батыр». Обложка. 1955 г.   </vt:lpstr>
      <vt:lpstr> Альдюк. Линогравюра, бумага. 49х32</vt:lpstr>
      <vt:lpstr> Три брата.  Линогравюра.  бумага. 52х36</vt:lpstr>
      <vt:lpstr>  Старикова дочь. Линогравюра.  бумага. 51,4х35</vt:lpstr>
      <vt:lpstr>  Старикова дочь.  Чувашская народная сказка. Иллюстрация. 1974 г. Бумага, акварель, гуашь.  42 х 31</vt:lpstr>
      <vt:lpstr>Оформление поэмы  К. Иванова "Нарспи". (Издание 1948 г.). Нарспи и Сетнер.  1947 г. Бумага, перо, тушь.  13 х 9,5    </vt:lpstr>
      <vt:lpstr>Рисунок к поэме К. Иванова "Нарспи". 1957 г. Бумага, акварель.  44 х 30,7; 29,8 х 22    </vt:lpstr>
      <vt:lpstr>Нарспи. Подготовительный рисунок к линогравюре. 1968 г. Бумага, гуашь, тушь.    </vt:lpstr>
      <vt:lpstr>Нарспи. 1989-1990 гг. Бумага, акварель, гуашь.  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Петр  Владимирович  Сизов</dc:title>
  <dc:creator>Админ</dc:creator>
  <cp:lastModifiedBy>Админ</cp:lastModifiedBy>
  <cp:revision>9</cp:revision>
  <dcterms:created xsi:type="dcterms:W3CDTF">2022-11-29T06:48:50Z</dcterms:created>
  <dcterms:modified xsi:type="dcterms:W3CDTF">2023-05-16T22:41:50Z</dcterms:modified>
</cp:coreProperties>
</file>