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4" r:id="rId4"/>
    <p:sldId id="267" r:id="rId5"/>
    <p:sldId id="266" r:id="rId6"/>
    <p:sldId id="261" r:id="rId7"/>
    <p:sldId id="257" r:id="rId8"/>
    <p:sldId id="258" r:id="rId9"/>
    <p:sldId id="260" r:id="rId10"/>
    <p:sldId id="263" r:id="rId11"/>
    <p:sldId id="268" r:id="rId12"/>
    <p:sldId id="270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91" d="100"/>
          <a:sy n="91" d="100"/>
        </p:scale>
        <p:origin x="-294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7035E-FC0C-4860-82B7-2A732A48E73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5937-02E6-49F5-8451-18E410676B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0903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7035E-FC0C-4860-82B7-2A732A48E73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5937-02E6-49F5-8451-18E410676B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994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7035E-FC0C-4860-82B7-2A732A48E73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5937-02E6-49F5-8451-18E410676B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72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7035E-FC0C-4860-82B7-2A732A48E73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5937-02E6-49F5-8451-18E410676B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0115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7035E-FC0C-4860-82B7-2A732A48E73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5937-02E6-49F5-8451-18E410676B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579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7035E-FC0C-4860-82B7-2A732A48E73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5937-02E6-49F5-8451-18E410676B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7063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7035E-FC0C-4860-82B7-2A732A48E73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5937-02E6-49F5-8451-18E410676B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299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7035E-FC0C-4860-82B7-2A732A48E73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5937-02E6-49F5-8451-18E410676B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1762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7035E-FC0C-4860-82B7-2A732A48E73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5937-02E6-49F5-8451-18E410676B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4108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7035E-FC0C-4860-82B7-2A732A48E73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5937-02E6-49F5-8451-18E410676B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378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7035E-FC0C-4860-82B7-2A732A48E73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5937-02E6-49F5-8451-18E410676B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4714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7035E-FC0C-4860-82B7-2A732A48E73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25937-02E6-49F5-8451-18E410676B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5430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24"/>
          <a:stretch>
            <a:fillRect/>
          </a:stretch>
        </p:blipFill>
        <p:spPr>
          <a:xfrm>
            <a:off x="1524000" y="0"/>
            <a:ext cx="89863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538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77975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</a:t>
            </a:r>
            <a:b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794" b="39170"/>
          <a:stretch/>
        </p:blipFill>
        <p:spPr>
          <a:xfrm>
            <a:off x="2236039" y="4425673"/>
            <a:ext cx="8039100" cy="1587500"/>
          </a:xfrm>
          <a:prstGeom prst="rect">
            <a:avLst/>
          </a:prstGeom>
        </p:spPr>
      </p:pic>
      <p:grpSp>
        <p:nvGrpSpPr>
          <p:cNvPr id="26" name="Группа 25"/>
          <p:cNvGrpSpPr/>
          <p:nvPr/>
        </p:nvGrpSpPr>
        <p:grpSpPr>
          <a:xfrm>
            <a:off x="2227293" y="5111700"/>
            <a:ext cx="7236107" cy="610941"/>
            <a:chOff x="2076450" y="2139900"/>
            <a:chExt cx="7236107" cy="610941"/>
          </a:xfrm>
        </p:grpSpPr>
        <p:sp>
          <p:nvSpPr>
            <p:cNvPr id="27" name="TextBox 26"/>
            <p:cNvSpPr txBox="1"/>
            <p:nvPr/>
          </p:nvSpPr>
          <p:spPr>
            <a:xfrm>
              <a:off x="2076450" y="227965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0</a:t>
              </a:r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547968" y="227965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1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005736" y="2139901"/>
              <a:ext cx="3930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</a:rPr>
                <a:t>2</a:t>
              </a:r>
              <a:endParaRPr lang="ru-RU" sz="3200" b="1" dirty="0">
                <a:solidFill>
                  <a:srgbClr val="FF0000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631788" y="2271713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102222" y="2271713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4</a:t>
              </a:r>
              <a:endParaRPr lang="ru-RU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691276" y="228917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5</a:t>
              </a:r>
              <a:endParaRPr lang="ru-RU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196101" y="2271713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6</a:t>
              </a:r>
              <a:endParaRPr lang="ru-RU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750764" y="2289176"/>
              <a:ext cx="340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0070C0"/>
                  </a:solidFill>
                </a:rPr>
                <a:t>7</a:t>
              </a:r>
              <a:endParaRPr lang="ru-RU" sz="2400" b="1" dirty="0">
                <a:solidFill>
                  <a:srgbClr val="0070C0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255589" y="228917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8</a:t>
              </a:r>
              <a:endParaRPr lang="ru-RU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829249" y="2271713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9</a:t>
              </a:r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329540" y="229711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10</a:t>
              </a:r>
              <a:endParaRPr lang="ru-RU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834365" y="228917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11</a:t>
              </a:r>
              <a:endParaRPr lang="ru-RU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288033" y="2139900"/>
              <a:ext cx="6014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</a:rPr>
                <a:t>12</a:t>
              </a:r>
              <a:endParaRPr lang="ru-RU" sz="3200" b="1" dirty="0">
                <a:solidFill>
                  <a:srgbClr val="FF0000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893853" y="224762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13</a:t>
              </a:r>
              <a:endParaRPr lang="ru-RU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63164" y="4306845"/>
            <a:ext cx="2034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Образец: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2" name="Левая фигурная скобка 41"/>
          <p:cNvSpPr/>
          <p:nvPr/>
        </p:nvSpPr>
        <p:spPr>
          <a:xfrm rot="16200000" flipH="1">
            <a:off x="4491781" y="3215268"/>
            <a:ext cx="465829" cy="2641009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Левая фигурная скобка 42"/>
          <p:cNvSpPr/>
          <p:nvPr/>
        </p:nvSpPr>
        <p:spPr>
          <a:xfrm rot="16200000" flipH="1">
            <a:off x="7171134" y="3211035"/>
            <a:ext cx="465829" cy="2641009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378237" y="1558226"/>
            <a:ext cx="1172705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Задание: </a:t>
            </a:r>
            <a:r>
              <a:rPr lang="ru-RU" sz="3600" b="1" dirty="0" smtClean="0">
                <a:solidFill>
                  <a:srgbClr val="0070C0"/>
                </a:solidFill>
              </a:rPr>
              <a:t>рассмотрите изображение координатного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 луча с отмеченными на нем точками. Как найти среднее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Арифметическое чисел?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2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Видеофрагмент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2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275" cy="6858000"/>
          </a:xfrm>
        </p:spPr>
      </p:pic>
    </p:spTree>
    <p:extLst>
      <p:ext uri="{BB962C8B-B14F-4D97-AF65-F5344CB8AC3E}">
        <p14:creationId xmlns:p14="http://schemas.microsoft.com/office/powerpoint/2010/main" xmlns="" val="324662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647" y="5591504"/>
            <a:ext cx="4593021" cy="81832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648(г),  №650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SSK\Desktop\На лист эффективности Исманова\1010374499.jpg"/>
          <p:cNvPicPr>
            <a:picLocks noChangeAspect="1" noChangeArrowheads="1"/>
          </p:cNvPicPr>
          <p:nvPr/>
        </p:nvPicPr>
        <p:blipFill>
          <a:blip r:embed="rId2" cstate="print"/>
          <a:srcRect l="13013" r="15723" b="3309"/>
          <a:stretch>
            <a:fillRect/>
          </a:stretch>
        </p:blipFill>
        <p:spPr bwMode="auto">
          <a:xfrm>
            <a:off x="7545589" y="609600"/>
            <a:ext cx="2302604" cy="3121572"/>
          </a:xfrm>
          <a:prstGeom prst="rect">
            <a:avLst/>
          </a:prstGeom>
          <a:noFill/>
        </p:spPr>
      </p:pic>
      <p:pic>
        <p:nvPicPr>
          <p:cNvPr id="1027" name="Picture 3" descr="C:\Users\MSSK\Desktop\На лист эффективности Исманова\kisspng-international-organization-for-standardization-int-dried-5b0d9d87b97679.4456319515276189517597.jpg"/>
          <p:cNvPicPr>
            <a:picLocks noChangeAspect="1" noChangeArrowheads="1"/>
          </p:cNvPicPr>
          <p:nvPr/>
        </p:nvPicPr>
        <p:blipFill>
          <a:blip r:embed="rId3"/>
          <a:srcRect l="19703" r="18230"/>
          <a:stretch>
            <a:fillRect/>
          </a:stretch>
        </p:blipFill>
        <p:spPr bwMode="auto">
          <a:xfrm>
            <a:off x="9963807" y="1987301"/>
            <a:ext cx="2228193" cy="1914664"/>
          </a:xfrm>
          <a:prstGeom prst="rect">
            <a:avLst/>
          </a:prstGeom>
          <a:noFill/>
        </p:spPr>
      </p:pic>
      <p:pic>
        <p:nvPicPr>
          <p:cNvPr id="7" name="Рисунок 6" descr="C:\Users\MSSK\Desktop\На лист эффективности Исманова\492898_5699aa9e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33629" y="4121204"/>
            <a:ext cx="2658533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MSSK\Desktop\На лист эффективности Исманова\sagli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323482"/>
            <a:ext cx="3060076" cy="553451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99696" y="693683"/>
            <a:ext cx="2693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№1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06909" y="173422"/>
            <a:ext cx="26709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№2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C:\Users\MSSK\Desktop\На лист эффективности Исманова\3997933_8343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78140" y="2285998"/>
            <a:ext cx="2619262" cy="34122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2172" y="186010"/>
            <a:ext cx="10515600" cy="6340913"/>
          </a:xfrm>
        </p:spPr>
        <p:txBody>
          <a:bodyPr>
            <a:normAutofit fontScale="92500" lnSpcReduction="10000"/>
          </a:bodyPr>
          <a:lstStyle/>
          <a:p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сегодня я узнал…</a:t>
            </a:r>
          </a:p>
          <a:p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было интересно…</a:t>
            </a:r>
          </a:p>
          <a:p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было трудно…</a:t>
            </a:r>
          </a:p>
          <a:p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выполнял задания…</a:t>
            </a:r>
          </a:p>
          <a:p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теперь я могу…</a:t>
            </a:r>
          </a:p>
          <a:p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научился…</a:t>
            </a:r>
          </a:p>
          <a:p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меня получилось...</a:t>
            </a:r>
          </a:p>
          <a:p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смог…</a:t>
            </a:r>
          </a:p>
          <a:p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попробую…</a:t>
            </a:r>
          </a:p>
          <a:p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меня удивило…</a:t>
            </a:r>
          </a:p>
          <a:p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урок дал мне для жизни…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7247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Устный счёт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384800" cy="60007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24600" b="1" dirty="0" smtClean="0">
                <a:solidFill>
                  <a:srgbClr val="0070C0"/>
                </a:solidFill>
              </a:rPr>
              <a:t>0,64 : 8 =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86200" y="1586974"/>
            <a:ext cx="15520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0,08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7247" y="2806700"/>
            <a:ext cx="47109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0,08 + 0,14=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62214" y="2806700"/>
            <a:ext cx="15520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0,22</a:t>
            </a:r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4026426"/>
            <a:ext cx="32560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0,22 </a:t>
            </a:r>
            <a:r>
              <a:rPr lang="ru-RU" sz="6000" b="1" dirty="0" smtClean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⋅ 3 =</a:t>
            </a:r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94220" y="4026425"/>
            <a:ext cx="15520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0,66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722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7591"/>
            <a:ext cx="5234267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Верно  или неверно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653" y="1067548"/>
            <a:ext cx="789547" cy="812768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3510302" y="1080340"/>
            <a:ext cx="769598" cy="79997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9187202" y="147591"/>
            <a:ext cx="1028700" cy="10541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9295885" y="1290594"/>
            <a:ext cx="27012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Затрудняюсь</a:t>
            </a:r>
          </a:p>
          <a:p>
            <a:r>
              <a:rPr lang="ru-RU" sz="3600" dirty="0" smtClean="0">
                <a:solidFill>
                  <a:srgbClr val="0070C0"/>
                </a:solidFill>
              </a:rPr>
              <a:t> ответить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9653" y="3175000"/>
            <a:ext cx="39645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0,72 – 0,2 = 0,70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5505" y="2996871"/>
            <a:ext cx="732495" cy="74962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9652" y="4215560"/>
            <a:ext cx="56733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(0,72 </a:t>
            </a:r>
            <a:r>
              <a:rPr lang="ru-RU" sz="44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ru-RU" sz="4400" b="1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0,12) : 4 = 0,21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15" name="Объект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6561" y="4215560"/>
            <a:ext cx="691439" cy="71177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29651" y="5142660"/>
            <a:ext cx="28729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7,2 </a:t>
            </a:r>
            <a:r>
              <a:rPr lang="ru-RU" sz="44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:</a:t>
            </a:r>
            <a:r>
              <a:rPr lang="ru-RU" sz="4400" b="1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6 = 12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0020" y="5142660"/>
            <a:ext cx="737680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058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Опыт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 descr="C:\Users\User\Desktop\Урок _Исманова Р.Ф. 2020\IMG_049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3600" y="408780"/>
            <a:ext cx="4622800" cy="5674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hazelnuts-bshu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200" y="1123950"/>
            <a:ext cx="4695825" cy="30543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31800" y="4178300"/>
            <a:ext cx="5994400" cy="264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Лещина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лесной 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орех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который можно выращивать в саду для украшения и получения урожая плодов, которые принято называть 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фундуком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Фундук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полезен для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здоровья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благодаря высокой питательной ценности.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78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355600" y="2755899"/>
            <a:ext cx="11404600" cy="1739901"/>
            <a:chOff x="165100" y="1282699"/>
            <a:chExt cx="11176000" cy="1384301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65100" y="1282700"/>
              <a:ext cx="3073400" cy="13843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i="1" dirty="0" smtClean="0">
                  <a:solidFill>
                    <a:srgbClr val="002060"/>
                  </a:solidFill>
                </a:rPr>
                <a:t>Среднее арифметическое</a:t>
              </a:r>
              <a:endParaRPr lang="ru-RU" sz="2800" b="1" i="1" dirty="0">
                <a:solidFill>
                  <a:srgbClr val="002060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416300" y="1590129"/>
              <a:ext cx="50366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ru-RU" sz="4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097764" y="1282700"/>
              <a:ext cx="3073400" cy="13843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i="1" dirty="0" smtClean="0">
                  <a:solidFill>
                    <a:srgbClr val="002060"/>
                  </a:solidFill>
                </a:rPr>
                <a:t>Сумма чисел</a:t>
              </a:r>
              <a:endParaRPr lang="ru-RU" sz="2800" b="1" i="1" dirty="0">
                <a:solidFill>
                  <a:srgbClr val="002060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484328" y="1488529"/>
              <a:ext cx="3417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ru-RU" sz="4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267700" y="1282699"/>
              <a:ext cx="3073400" cy="13843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i="1" dirty="0" smtClean="0">
                  <a:solidFill>
                    <a:srgbClr val="002060"/>
                  </a:solidFill>
                </a:rPr>
                <a:t>Количество </a:t>
              </a:r>
              <a:r>
                <a:rPr lang="ru-RU" sz="2800" b="1" i="1" dirty="0">
                  <a:solidFill>
                    <a:srgbClr val="002060"/>
                  </a:solidFill>
                </a:rPr>
                <a:t>с</a:t>
              </a:r>
              <a:r>
                <a:rPr lang="ru-RU" sz="2800" b="1" i="1" dirty="0" smtClean="0">
                  <a:solidFill>
                    <a:srgbClr val="002060"/>
                  </a:solidFill>
                </a:rPr>
                <a:t>лагаемых</a:t>
              </a:r>
              <a:endParaRPr lang="ru-RU" sz="2800" b="1" i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232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795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Работа по группам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3925" b="3842"/>
          <a:stretch/>
        </p:blipFill>
        <p:spPr bwMode="auto">
          <a:xfrm>
            <a:off x="203200" y="987425"/>
            <a:ext cx="3733800" cy="30130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 cstate="print"/>
          <a:srcRect t="3720" b="5371"/>
          <a:stretch/>
        </p:blipFill>
        <p:spPr bwMode="auto">
          <a:xfrm>
            <a:off x="3786187" y="3268662"/>
            <a:ext cx="4191000" cy="34385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t="3408" b="4597"/>
          <a:stretch/>
        </p:blipFill>
        <p:spPr bwMode="auto">
          <a:xfrm>
            <a:off x="7837487" y="931862"/>
            <a:ext cx="4214813" cy="3124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84098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3"/>
          <p:cNvPicPr/>
          <p:nvPr/>
        </p:nvPicPr>
        <p:blipFill rotWithShape="1">
          <a:blip r:embed="rId2"/>
          <a:srcRect t="3925" b="3842"/>
          <a:stretch/>
        </p:blipFill>
        <p:spPr bwMode="auto">
          <a:xfrm>
            <a:off x="687387" y="34924"/>
            <a:ext cx="10666413" cy="69119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91443" y="776288"/>
            <a:ext cx="9258300" cy="15732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(3540+4250+3948+4126):4=3966(т)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134184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t="3720" b="5371"/>
          <a:stretch/>
        </p:blipFill>
        <p:spPr bwMode="auto">
          <a:xfrm>
            <a:off x="725487" y="0"/>
            <a:ext cx="10539413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14320" y="3539629"/>
            <a:ext cx="101633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(660+725+690+710+645):5=686 (р)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486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t="3408" b="4597"/>
          <a:stretch/>
        </p:blipFill>
        <p:spPr bwMode="auto">
          <a:xfrm>
            <a:off x="1119187" y="0"/>
            <a:ext cx="9586913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95500" y="4635500"/>
            <a:ext cx="81259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(10,8+9,4+9,2):3=9,8(км)</a:t>
            </a:r>
            <a:endParaRPr lang="ru-RU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41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156</Words>
  <Application>Microsoft Office PowerPoint</Application>
  <PresentationFormat>Произвольный</PresentationFormat>
  <Paragraphs>59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Устный счёт</vt:lpstr>
      <vt:lpstr>Верно  или неверно</vt:lpstr>
      <vt:lpstr>Опыт</vt:lpstr>
      <vt:lpstr>Слайд 5</vt:lpstr>
      <vt:lpstr>Работа по группам</vt:lpstr>
      <vt:lpstr>Слайд 7</vt:lpstr>
      <vt:lpstr>Слайд 8</vt:lpstr>
      <vt:lpstr>Слайд 9</vt:lpstr>
      <vt:lpstr>Эстафета </vt:lpstr>
      <vt:lpstr>Видеофрагмент</vt:lpstr>
      <vt:lpstr> №648(г),  №650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MSSK</cp:lastModifiedBy>
  <cp:revision>24</cp:revision>
  <dcterms:created xsi:type="dcterms:W3CDTF">2020-03-24T04:25:46Z</dcterms:created>
  <dcterms:modified xsi:type="dcterms:W3CDTF">2020-03-29T18:46:39Z</dcterms:modified>
</cp:coreProperties>
</file>