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9" r:id="rId3"/>
    <p:sldId id="257" r:id="rId4"/>
    <p:sldId id="258" r:id="rId5"/>
    <p:sldId id="260" r:id="rId6"/>
    <p:sldId id="261" r:id="rId7"/>
    <p:sldId id="262" r:id="rId8"/>
    <p:sldId id="264" r:id="rId9"/>
    <p:sldId id="265" r:id="rId10"/>
    <p:sldId id="267" r:id="rId11"/>
    <p:sldId id="268" r:id="rId12"/>
    <p:sldId id="263" r:id="rId13"/>
    <p:sldId id="269" r:id="rId14"/>
    <p:sldId id="270" r:id="rId15"/>
    <p:sldId id="272" r:id="rId16"/>
    <p:sldId id="271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6;&#1072;&#1073;&#1086;&#1090;&#1072;\2020-2021\&#1054;&#1090;&#1082;&#1088;&#1099;&#1090;&#1086;&#1077;%20&#1079;&#1072;&#1085;&#1103;&#1090;&#1080;&#1077;\&#1050;&#1086;&#1074;&#1080;&#1085;&#1099;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6;&#1072;&#1073;&#1086;&#1090;&#1072;\2020-2021\&#1054;&#1090;&#1082;&#1088;&#1099;&#1090;&#1086;&#1077;%20&#1079;&#1072;&#1085;&#1103;&#1090;&#1080;&#1077;\&#1047;&#1072;&#1084;&#1072;&#1088;&#1072;&#1077;&#1074;&#1099;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6;&#1072;&#1073;&#1086;&#1090;&#1072;\2020-2021\&#1054;&#1090;&#1082;&#1088;&#1099;&#1090;&#1086;&#1077;%20&#1079;&#1072;&#1085;&#1103;&#1090;&#1080;&#1077;\&#1057;%20&#1063;&#1077;&#1075;&#1086;%20&#1053;&#1072;&#1095;&#1080;&#1085;&#1072;&#1077;&#1090;&#1089;&#1103;%20&#1056;&#1086;&#1076;&#1080;&#1085;&#1072;%20&#1082;&#1072;&#1088;&#1072;&#1086;&#1082;&#1077;.mp4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gif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cstor.nn2.ru/userfiles/data/ufiles/2016-11/d8/cc/f9/582ab5e93efcb_smaylik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268760"/>
            <a:ext cx="424847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овин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8002" y="836712"/>
            <a:ext cx="8967996" cy="50405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51720" y="6093296"/>
            <a:ext cx="5040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Многодетная семья 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</a:rPr>
              <a:t>Ковиных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6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мараев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8002" y="908720"/>
            <a:ext cx="8967996" cy="50405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51720" y="6093296"/>
            <a:ext cx="5040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Династия врачей 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</a:rPr>
              <a:t>Замараевых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3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ds05.infourok.ru/uploads/ex/0f6b/0007b08a-d4a1b6c5/img32.jpg"/>
          <p:cNvPicPr>
            <a:picLocks noChangeAspect="1" noChangeArrowheads="1"/>
          </p:cNvPicPr>
          <p:nvPr/>
        </p:nvPicPr>
        <p:blipFill>
          <a:blip r:embed="rId2" cstate="print"/>
          <a:srcRect l="18038" t="8861" r="8861" b="17722"/>
          <a:stretch>
            <a:fillRect/>
          </a:stretch>
        </p:blipFill>
        <p:spPr bwMode="auto">
          <a:xfrm>
            <a:off x="1572495" y="548680"/>
            <a:ext cx="5927004" cy="4464496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475656" y="5301208"/>
            <a:ext cx="62122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</a:rPr>
              <a:t>Епистиния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 Фёдоровна Степанова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(1874-1969)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 Чего Начинается Родина караок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5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76872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Семья</a:t>
            </a: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</a:rPr>
              <a:t> – это опора </a:t>
            </a:r>
            <a:r>
              <a:rPr lang="ru-RU" sz="5400" b="1" dirty="0" smtClean="0">
                <a:solidFill>
                  <a:srgbClr val="C00000"/>
                </a:solidFill>
              </a:rPr>
              <a:t>Отечества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51520" y="2204864"/>
            <a:ext cx="648466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16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Сегодня мы:</a:t>
            </a:r>
          </a:p>
          <a:p>
            <a:pPr marL="0" marR="0" lvl="0" indent="2016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016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Будем беседовать о</a:t>
            </a:r>
          </a:p>
          <a:p>
            <a:pPr marL="0" marR="0" lvl="0" indent="2016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2. Узнаем, чем близки</a:t>
            </a:r>
          </a:p>
          <a:p>
            <a:pPr marL="0" marR="0" lvl="0" indent="2016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ea typeface="Times New Roman" pitchFamily="18" charset="0"/>
              <a:cs typeface="Calibri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Calibri" pitchFamily="34" charset="0"/>
              </a:rPr>
              <a:t>3. Докажем, что            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Calibri" pitchFamily="34" charset="0"/>
              </a:rPr>
              <a:t>– это опора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404664"/>
            <a:ext cx="8784976" cy="107721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indent="20161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Цель:   Найти ответ на вопрос </a:t>
            </a:r>
          </a:p>
          <a:p>
            <a:pPr lvl="0" indent="20161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«Как между собой связаны семья и Отечество?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3140968"/>
            <a:ext cx="34699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семье и Отечестве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4077072"/>
            <a:ext cx="34828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семья и Отечество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5013176"/>
            <a:ext cx="13149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семья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516216" y="5013176"/>
            <a:ext cx="19709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Отечества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3" grpId="0"/>
      <p:bldP spid="4" grpId="0"/>
      <p:bldP spid="5" grpId="0"/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cstor.nn2.ru/userfiles/data/ufiles/2016-11/d8/cc/f9/582ab5e93efcb_smaylik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2321818" cy="21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i.pinimg.com/originals/19/85/00/198500b44cb2db8e1acbdcc62a1d41eb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717032"/>
            <a:ext cx="2212504" cy="1940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843808" y="1484784"/>
            <a:ext cx="60516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-если вам понравилось наше занятие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4293096"/>
            <a:ext cx="486735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-если вам было очень трудно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и не интересно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3801" r="56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-638" t="29736" r="33912" b="2187"/>
          <a:stretch>
            <a:fillRect/>
          </a:stretch>
        </p:blipFill>
        <p:spPr bwMode="auto">
          <a:xfrm>
            <a:off x="1259632" y="1052736"/>
            <a:ext cx="688145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38272" t="28800" r="30714" b="41397"/>
          <a:stretch>
            <a:fillRect/>
          </a:stretch>
        </p:blipFill>
        <p:spPr bwMode="auto">
          <a:xfrm>
            <a:off x="2123728" y="1340768"/>
            <a:ext cx="951911" cy="1219636"/>
          </a:xfrm>
          <a:prstGeom prst="hexagon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t="15533" b="12947"/>
          <a:stretch>
            <a:fillRect/>
          </a:stretch>
        </p:blipFill>
        <p:spPr bwMode="auto">
          <a:xfrm rot="21396692">
            <a:off x="755576" y="1556792"/>
            <a:ext cx="978929" cy="1243605"/>
          </a:xfrm>
          <a:prstGeom prst="hexagon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 l="20534" t="16211" r="14622" b="31914"/>
          <a:stretch>
            <a:fillRect/>
          </a:stretch>
        </p:blipFill>
        <p:spPr bwMode="auto">
          <a:xfrm>
            <a:off x="1691680" y="764704"/>
            <a:ext cx="1008112" cy="1075319"/>
          </a:xfrm>
          <a:prstGeom prst="hexagon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олилиния 6"/>
          <p:cNvSpPr/>
          <p:nvPr/>
        </p:nvSpPr>
        <p:spPr>
          <a:xfrm>
            <a:off x="1475656" y="5373216"/>
            <a:ext cx="6192688" cy="646331"/>
          </a:xfrm>
          <a:custGeom>
            <a:avLst/>
            <a:gdLst>
              <a:gd name="connsiteX0" fmla="*/ 0 w 2441694"/>
              <a:gd name="connsiteY0" fmla="*/ 0 h 369332"/>
              <a:gd name="connsiteX1" fmla="*/ 2441694 w 2441694"/>
              <a:gd name="connsiteY1" fmla="*/ 0 h 369332"/>
              <a:gd name="connsiteX2" fmla="*/ 2441694 w 2441694"/>
              <a:gd name="connsiteY2" fmla="*/ 369332 h 369332"/>
              <a:gd name="connsiteX3" fmla="*/ 0 w 2441694"/>
              <a:gd name="connsiteY3" fmla="*/ 369332 h 369332"/>
              <a:gd name="connsiteX4" fmla="*/ 0 w 2441694"/>
              <a:gd name="connsiteY4" fmla="*/ 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1694" h="369332">
                <a:moveTo>
                  <a:pt x="0" y="0"/>
                </a:moveTo>
                <a:lnTo>
                  <a:pt x="2441694" y="0"/>
                </a:lnTo>
                <a:lnTo>
                  <a:pt x="2441694" y="369332"/>
                </a:lnTo>
                <a:lnTo>
                  <a:pt x="0" y="36933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</p:spPr>
        <p:txBody>
          <a:bodyPr wrap="square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Наша школьная семья</a:t>
            </a:r>
            <a:endParaRPr lang="ru-RU" sz="3600" b="1" dirty="0">
              <a:solidFill>
                <a:srgbClr val="FFFF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323528" y="4005064"/>
            <a:ext cx="8424936" cy="2448272"/>
          </a:xfrm>
          <a:prstGeom prst="rect">
            <a:avLst/>
          </a:prstGeom>
          <a:solidFill>
            <a:schemeClr val="accent1">
              <a:alpha val="1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1340768"/>
            <a:ext cx="3816424" cy="2304256"/>
          </a:xfrm>
          <a:prstGeom prst="rect">
            <a:avLst/>
          </a:prstGeom>
          <a:solidFill>
            <a:schemeClr val="accent1">
              <a:alpha val="1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ребус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484784"/>
            <a:ext cx="1666875" cy="1905000"/>
          </a:xfrm>
          <a:prstGeom prst="rect">
            <a:avLst/>
          </a:prstGeom>
          <a:noFill/>
        </p:spPr>
      </p:pic>
      <p:pic>
        <p:nvPicPr>
          <p:cNvPr id="1028" name="Picture 4" descr="ребус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65633">
            <a:off x="4521454" y="1434237"/>
            <a:ext cx="1905000" cy="1905000"/>
          </a:xfrm>
          <a:prstGeom prst="rect">
            <a:avLst/>
          </a:prstGeom>
          <a:noFill/>
        </p:spPr>
      </p:pic>
      <p:pic>
        <p:nvPicPr>
          <p:cNvPr id="5" name="Рисунок 4" descr="ребусы"/>
          <p:cNvPicPr/>
          <p:nvPr/>
        </p:nvPicPr>
        <p:blipFill>
          <a:blip r:embed="rId4" cstate="print"/>
          <a:srcRect t="76420"/>
          <a:stretch>
            <a:fillRect/>
          </a:stretch>
        </p:blipFill>
        <p:spPr bwMode="auto">
          <a:xfrm>
            <a:off x="611560" y="5733256"/>
            <a:ext cx="155057" cy="288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ребусы"/>
          <p:cNvPicPr/>
          <p:nvPr/>
        </p:nvPicPr>
        <p:blipFill>
          <a:blip r:embed="rId4" cstate="print"/>
          <a:srcRect l="-46441" t="76420"/>
          <a:stretch>
            <a:fillRect/>
          </a:stretch>
        </p:blipFill>
        <p:spPr bwMode="auto">
          <a:xfrm>
            <a:off x="323528" y="5733256"/>
            <a:ext cx="227065" cy="288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ребусы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509120"/>
            <a:ext cx="1352067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ребусы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4653136"/>
            <a:ext cx="1512168" cy="12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ребусы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4437112"/>
            <a:ext cx="1368152" cy="1471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ребусы"/>
          <p:cNvPicPr/>
          <p:nvPr/>
        </p:nvPicPr>
        <p:blipFill>
          <a:blip r:embed="rId8" cstate="print"/>
          <a:srcRect r="7025" b="76462"/>
          <a:stretch>
            <a:fillRect/>
          </a:stretch>
        </p:blipFill>
        <p:spPr bwMode="auto">
          <a:xfrm>
            <a:off x="5076056" y="4437112"/>
            <a:ext cx="144016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ребусы"/>
          <p:cNvPicPr/>
          <p:nvPr/>
        </p:nvPicPr>
        <p:blipFill>
          <a:blip r:embed="rId8" cstate="print"/>
          <a:srcRect r="7025" b="76462"/>
          <a:stretch>
            <a:fillRect/>
          </a:stretch>
        </p:blipFill>
        <p:spPr bwMode="auto">
          <a:xfrm>
            <a:off x="5292080" y="4437112"/>
            <a:ext cx="144016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ребусы"/>
          <p:cNvPicPr/>
          <p:nvPr/>
        </p:nvPicPr>
        <p:blipFill>
          <a:blip r:embed="rId8" cstate="print"/>
          <a:srcRect r="7025" b="76462"/>
          <a:stretch>
            <a:fillRect/>
          </a:stretch>
        </p:blipFill>
        <p:spPr bwMode="auto">
          <a:xfrm>
            <a:off x="4860032" y="4437112"/>
            <a:ext cx="144016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ребусы"/>
          <p:cNvPicPr/>
          <p:nvPr/>
        </p:nvPicPr>
        <p:blipFill>
          <a:blip r:embed="rId8" cstate="print"/>
          <a:srcRect r="7025" b="76462"/>
          <a:stretch>
            <a:fillRect/>
          </a:stretch>
        </p:blipFill>
        <p:spPr bwMode="auto">
          <a:xfrm>
            <a:off x="8316416" y="4293096"/>
            <a:ext cx="144016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ребусы"/>
          <p:cNvPicPr/>
          <p:nvPr/>
        </p:nvPicPr>
        <p:blipFill>
          <a:blip r:embed="rId8" cstate="print"/>
          <a:srcRect r="7025" b="76462"/>
          <a:stretch>
            <a:fillRect/>
          </a:stretch>
        </p:blipFill>
        <p:spPr bwMode="auto">
          <a:xfrm>
            <a:off x="8532440" y="4293096"/>
            <a:ext cx="144016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ребусы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64088" y="4437112"/>
            <a:ext cx="15121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ребусы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04248" y="4293096"/>
            <a:ext cx="144016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979712" y="188640"/>
            <a:ext cx="5112568" cy="830997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</a:rPr>
              <a:t>Отгадай ребусы </a:t>
            </a:r>
            <a:endParaRPr lang="ru-RU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988840"/>
            <a:ext cx="7261540" cy="212365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tx2">
                    <a:lumMod val="50000"/>
                  </a:schemeClr>
                </a:solidFill>
              </a:rPr>
              <a:t>Семья и Отечество </a:t>
            </a:r>
          </a:p>
          <a:p>
            <a:pPr algn="ctr"/>
            <a:r>
              <a:rPr lang="ru-RU" sz="6600" b="1" dirty="0" smtClean="0">
                <a:solidFill>
                  <a:schemeClr val="tx2">
                    <a:lumMod val="50000"/>
                  </a:schemeClr>
                </a:solidFill>
              </a:rPr>
              <a:t>в моей жизни</a:t>
            </a:r>
            <a:endParaRPr lang="ru-RU" sz="6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51520" y="2204864"/>
            <a:ext cx="648466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16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Сегодня мы:</a:t>
            </a:r>
          </a:p>
          <a:p>
            <a:pPr marL="0" marR="0" lvl="0" indent="2016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016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Будем беседовать о</a:t>
            </a:r>
          </a:p>
          <a:p>
            <a:pPr marL="0" marR="0" lvl="0" indent="2016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2. Узнаем, чем близки</a:t>
            </a:r>
          </a:p>
          <a:p>
            <a:pPr marL="0" marR="0" lvl="0" indent="2016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ea typeface="Times New Roman" pitchFamily="18" charset="0"/>
              <a:cs typeface="Calibri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Calibri" pitchFamily="34" charset="0"/>
              </a:rPr>
              <a:t>3. Докажем, что            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Calibri" pitchFamily="34" charset="0"/>
              </a:rPr>
              <a:t>– это опора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404664"/>
            <a:ext cx="8784976" cy="107721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indent="20161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Цель:   Найти ответ на вопрос </a:t>
            </a:r>
          </a:p>
          <a:p>
            <a:pPr lvl="0" indent="20161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«Как между собой связаны семья и Отечество?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3140968"/>
            <a:ext cx="34699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семье и Отечестве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4077072"/>
            <a:ext cx="34828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семья и Отечество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5013176"/>
            <a:ext cx="13149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семья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516216" y="5013176"/>
            <a:ext cx="19709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Отечества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11960" y="4077072"/>
            <a:ext cx="4680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.……...................................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139952" y="3140968"/>
            <a:ext cx="4824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.……………………….................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444208" y="5013176"/>
            <a:ext cx="2520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Calibri" pitchFamily="34" charset="0"/>
              </a:rPr>
              <a:t>……...…………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03848" y="5013176"/>
            <a:ext cx="13681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Calibri" pitchFamily="34" charset="0"/>
              </a:rPr>
              <a:t>…………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3" grpId="0"/>
      <p:bldP spid="4" grpId="0"/>
      <p:bldP spid="5" grpId="0"/>
      <p:bldP spid="6" grpId="0"/>
      <p:bldP spid="8" grpId="0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7721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Семья – это родные друг другу люди, живущие вместе. 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0" name="Picture 2" descr="https://www.khabkrai.ru/photos/59684_x922.jpg"/>
          <p:cNvPicPr>
            <a:picLocks noChangeAspect="1" noChangeArrowheads="1"/>
          </p:cNvPicPr>
          <p:nvPr/>
        </p:nvPicPr>
        <p:blipFill>
          <a:blip r:embed="rId2" cstate="print"/>
          <a:srcRect l="4738" t="9000" r="5236"/>
          <a:stretch>
            <a:fillRect/>
          </a:stretch>
        </p:blipFill>
        <p:spPr bwMode="auto">
          <a:xfrm>
            <a:off x="1331640" y="1916832"/>
            <a:ext cx="6495260" cy="4320480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75656" y="548680"/>
            <a:ext cx="613245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1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Отечество − страна,</a:t>
            </a:r>
          </a:p>
          <a:p>
            <a:pPr marL="0" marR="0" lvl="0" indent="111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где родился данный человек.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pic>
        <p:nvPicPr>
          <p:cNvPr id="1027" name="Picture 3" descr="https://pbs.twimg.com/media/DSX8fi3X4AAYnc4.jpg: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88840"/>
            <a:ext cx="6552728" cy="4095455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619672" y="404664"/>
            <a:ext cx="590465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1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Семейные ценности – это то, </a:t>
            </a:r>
          </a:p>
          <a:p>
            <a:pPr marL="0" marR="0" lvl="0" indent="111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что важно для семьи,</a:t>
            </a:r>
          </a:p>
          <a:p>
            <a:pPr marL="0" marR="0" lvl="0" indent="111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 чем семья дорожит.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pic>
        <p:nvPicPr>
          <p:cNvPr id="18435" name="Picture 3" descr="https://sm-news.ru/wp-content/uploads/2019/12/09/mnogodetnaja-semja-vypla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4088" y="2132856"/>
            <a:ext cx="6123847" cy="4176464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67544" y="3429000"/>
            <a:ext cx="828092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1125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111125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2. Семья – это школа обязанностей, основанных на любви и верности. (А.П. Чехов) </a:t>
            </a:r>
          </a:p>
          <a:p>
            <a:pPr marL="0" marR="0" lvl="0" indent="111125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60648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11125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Прочитайте афоризмы и выделите семейные ценности, о которых идёт речь.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204864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11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1. Залог семейного счастья в доброте, откровенности, отзывчивости...(Эмиль Золя)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204864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11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1. Залог семейного счастья </a:t>
            </a:r>
            <a:r>
              <a:rPr lang="ru-RU" sz="2800" b="1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в доброте, откровенности, отзывчивости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...(Эмиль Золя)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3861048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11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2. Семья – это школа обязанностей, основанных на </a:t>
            </a:r>
            <a:r>
              <a:rPr lang="ru-RU" sz="2800" b="1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любви и верности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. (А.П. Чехов)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5" grpId="1"/>
      <p:bldP spid="3" grpId="0"/>
      <p:bldP spid="4" grpId="0"/>
      <p:bldP spid="4" grpId="1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509120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11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5. Любовь и уважение к родителям, без всякого сомнения, есть чувство святое. (В. Белинский)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836712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11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3. Настоящую семью связывают не узы крови, а узы уважения и радости. (Р. Бах)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492896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11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4. В семейной жизни надо считаться с мыслями, убеждениями, чувствами, стремлениями близкого человека. (В. Сухомлинский)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836712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11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3. Настоящую семью связывают не узы крови, а узы </a:t>
            </a:r>
            <a:r>
              <a:rPr lang="ru-RU" sz="2800" b="1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уважения и радости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. (Р. Бах)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492896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11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4. В семейной жизни надо </a:t>
            </a:r>
            <a:r>
              <a:rPr lang="ru-RU" sz="2800" b="1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считаться с мыслями, убеждениями, чувствами, стремлениями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близкого человека. (В. Сухомлинский)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509120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11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5. </a:t>
            </a:r>
            <a:r>
              <a:rPr lang="ru-RU" sz="2800" b="1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Любовь и уважение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 родителям, без всякого сомнения, есть чувство святое. (В. Белинский)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378</Words>
  <Application>Microsoft Office PowerPoint</Application>
  <PresentationFormat>Экран (4:3)</PresentationFormat>
  <Paragraphs>60</Paragraphs>
  <Slides>17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8</cp:revision>
  <dcterms:created xsi:type="dcterms:W3CDTF">2020-11-22T20:48:07Z</dcterms:created>
  <dcterms:modified xsi:type="dcterms:W3CDTF">2020-11-24T17:23:01Z</dcterms:modified>
</cp:coreProperties>
</file>