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5" r:id="rId6"/>
    <p:sldId id="264" r:id="rId7"/>
    <p:sldId id="259" r:id="rId8"/>
    <p:sldId id="262" r:id="rId9"/>
    <p:sldId id="260" r:id="rId10"/>
    <p:sldId id="263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A6F9A-16BB-49DF-A787-A0642C7DC3B5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FDDE8-B385-49C3-8CCA-6C22C15B67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hyperlink" Target="http://yandex.ru/images/search?text=%D1%91%D0%B6%D0%B8%D0%BA%20%D0%BA%D0%B0%D1%80%D1%82%D0%B8%D0%BD%D0%BA%D0%B0%20%D0%B4%D0%BB%D1%8F%20%D0%B4%D0%B5%D1%82%D0%B5%D0%B9&amp;img_url=http%3A%2F%2Fimg0.liveinternet.ru%2Fimages%2Fattach%2Fc%2F2%2F74%2F324%2F74324902_ezhik15.png&amp;pos=4&amp;rpt=simage&amp;stype=image&amp;lr=10649&amp;noreask=1&amp;source=wiz&amp;uinfo=sw-1360-sh-768-ww-817-wh-520-pd-1-wp-16x9_1360x768-lt-436" TargetMode="External"/><Relationship Id="rId18" Type="http://schemas.openxmlformats.org/officeDocument/2006/relationships/image" Target="../media/image17.jpeg"/><Relationship Id="rId3" Type="http://schemas.openxmlformats.org/officeDocument/2006/relationships/hyperlink" Target="http://yandex.ru/images/search?text=%D1%91%D0%BB%D0%BA%D0%B0%20%D0%BA%D0%B0%D1%80%D1%82%D0%B8%D0%BD%D0%BA%D0%B0%20%D0%B4%D0%BB%D1%8F%20%D0%B4%D0%B5%D1%82%D0%B5%D0%B9&amp;img_url=http%3A%2F%2Fi.allday.ru%2Fuploads%2Fposts%2F1198147538_027_047.jpg&amp;pos=1&amp;rpt=simage&amp;stype=image&amp;lr=10649&amp;noreask=1&amp;source=wiz&amp;uinfo=sw-1360-sh-768-ww-817-wh-520-pd-1-wp-16x9_1360x768-lt-281" TargetMode="External"/><Relationship Id="rId21" Type="http://schemas.openxmlformats.org/officeDocument/2006/relationships/hyperlink" Target="http://yandex.ru/images/search?text=%D0%BA%D0%BE%D0%BD%D1%84%D0%B5%D1%82%D1%8B%20%D0%BA%D0%B0%D1%80%D1%82%D0%B8%D0%BD%D0%BA%D0%B0%20%D0%B4%D0%BB%D1%8F%20%D0%B4%D0%B5%D1%82%D0%B5%D0%B9&amp;img_url=http%3A%2F%2Fe-rubtsovsk.ru%2Fs%2Fpublished%2Fpublicdata%2FMGOLDSM%2Fattachments%2FSC%2Fproducts_pictures%2Fcandy07.jpg&amp;pos=1&amp;rpt=simage&amp;stype=image&amp;lr=10649&amp;noreask=1&amp;source=wiz&amp;uinfo=sw-1360-sh-768-ww-817-wh-520-pd-1-wp-16x9_1360x768-lt-292" TargetMode="External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hyperlink" Target="http://yandex.ru/images/search?text=%D0%B8%D0%B3%D0%BB%D0%B0%20%D0%BA%D0%B0%D1%80%D1%82%D0%B8%D0%BD%D0%BA%D0%B0%20%D0%B4%D0%BB%D1%8F%20%D0%B4%D0%B5%D1%82%D0%B5%D0%B9&amp;img_url=http%3A%2F%2Fcf067b.medialib.glogster.com%2Fmedia%2F9e%2F9ef60ab1cef570ef60cbefb5ac2d28a8d522854927df49333ed0b7ad925b72ca%2Favcdfe.gif&amp;pos=1&amp;rpt=simage&amp;stype=image&amp;lr=10649&amp;noreask=1&amp;source=wiz&amp;uinfo=sw-1360-sh-768-ww-817-wh-520-pd-1-wp-16x9_1360x768" TargetMode="External"/><Relationship Id="rId2" Type="http://schemas.openxmlformats.org/officeDocument/2006/relationships/image" Target="../media/image3.jpeg"/><Relationship Id="rId16" Type="http://schemas.openxmlformats.org/officeDocument/2006/relationships/image" Target="../media/image16.jpeg"/><Relationship Id="rId20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hyperlink" Target="http://yandex.ru/images/search?text=%D1%88%D0%B8%D1%88%D0%BA%D0%B0%20%D0%BA%D0%B0%D1%80%D1%82%D0%B8%D0%BD%D0%BA%D0%B0%20%D0%B4%D0%BB%D1%8F%20%D0%B4%D0%B5%D1%82%D0%B5%D0%B9&amp;img_url=http%3A%2F%2Fi.artfile.ru%2Fs%2F366144_060312_18_ArtFile_ru.jpg&amp;pos=7&amp;rpt=simage&amp;stype=image&amp;lr=10649&amp;noreask=1&amp;source=wiz&amp;uinfo=sw-1360-sh-768-ww-817-wh-520-pd-1-wp-16x9_1360x768" TargetMode="External"/><Relationship Id="rId15" Type="http://schemas.openxmlformats.org/officeDocument/2006/relationships/hyperlink" Target="http://yandex.ru/images/search?source=wiz&amp;img_url=http%3A%2F%2Fwww.bibliobraz.com%2Fwp-content%2Fuploads%2F1-Azbuka-1994.jpg&amp;uinfo=sw-1360-sh-768-ww-817-wh-520-pd-1-wp-16x9_1360x768-lt-239&amp;text=%D0%B0%D0%B7%D0%B1%D1%83%D0%BA%D0%B0%20%D0%BA%D0%B0%D1%80%D1%82%D0%B8%D0%BD%D0%BA%D0%B0%20%D0%B4%D0%BB%D1%8F%20%D0%B4%D0%B5%D1%82%D0%B5%D0%B9&amp;noreask=1&amp;pos=2&amp;lr=10649&amp;rpt=simage&amp;pin=1" TargetMode="External"/><Relationship Id="rId10" Type="http://schemas.openxmlformats.org/officeDocument/2006/relationships/image" Target="../media/image12.jpeg"/><Relationship Id="rId19" Type="http://schemas.openxmlformats.org/officeDocument/2006/relationships/hyperlink" Target="http://yandex.ru/images/search?text=%D0%B6%D1%83%D0%BA%20%D0%BA%D0%B0%D1%80%D1%82%D0%B8%D0%BD%D0%BA%D0%B0%20%D0%B4%D0%BB%D1%8F%20%D0%B4%D0%B5%D1%82%D0%B5%D0%B9&amp;img_url=http%3A%2F%2Fclipartfantasy.altervista.org%2FImages6%2Fin_00086.gif&amp;pos=6&amp;rpt=simage&amp;stype=image&amp;lr=10649&amp;noreask=1&amp;source=wiz&amp;uinfo=sw-1360-sh-768-ww-817-wh-520-pd-1-wp-16x9_1360x768-lt-220" TargetMode="External"/><Relationship Id="rId4" Type="http://schemas.openxmlformats.org/officeDocument/2006/relationships/image" Target="../media/image7.jpeg"/><Relationship Id="rId9" Type="http://schemas.openxmlformats.org/officeDocument/2006/relationships/image" Target="../media/image11.jpeg"/><Relationship Id="rId14" Type="http://schemas.openxmlformats.org/officeDocument/2006/relationships/image" Target="../media/image15.jpeg"/><Relationship Id="rId22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64932_html_175fd2aa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142985"/>
            <a:ext cx="7286676" cy="2457466"/>
          </a:xfrm>
        </p:spPr>
        <p:txBody>
          <a:bodyPr/>
          <a:lstStyle/>
          <a:p>
            <a:r>
              <a:rPr lang="ru-RU" dirty="0"/>
              <a:t>Игровое пособие </a:t>
            </a:r>
            <a:br>
              <a:rPr lang="ru-RU" dirty="0"/>
            </a:br>
            <a:r>
              <a:rPr lang="ru-RU" i="1" dirty="0">
                <a:solidFill>
                  <a:srgbClr val="FF0000"/>
                </a:solidFill>
              </a:rPr>
              <a:t>«Волшебный домик»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004048" y="3886200"/>
            <a:ext cx="3639918" cy="17526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Кулик Елена Олеговна, </a:t>
            </a:r>
            <a:r>
              <a:rPr lang="ru-RU" sz="2000" dirty="0">
                <a:solidFill>
                  <a:schemeClr val="tx1"/>
                </a:solidFill>
              </a:rPr>
              <a:t>педагог дополнительного образования</a:t>
            </a:r>
          </a:p>
          <a:p>
            <a:r>
              <a:rPr lang="ru-RU" sz="2000" dirty="0">
                <a:solidFill>
                  <a:schemeClr val="tx1"/>
                </a:solidFill>
              </a:rPr>
              <a:t>МБУ ДО «ЦДО «Одарённость»</a:t>
            </a:r>
          </a:p>
        </p:txBody>
      </p:sp>
      <p:pic>
        <p:nvPicPr>
          <p:cNvPr id="6" name="Рисунок 5" descr="image (4).jpg"/>
          <p:cNvPicPr>
            <a:picLocks noChangeAspect="1"/>
          </p:cNvPicPr>
          <p:nvPr/>
        </p:nvPicPr>
        <p:blipFill>
          <a:blip r:embed="rId3" cstate="print"/>
          <a:srcRect l="2777" t="7291" r="4166"/>
          <a:stretch>
            <a:fillRect/>
          </a:stretch>
        </p:blipFill>
        <p:spPr>
          <a:xfrm>
            <a:off x="6715140" y="214290"/>
            <a:ext cx="2214578" cy="2714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9729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DSC037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428604"/>
            <a:ext cx="3071834" cy="3429024"/>
          </a:xfrm>
          <a:prstGeom prst="rect">
            <a:avLst/>
          </a:prstGeom>
        </p:spPr>
      </p:pic>
      <p:pic>
        <p:nvPicPr>
          <p:cNvPr id="4" name="Рисунок 3" descr="DSC037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428604"/>
            <a:ext cx="3286148" cy="3500462"/>
          </a:xfrm>
          <a:prstGeom prst="rect">
            <a:avLst/>
          </a:prstGeom>
        </p:spPr>
      </p:pic>
      <p:pic>
        <p:nvPicPr>
          <p:cNvPr id="6" name="Рисунок 5" descr="DSC0368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2" y="3500438"/>
            <a:ext cx="2643188" cy="307183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9729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7238"/>
          </a:xfrm>
        </p:spPr>
        <p:txBody>
          <a:bodyPr>
            <a:normAutofit fontScale="90000"/>
          </a:bodyPr>
          <a:lstStyle/>
          <a:p>
            <a:br>
              <a:rPr lang="ru-RU" i="1" dirty="0">
                <a:solidFill>
                  <a:srgbClr val="FF0000"/>
                </a:solidFill>
              </a:rPr>
            </a:br>
            <a:br>
              <a:rPr lang="ru-RU" i="1" dirty="0">
                <a:solidFill>
                  <a:srgbClr val="FF0000"/>
                </a:solidFill>
              </a:rPr>
            </a:b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</a:rPr>
              <a:t>Творчество педагогов не имеет границ…</a:t>
            </a:r>
            <a:br>
              <a:rPr lang="ru-RU" i="1" dirty="0">
                <a:solidFill>
                  <a:srgbClr val="FF0000"/>
                </a:solidFill>
              </a:rPr>
            </a:br>
            <a:br>
              <a:rPr lang="ru-RU" i="1" dirty="0">
                <a:solidFill>
                  <a:srgbClr val="FF0000"/>
                </a:solidFill>
              </a:rPr>
            </a:b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</a:rPr>
              <a:t>Спасибо за внимание!</a:t>
            </a:r>
          </a:p>
        </p:txBody>
      </p:sp>
      <p:pic>
        <p:nvPicPr>
          <p:cNvPr id="1026" name="Picture 2" descr="http://im0-tub-ru.yandex.net/i?id=9bbc14b02c507c36d6d688461beeca9a-91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643446"/>
            <a:ext cx="4857784" cy="1714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39729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274638"/>
            <a:ext cx="4257676" cy="5368940"/>
          </a:xfrm>
        </p:spPr>
        <p:txBody>
          <a:bodyPr>
            <a:noAutofit/>
          </a:bodyPr>
          <a:lstStyle/>
          <a:p>
            <a:br>
              <a:rPr lang="ru-RU" sz="2000" dirty="0"/>
            </a:br>
            <a:endParaRPr lang="ru-RU" sz="2000" dirty="0"/>
          </a:p>
        </p:txBody>
      </p:sp>
      <p:pic>
        <p:nvPicPr>
          <p:cNvPr id="7" name="Содержимое 6" descr="image (2).jpg"/>
          <p:cNvPicPr>
            <a:picLocks noGrp="1" noChangeAspect="1"/>
          </p:cNvPicPr>
          <p:nvPr>
            <p:ph idx="1"/>
          </p:nvPr>
        </p:nvPicPr>
        <p:blipFill>
          <a:blip r:embed="rId3"/>
          <a:srcRect t="3659" r="6557"/>
          <a:stretch>
            <a:fillRect/>
          </a:stretch>
        </p:blipFill>
        <p:spPr>
          <a:xfrm>
            <a:off x="2000232" y="571480"/>
            <a:ext cx="5072098" cy="578647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39729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DSC0359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45333"/>
          <a:stretch>
            <a:fillRect/>
          </a:stretch>
        </p:blipFill>
        <p:spPr>
          <a:xfrm rot="5400000">
            <a:off x="-285784" y="928670"/>
            <a:ext cx="5286413" cy="4143404"/>
          </a:xfrm>
        </p:spPr>
      </p:pic>
      <p:pic>
        <p:nvPicPr>
          <p:cNvPr id="8" name="Рисунок 7" descr="image (3).jpg"/>
          <p:cNvPicPr>
            <a:picLocks noChangeAspect="1"/>
          </p:cNvPicPr>
          <p:nvPr/>
        </p:nvPicPr>
        <p:blipFill>
          <a:blip r:embed="rId4"/>
          <a:srcRect l="6944" t="17708" r="8333"/>
          <a:stretch>
            <a:fillRect/>
          </a:stretch>
        </p:blipFill>
        <p:spPr>
          <a:xfrm>
            <a:off x="4786314" y="1214422"/>
            <a:ext cx="4143404" cy="52864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9729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428596" y="857232"/>
            <a:ext cx="771525" cy="75247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Oval 10"/>
          <p:cNvSpPr>
            <a:spLocks noChangeArrowheads="1"/>
          </p:cNvSpPr>
          <p:nvPr/>
        </p:nvSpPr>
        <p:spPr bwMode="auto">
          <a:xfrm>
            <a:off x="285720" y="1928802"/>
            <a:ext cx="1054100" cy="9921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5" name="Oval 13"/>
          <p:cNvSpPr>
            <a:spLocks noChangeArrowheads="1"/>
          </p:cNvSpPr>
          <p:nvPr/>
        </p:nvSpPr>
        <p:spPr bwMode="auto">
          <a:xfrm>
            <a:off x="2000232" y="1142984"/>
            <a:ext cx="500066" cy="642942"/>
          </a:xfrm>
          <a:prstGeom prst="ellipse">
            <a:avLst/>
          </a:prstGeom>
          <a:solidFill>
            <a:srgbClr val="00B0F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566" name="Oval 14"/>
          <p:cNvSpPr>
            <a:spLocks noChangeArrowheads="1"/>
          </p:cNvSpPr>
          <p:nvPr/>
        </p:nvSpPr>
        <p:spPr bwMode="auto">
          <a:xfrm>
            <a:off x="1857356" y="1928802"/>
            <a:ext cx="785818" cy="857256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3143240" y="357166"/>
            <a:ext cx="500066" cy="500066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2928926" y="928670"/>
            <a:ext cx="862022" cy="603246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2857488" y="1571612"/>
            <a:ext cx="1012834" cy="742953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3" name="AutoShape 1"/>
          <p:cNvSpPr>
            <a:spLocks noChangeArrowheads="1"/>
          </p:cNvSpPr>
          <p:nvPr/>
        </p:nvSpPr>
        <p:spPr bwMode="auto">
          <a:xfrm>
            <a:off x="357158" y="285728"/>
            <a:ext cx="857250" cy="506413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1" name="Oval 9"/>
          <p:cNvSpPr>
            <a:spLocks noChangeArrowheads="1"/>
          </p:cNvSpPr>
          <p:nvPr/>
        </p:nvSpPr>
        <p:spPr bwMode="auto">
          <a:xfrm>
            <a:off x="214282" y="1643050"/>
            <a:ext cx="384175" cy="314325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>
            <a:off x="1000100" y="1643050"/>
            <a:ext cx="384175" cy="314325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8" name="Oval 6"/>
          <p:cNvSpPr>
            <a:spLocks noChangeArrowheads="1"/>
          </p:cNvSpPr>
          <p:nvPr/>
        </p:nvSpPr>
        <p:spPr bwMode="auto">
          <a:xfrm>
            <a:off x="2071670" y="642918"/>
            <a:ext cx="357190" cy="35719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4357686" y="857232"/>
            <a:ext cx="4214842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из фигур какого размера состоит рисунок ( в карманчик вставлена картинка – неваляшка и ёлочка, дети располагают маленькие  и большие фишки).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</a:tabLst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71" name="Rectangle 19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4286248" y="357166"/>
            <a:ext cx="4143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«Геометрическая мозаика»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28662" y="3357562"/>
            <a:ext cx="27860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«Выложи фигуру»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73" name="Rectangle 21"/>
          <p:cNvSpPr>
            <a:spLocks noChangeArrowheads="1"/>
          </p:cNvSpPr>
          <p:nvPr/>
        </p:nvSpPr>
        <p:spPr bwMode="auto">
          <a:xfrm>
            <a:off x="285720" y="3857628"/>
            <a:ext cx="37147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определить, из каких геометрических фигур состоит данная картинка (</a:t>
            </a:r>
            <a:r>
              <a:rPr kumimoji="0" lang="ru-RU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картинка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 роботом, домик и т.д. Дети вставляют в карманчики геометрические фигуры, из которых состоит машина)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90" name="Rectangle 38"/>
          <p:cNvSpPr>
            <a:spLocks noChangeArrowheads="1"/>
          </p:cNvSpPr>
          <p:nvPr/>
        </p:nvSpPr>
        <p:spPr bwMode="auto">
          <a:xfrm rot="5400000">
            <a:off x="4357686" y="3214686"/>
            <a:ext cx="785818" cy="500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589" name="Oval 37"/>
          <p:cNvSpPr>
            <a:spLocks noChangeArrowheads="1"/>
          </p:cNvSpPr>
          <p:nvPr/>
        </p:nvSpPr>
        <p:spPr bwMode="auto">
          <a:xfrm rot="-2769625">
            <a:off x="4059306" y="3275139"/>
            <a:ext cx="428625" cy="1476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85" name="Rectangle 33"/>
          <p:cNvSpPr>
            <a:spLocks noChangeArrowheads="1"/>
          </p:cNvSpPr>
          <p:nvPr/>
        </p:nvSpPr>
        <p:spPr bwMode="auto">
          <a:xfrm>
            <a:off x="4286248" y="5286388"/>
            <a:ext cx="571504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84" name="AutoShape 32"/>
          <p:cNvSpPr>
            <a:spLocks noChangeArrowheads="1"/>
          </p:cNvSpPr>
          <p:nvPr/>
        </p:nvSpPr>
        <p:spPr bwMode="auto">
          <a:xfrm rot="8871347">
            <a:off x="4330880" y="5112643"/>
            <a:ext cx="511860" cy="315242"/>
          </a:xfrm>
          <a:prstGeom prst="rtTriangl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83" name="Rectangle 31"/>
          <p:cNvSpPr>
            <a:spLocks noChangeArrowheads="1"/>
          </p:cNvSpPr>
          <p:nvPr/>
        </p:nvSpPr>
        <p:spPr bwMode="auto">
          <a:xfrm>
            <a:off x="4429124" y="5429264"/>
            <a:ext cx="360336" cy="36987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82" name="AutoShape 30"/>
          <p:cNvSpPr>
            <a:spLocks noChangeArrowheads="1"/>
          </p:cNvSpPr>
          <p:nvPr/>
        </p:nvSpPr>
        <p:spPr bwMode="auto">
          <a:xfrm>
            <a:off x="4857752" y="5214950"/>
            <a:ext cx="642942" cy="357191"/>
          </a:xfrm>
          <a:prstGeom prst="rtTriangl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81" name="Rectangle 29"/>
          <p:cNvSpPr>
            <a:spLocks noChangeArrowheads="1"/>
          </p:cNvSpPr>
          <p:nvPr/>
        </p:nvSpPr>
        <p:spPr bwMode="auto">
          <a:xfrm>
            <a:off x="4857752" y="5572140"/>
            <a:ext cx="428628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74" name="Oval 22"/>
          <p:cNvSpPr>
            <a:spLocks noChangeArrowheads="1"/>
          </p:cNvSpPr>
          <p:nvPr/>
        </p:nvSpPr>
        <p:spPr bwMode="auto">
          <a:xfrm>
            <a:off x="4929190" y="5643578"/>
            <a:ext cx="285751" cy="14287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7215206" y="5572140"/>
            <a:ext cx="428628" cy="45878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579" name="Oval 27"/>
          <p:cNvSpPr>
            <a:spLocks noChangeArrowheads="1"/>
          </p:cNvSpPr>
          <p:nvPr/>
        </p:nvSpPr>
        <p:spPr bwMode="auto">
          <a:xfrm>
            <a:off x="8143900" y="5715016"/>
            <a:ext cx="500066" cy="282574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88" name="Oval 36"/>
          <p:cNvSpPr>
            <a:spLocks noChangeArrowheads="1"/>
          </p:cNvSpPr>
          <p:nvPr/>
        </p:nvSpPr>
        <p:spPr bwMode="auto">
          <a:xfrm rot="2808685">
            <a:off x="4986813" y="3276208"/>
            <a:ext cx="428625" cy="14763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4500562" y="4000504"/>
            <a:ext cx="217488" cy="404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4786314" y="4000504"/>
            <a:ext cx="217487" cy="404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86" name="AutoShape 34"/>
          <p:cNvSpPr>
            <a:spLocks noChangeArrowheads="1"/>
          </p:cNvSpPr>
          <p:nvPr/>
        </p:nvSpPr>
        <p:spPr bwMode="auto">
          <a:xfrm>
            <a:off x="4572000" y="3500438"/>
            <a:ext cx="403225" cy="309563"/>
          </a:xfrm>
          <a:prstGeom prst="rtTriangl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87" name="Oval 35"/>
          <p:cNvSpPr>
            <a:spLocks noChangeArrowheads="1"/>
          </p:cNvSpPr>
          <p:nvPr/>
        </p:nvSpPr>
        <p:spPr bwMode="auto">
          <a:xfrm>
            <a:off x="4500562" y="2428868"/>
            <a:ext cx="428628" cy="50482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9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92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93" name="Rectangle 41"/>
          <p:cNvSpPr>
            <a:spLocks noChangeArrowheads="1"/>
          </p:cNvSpPr>
          <p:nvPr/>
        </p:nvSpPr>
        <p:spPr bwMode="auto">
          <a:xfrm>
            <a:off x="2857488" y="4572008"/>
            <a:ext cx="60067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33675" algn="l"/>
                <a:tab pos="3619500" algn="l"/>
                <a:tab pos="3981450" algn="l"/>
                <a:tab pos="4229100" algn="l"/>
                <a:tab pos="4924425" algn="l"/>
                <a:tab pos="5676900" algn="l"/>
              </a:tabLst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3	1		2	1	3</a:t>
            </a: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33675" algn="l"/>
                <a:tab pos="3619500" algn="l"/>
                <a:tab pos="3981450" algn="l"/>
                <a:tab pos="4229100" algn="l"/>
                <a:tab pos="4924425" algn="l"/>
                <a:tab pos="5676900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94" name="Rectangle 4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95" name="Rectangle 43"/>
          <p:cNvSpPr>
            <a:spLocks noChangeArrowheads="1"/>
          </p:cNvSpPr>
          <p:nvPr/>
        </p:nvSpPr>
        <p:spPr bwMode="auto">
          <a:xfrm>
            <a:off x="4714876" y="2357430"/>
            <a:ext cx="406072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86075" algn="l"/>
                <a:tab pos="3838575" algn="l"/>
                <a:tab pos="4752975" algn="l"/>
                <a:tab pos="5562600" algn="l"/>
              </a:tabLst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80" name="AutoShape 28"/>
          <p:cNvSpPr>
            <a:spLocks noChangeArrowheads="1"/>
          </p:cNvSpPr>
          <p:nvPr/>
        </p:nvSpPr>
        <p:spPr bwMode="auto">
          <a:xfrm>
            <a:off x="6215074" y="5643578"/>
            <a:ext cx="571504" cy="322261"/>
          </a:xfrm>
          <a:prstGeom prst="rtTriangl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7" name="Rectangle 29"/>
          <p:cNvSpPr>
            <a:spLocks noChangeArrowheads="1"/>
          </p:cNvSpPr>
          <p:nvPr/>
        </p:nvSpPr>
        <p:spPr bwMode="auto">
          <a:xfrm>
            <a:off x="5572132" y="5643578"/>
            <a:ext cx="428628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Oval 35"/>
          <p:cNvSpPr>
            <a:spLocks noChangeArrowheads="1"/>
          </p:cNvSpPr>
          <p:nvPr/>
        </p:nvSpPr>
        <p:spPr bwMode="auto">
          <a:xfrm>
            <a:off x="4786314" y="3214686"/>
            <a:ext cx="142876" cy="214314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" name="Oval 35"/>
          <p:cNvSpPr>
            <a:spLocks noChangeArrowheads="1"/>
          </p:cNvSpPr>
          <p:nvPr/>
        </p:nvSpPr>
        <p:spPr bwMode="auto">
          <a:xfrm>
            <a:off x="4572000" y="2571744"/>
            <a:ext cx="142876" cy="214314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" name="Oval 35"/>
          <p:cNvSpPr>
            <a:spLocks noChangeArrowheads="1"/>
          </p:cNvSpPr>
          <p:nvPr/>
        </p:nvSpPr>
        <p:spPr bwMode="auto">
          <a:xfrm>
            <a:off x="4714876" y="2571744"/>
            <a:ext cx="142876" cy="214314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Rectangle 29"/>
          <p:cNvSpPr>
            <a:spLocks noChangeArrowheads="1"/>
          </p:cNvSpPr>
          <p:nvPr/>
        </p:nvSpPr>
        <p:spPr bwMode="auto">
          <a:xfrm>
            <a:off x="5429256" y="3786190"/>
            <a:ext cx="714380" cy="500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AutoShape 28"/>
          <p:cNvSpPr>
            <a:spLocks noChangeArrowheads="1"/>
          </p:cNvSpPr>
          <p:nvPr/>
        </p:nvSpPr>
        <p:spPr bwMode="auto">
          <a:xfrm>
            <a:off x="6286512" y="3643314"/>
            <a:ext cx="500066" cy="642942"/>
          </a:xfrm>
          <a:prstGeom prst="rtTriangl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4" name="Oval 27"/>
          <p:cNvSpPr>
            <a:spLocks noChangeArrowheads="1"/>
          </p:cNvSpPr>
          <p:nvPr/>
        </p:nvSpPr>
        <p:spPr bwMode="auto">
          <a:xfrm>
            <a:off x="7572396" y="3857628"/>
            <a:ext cx="642942" cy="42862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" name="Oval 35"/>
          <p:cNvSpPr>
            <a:spLocks noChangeArrowheads="1"/>
          </p:cNvSpPr>
          <p:nvPr/>
        </p:nvSpPr>
        <p:spPr bwMode="auto">
          <a:xfrm>
            <a:off x="8501090" y="3857628"/>
            <a:ext cx="357190" cy="42862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Rectangle 24"/>
          <p:cNvSpPr>
            <a:spLocks noChangeArrowheads="1"/>
          </p:cNvSpPr>
          <p:nvPr/>
        </p:nvSpPr>
        <p:spPr bwMode="auto">
          <a:xfrm>
            <a:off x="7000892" y="3714752"/>
            <a:ext cx="428628" cy="53022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4572000" y="6143644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1	2                2	1			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9729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image (3).jpg"/>
          <p:cNvPicPr>
            <a:picLocks noChangeAspect="1"/>
          </p:cNvPicPr>
          <p:nvPr/>
        </p:nvPicPr>
        <p:blipFill>
          <a:blip r:embed="rId3"/>
          <a:srcRect l="6944" t="17708" r="8333" b="38328"/>
          <a:stretch>
            <a:fillRect/>
          </a:stretch>
        </p:blipFill>
        <p:spPr>
          <a:xfrm>
            <a:off x="1857356" y="714356"/>
            <a:ext cx="5715040" cy="52864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Рисунок 163" descr="139729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1" name="Oval 150"/>
          <p:cNvSpPr>
            <a:spLocks noChangeArrowheads="1"/>
          </p:cNvSpPr>
          <p:nvPr/>
        </p:nvSpPr>
        <p:spPr bwMode="auto">
          <a:xfrm>
            <a:off x="2643174" y="3857628"/>
            <a:ext cx="571504" cy="642942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" name="Oval 150"/>
          <p:cNvSpPr>
            <a:spLocks noChangeArrowheads="1"/>
          </p:cNvSpPr>
          <p:nvPr/>
        </p:nvSpPr>
        <p:spPr bwMode="auto">
          <a:xfrm>
            <a:off x="2643174" y="4714884"/>
            <a:ext cx="500066" cy="571504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2" name="Oval 150"/>
          <p:cNvSpPr>
            <a:spLocks noChangeArrowheads="1"/>
          </p:cNvSpPr>
          <p:nvPr/>
        </p:nvSpPr>
        <p:spPr bwMode="auto">
          <a:xfrm>
            <a:off x="3929058" y="4714884"/>
            <a:ext cx="500066" cy="642942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0" name="Oval 150"/>
          <p:cNvSpPr>
            <a:spLocks noChangeArrowheads="1"/>
          </p:cNvSpPr>
          <p:nvPr/>
        </p:nvSpPr>
        <p:spPr bwMode="auto">
          <a:xfrm>
            <a:off x="3929058" y="3857628"/>
            <a:ext cx="571504" cy="714380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98" name="Oval 150"/>
          <p:cNvSpPr>
            <a:spLocks noChangeArrowheads="1"/>
          </p:cNvSpPr>
          <p:nvPr/>
        </p:nvSpPr>
        <p:spPr bwMode="auto">
          <a:xfrm>
            <a:off x="3214678" y="3429000"/>
            <a:ext cx="642942" cy="714380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95" name="Oval 147"/>
          <p:cNvSpPr>
            <a:spLocks noChangeArrowheads="1"/>
          </p:cNvSpPr>
          <p:nvPr/>
        </p:nvSpPr>
        <p:spPr bwMode="auto">
          <a:xfrm>
            <a:off x="785786" y="3429000"/>
            <a:ext cx="500066" cy="571504"/>
          </a:xfrm>
          <a:prstGeom prst="ellipse">
            <a:avLst/>
          </a:prstGeom>
          <a:solidFill>
            <a:srgbClr val="FFFFFF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72" name="Picture 124" descr="i?id=0204800246debf7d986a9a67d96cf43f-18-144&amp;n=2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500438"/>
            <a:ext cx="357190" cy="388707"/>
          </a:xfrm>
          <a:prstGeom prst="rect">
            <a:avLst/>
          </a:prstGeom>
          <a:noFill/>
        </p:spPr>
      </p:pic>
      <p:sp>
        <p:nvSpPr>
          <p:cNvPr id="157" name="Oval 154"/>
          <p:cNvSpPr>
            <a:spLocks noChangeArrowheads="1"/>
          </p:cNvSpPr>
          <p:nvPr/>
        </p:nvSpPr>
        <p:spPr bwMode="auto">
          <a:xfrm>
            <a:off x="1285852" y="4786322"/>
            <a:ext cx="500066" cy="642942"/>
          </a:xfrm>
          <a:prstGeom prst="ellipse">
            <a:avLst/>
          </a:prstGeom>
          <a:solidFill>
            <a:srgbClr val="FFFFFF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8" name="Oval 154"/>
          <p:cNvSpPr>
            <a:spLocks noChangeArrowheads="1"/>
          </p:cNvSpPr>
          <p:nvPr/>
        </p:nvSpPr>
        <p:spPr bwMode="auto">
          <a:xfrm>
            <a:off x="1357290" y="3857628"/>
            <a:ext cx="500066" cy="642942"/>
          </a:xfrm>
          <a:prstGeom prst="ellipse">
            <a:avLst/>
          </a:prstGeom>
          <a:solidFill>
            <a:srgbClr val="FFFFFF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61" name="Oval 113"/>
          <p:cNvSpPr>
            <a:spLocks noChangeArrowheads="1"/>
          </p:cNvSpPr>
          <p:nvPr/>
        </p:nvSpPr>
        <p:spPr bwMode="auto">
          <a:xfrm>
            <a:off x="6572264" y="785794"/>
            <a:ext cx="328613" cy="2952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63" name="Oval 115"/>
          <p:cNvSpPr>
            <a:spLocks noChangeArrowheads="1"/>
          </p:cNvSpPr>
          <p:nvPr/>
        </p:nvSpPr>
        <p:spPr bwMode="auto">
          <a:xfrm>
            <a:off x="5572132" y="1357298"/>
            <a:ext cx="328613" cy="295275"/>
          </a:xfrm>
          <a:prstGeom prst="ellipse">
            <a:avLst/>
          </a:prstGeom>
          <a:solidFill>
            <a:srgbClr val="0070C0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4" name="Oval 106"/>
          <p:cNvSpPr>
            <a:spLocks noChangeArrowheads="1"/>
          </p:cNvSpPr>
          <p:nvPr/>
        </p:nvSpPr>
        <p:spPr bwMode="auto">
          <a:xfrm>
            <a:off x="5429256" y="785794"/>
            <a:ext cx="328612" cy="2952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" name="Oval 102"/>
          <p:cNvSpPr>
            <a:spLocks noChangeArrowheads="1"/>
          </p:cNvSpPr>
          <p:nvPr/>
        </p:nvSpPr>
        <p:spPr bwMode="auto">
          <a:xfrm>
            <a:off x="6000760" y="357166"/>
            <a:ext cx="328613" cy="295275"/>
          </a:xfrm>
          <a:prstGeom prst="ellipse">
            <a:avLst/>
          </a:prstGeom>
          <a:solidFill>
            <a:srgbClr val="0070C0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62" name="Oval 114"/>
          <p:cNvSpPr>
            <a:spLocks noChangeArrowheads="1"/>
          </p:cNvSpPr>
          <p:nvPr/>
        </p:nvSpPr>
        <p:spPr bwMode="auto">
          <a:xfrm>
            <a:off x="7715272" y="1428736"/>
            <a:ext cx="328612" cy="2952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8" name="Oval 110"/>
          <p:cNvSpPr>
            <a:spLocks noChangeArrowheads="1"/>
          </p:cNvSpPr>
          <p:nvPr/>
        </p:nvSpPr>
        <p:spPr bwMode="auto">
          <a:xfrm>
            <a:off x="7929586" y="2500306"/>
            <a:ext cx="185737" cy="204807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2" name="Oval 104"/>
          <p:cNvSpPr>
            <a:spLocks noChangeArrowheads="1"/>
          </p:cNvSpPr>
          <p:nvPr/>
        </p:nvSpPr>
        <p:spPr bwMode="auto">
          <a:xfrm>
            <a:off x="8358214" y="1428736"/>
            <a:ext cx="328612" cy="295275"/>
          </a:xfrm>
          <a:prstGeom prst="ellipse">
            <a:avLst/>
          </a:prstGeom>
          <a:solidFill>
            <a:srgbClr val="0070C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" name="Oval 103"/>
          <p:cNvSpPr>
            <a:spLocks noChangeArrowheads="1"/>
          </p:cNvSpPr>
          <p:nvPr/>
        </p:nvSpPr>
        <p:spPr bwMode="auto">
          <a:xfrm>
            <a:off x="8001024" y="285728"/>
            <a:ext cx="328612" cy="2952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60" name="Oval 112"/>
          <p:cNvSpPr>
            <a:spLocks noChangeArrowheads="1"/>
          </p:cNvSpPr>
          <p:nvPr/>
        </p:nvSpPr>
        <p:spPr bwMode="auto">
          <a:xfrm>
            <a:off x="8501090" y="714356"/>
            <a:ext cx="328613" cy="295275"/>
          </a:xfrm>
          <a:prstGeom prst="ellipse">
            <a:avLst/>
          </a:prstGeom>
          <a:solidFill>
            <a:srgbClr val="0070C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47" name="Rectangle 99"/>
          <p:cNvSpPr>
            <a:spLocks noChangeArrowheads="1"/>
          </p:cNvSpPr>
          <p:nvPr/>
        </p:nvSpPr>
        <p:spPr bwMode="auto">
          <a:xfrm>
            <a:off x="5429256" y="2428868"/>
            <a:ext cx="1671632" cy="419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41" name="Rectangle 93"/>
          <p:cNvSpPr>
            <a:spLocks noChangeArrowheads="1"/>
          </p:cNvSpPr>
          <p:nvPr/>
        </p:nvSpPr>
        <p:spPr bwMode="auto">
          <a:xfrm>
            <a:off x="7358082" y="2428868"/>
            <a:ext cx="1600194" cy="419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48" name="Rectangle 100"/>
          <p:cNvSpPr>
            <a:spLocks noChangeArrowheads="1"/>
          </p:cNvSpPr>
          <p:nvPr/>
        </p:nvSpPr>
        <p:spPr bwMode="auto">
          <a:xfrm>
            <a:off x="5857884" y="1857364"/>
            <a:ext cx="714375" cy="419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Ш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49" name="Rectangle 101"/>
          <p:cNvSpPr>
            <a:spLocks noChangeArrowheads="1"/>
          </p:cNvSpPr>
          <p:nvPr/>
        </p:nvSpPr>
        <p:spPr bwMode="auto">
          <a:xfrm>
            <a:off x="7858148" y="1857364"/>
            <a:ext cx="714375" cy="419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46" name="Oval 98"/>
          <p:cNvSpPr>
            <a:spLocks noChangeArrowheads="1"/>
          </p:cNvSpPr>
          <p:nvPr/>
        </p:nvSpPr>
        <p:spPr bwMode="auto">
          <a:xfrm>
            <a:off x="5572132" y="2500306"/>
            <a:ext cx="214313" cy="214313"/>
          </a:xfrm>
          <a:prstGeom prst="ellipse">
            <a:avLst/>
          </a:prstGeom>
          <a:solidFill>
            <a:srgbClr val="0070C0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45" name="Oval 97"/>
          <p:cNvSpPr>
            <a:spLocks noChangeArrowheads="1"/>
          </p:cNvSpPr>
          <p:nvPr/>
        </p:nvSpPr>
        <p:spPr bwMode="auto">
          <a:xfrm>
            <a:off x="6429388" y="2500306"/>
            <a:ext cx="214314" cy="214314"/>
          </a:xfrm>
          <a:prstGeom prst="ellipse">
            <a:avLst/>
          </a:prstGeom>
          <a:solidFill>
            <a:srgbClr val="FFFFFF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44" name="Oval 96"/>
          <p:cNvSpPr>
            <a:spLocks noChangeArrowheads="1"/>
          </p:cNvSpPr>
          <p:nvPr/>
        </p:nvSpPr>
        <p:spPr bwMode="auto">
          <a:xfrm>
            <a:off x="6500826" y="1357298"/>
            <a:ext cx="328613" cy="295275"/>
          </a:xfrm>
          <a:prstGeom prst="ellipse">
            <a:avLst/>
          </a:prstGeom>
          <a:solidFill>
            <a:srgbClr val="0070C0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40" name="Oval 92"/>
          <p:cNvSpPr>
            <a:spLocks noChangeArrowheads="1"/>
          </p:cNvSpPr>
          <p:nvPr/>
        </p:nvSpPr>
        <p:spPr bwMode="auto">
          <a:xfrm>
            <a:off x="7572396" y="2500306"/>
            <a:ext cx="214314" cy="223837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39" name="Oval 91"/>
          <p:cNvSpPr>
            <a:spLocks noChangeArrowheads="1"/>
          </p:cNvSpPr>
          <p:nvPr/>
        </p:nvSpPr>
        <p:spPr bwMode="auto">
          <a:xfrm>
            <a:off x="7929586" y="2500306"/>
            <a:ext cx="214314" cy="223837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38" name="Oval 90"/>
          <p:cNvSpPr>
            <a:spLocks noChangeArrowheads="1"/>
          </p:cNvSpPr>
          <p:nvPr/>
        </p:nvSpPr>
        <p:spPr bwMode="auto">
          <a:xfrm>
            <a:off x="7429520" y="785794"/>
            <a:ext cx="328612" cy="295275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37" name="Oval 89"/>
          <p:cNvSpPr>
            <a:spLocks noChangeArrowheads="1"/>
          </p:cNvSpPr>
          <p:nvPr/>
        </p:nvSpPr>
        <p:spPr bwMode="auto">
          <a:xfrm>
            <a:off x="8572528" y="2500306"/>
            <a:ext cx="214314" cy="2143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5" name="Picture 107" descr="i?id=ff2d97af164c95e2be5a61b5297800bf-54-144&amp;n=24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928670"/>
            <a:ext cx="585788" cy="485775"/>
          </a:xfrm>
          <a:prstGeom prst="rect">
            <a:avLst/>
          </a:prstGeom>
          <a:noFill/>
        </p:spPr>
      </p:pic>
      <p:pic>
        <p:nvPicPr>
          <p:cNvPr id="2157" name="Picture 109" descr="http://im0-tub-ru.yandex.net/i?id=155196473-12-72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8148" y="785794"/>
            <a:ext cx="544512" cy="515937"/>
          </a:xfrm>
          <a:prstGeom prst="rect">
            <a:avLst/>
          </a:prstGeom>
          <a:noFill/>
        </p:spPr>
      </p:pic>
      <p:sp>
        <p:nvSpPr>
          <p:cNvPr id="2164" name="Rectangle 116"/>
          <p:cNvSpPr>
            <a:spLocks noChangeArrowheads="1"/>
          </p:cNvSpPr>
          <p:nvPr/>
        </p:nvSpPr>
        <p:spPr bwMode="auto">
          <a:xfrm>
            <a:off x="642910" y="500042"/>
            <a:ext cx="44291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 Посчитай сколько гласных и согласных букв ».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5" name="Rectangle 117"/>
          <p:cNvSpPr>
            <a:spLocks noChangeArrowheads="1"/>
          </p:cNvSpPr>
          <p:nvPr/>
        </p:nvSpPr>
        <p:spPr bwMode="auto">
          <a:xfrm>
            <a:off x="357158" y="1357298"/>
            <a:ext cx="44291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Задание: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определи,  какой звук находится в начале слова, какой в конце. Для согласной буквы выбери - синий цвет, для гласной – красный. Определи сколько гласных и согласных букв,  в слове.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6" name="Rectangle 11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4800" algn="l"/>
              </a:tabLst>
            </a:pPr>
            <a:b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4800" algn="l"/>
              </a:tabLst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4800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70" name="Rectangle 12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3975" algn="l"/>
              </a:tabLst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3975" algn="l"/>
              </a:tabLst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3975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71" name="Rectangle 12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0" name="Oval 91"/>
          <p:cNvSpPr>
            <a:spLocks noChangeArrowheads="1"/>
          </p:cNvSpPr>
          <p:nvPr/>
        </p:nvSpPr>
        <p:spPr bwMode="auto">
          <a:xfrm>
            <a:off x="8286776" y="2500306"/>
            <a:ext cx="214314" cy="223837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1" name="Oval 98"/>
          <p:cNvSpPr>
            <a:spLocks noChangeArrowheads="1"/>
          </p:cNvSpPr>
          <p:nvPr/>
        </p:nvSpPr>
        <p:spPr bwMode="auto">
          <a:xfrm>
            <a:off x="6143636" y="2500306"/>
            <a:ext cx="214313" cy="214313"/>
          </a:xfrm>
          <a:prstGeom prst="ellipse">
            <a:avLst/>
          </a:prstGeom>
          <a:solidFill>
            <a:srgbClr val="0070C0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" name="Oval 97"/>
          <p:cNvSpPr>
            <a:spLocks noChangeArrowheads="1"/>
          </p:cNvSpPr>
          <p:nvPr/>
        </p:nvSpPr>
        <p:spPr bwMode="auto">
          <a:xfrm>
            <a:off x="5857884" y="2500306"/>
            <a:ext cx="214314" cy="214314"/>
          </a:xfrm>
          <a:prstGeom prst="ellipse">
            <a:avLst/>
          </a:prstGeom>
          <a:solidFill>
            <a:srgbClr val="FFFFFF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" name="Oval 97"/>
          <p:cNvSpPr>
            <a:spLocks noChangeArrowheads="1"/>
          </p:cNvSpPr>
          <p:nvPr/>
        </p:nvSpPr>
        <p:spPr bwMode="auto">
          <a:xfrm>
            <a:off x="6715140" y="2500306"/>
            <a:ext cx="214314" cy="214314"/>
          </a:xfrm>
          <a:prstGeom prst="ellipse">
            <a:avLst/>
          </a:prstGeom>
          <a:solidFill>
            <a:srgbClr val="FFFFFF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5" name="Прямоугольник 114"/>
          <p:cNvSpPr/>
          <p:nvPr/>
        </p:nvSpPr>
        <p:spPr>
          <a:xfrm>
            <a:off x="4857752" y="3143248"/>
            <a:ext cx="4000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 первым буквам прочитать слово»</a:t>
            </a:r>
          </a:p>
        </p:txBody>
      </p:sp>
      <p:pic>
        <p:nvPicPr>
          <p:cNvPr id="2175" name="Рисунок 22" descr="http://img29.xooimage.com/files/b/3/0/fruit1600_5003-46117e.jpg"/>
          <p:cNvPicPr>
            <a:picLocks noChangeAspect="1" noChangeArrowheads="1"/>
          </p:cNvPicPr>
          <p:nvPr/>
        </p:nvPicPr>
        <p:blipFill>
          <a:blip r:embed="rId8" cstate="print"/>
          <a:srcRect l="16090" t="10001" r="16447"/>
          <a:stretch>
            <a:fillRect/>
          </a:stretch>
        </p:blipFill>
        <p:spPr bwMode="auto">
          <a:xfrm>
            <a:off x="3357553" y="3643314"/>
            <a:ext cx="389663" cy="357190"/>
          </a:xfrm>
          <a:prstGeom prst="rect">
            <a:avLst/>
          </a:prstGeom>
          <a:noFill/>
        </p:spPr>
      </p:pic>
      <p:sp>
        <p:nvSpPr>
          <p:cNvPr id="2176" name="Rectangle 1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77" name="Rectangle 129"/>
          <p:cNvSpPr>
            <a:spLocks noChangeArrowheads="1"/>
          </p:cNvSpPr>
          <p:nvPr/>
        </p:nvSpPr>
        <p:spPr bwMode="auto">
          <a:xfrm>
            <a:off x="5214942" y="4000504"/>
            <a:ext cx="364333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Задание: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назовите, что изображено на рисунке. Отгадайте, какое  слово получится, если составить первые звуки каждого слова (отгаданные буквы располагаются в порядке друг за другом на нижней полоске). Посчитай сколько букв в слове.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08" name="Рисунок 37" descr="http://im6-tub-ru.yandex.net/i?id=145275891-05-72&amp;n=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1409700" y="719138"/>
            <a:ext cx="628650" cy="476250"/>
          </a:xfrm>
          <a:prstGeom prst="rect">
            <a:avLst/>
          </a:prstGeom>
          <a:noFill/>
        </p:spPr>
      </p:pic>
      <p:pic>
        <p:nvPicPr>
          <p:cNvPr id="2207" name="Рисунок 25" descr="http://im2-tub-ru.yandex.net/i?id=289153704-05-72&amp;n=21"/>
          <p:cNvPicPr>
            <a:picLocks noChangeAspect="1" noChangeArrowheads="1"/>
          </p:cNvPicPr>
          <p:nvPr/>
        </p:nvPicPr>
        <p:blipFill>
          <a:blip r:embed="rId10" cstate="print"/>
          <a:srcRect r="5302"/>
          <a:stretch>
            <a:fillRect/>
          </a:stretch>
        </p:blipFill>
        <p:spPr bwMode="auto">
          <a:xfrm>
            <a:off x="4000496" y="3929066"/>
            <a:ext cx="357190" cy="5357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2196" name="Рисунок 28" descr="http://im3-tub-ru.yandex.net/i?id=167621997-61-72&amp;n=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71934" y="4786322"/>
            <a:ext cx="285752" cy="550192"/>
          </a:xfrm>
          <a:prstGeom prst="rect">
            <a:avLst/>
          </a:prstGeom>
          <a:noFill/>
        </p:spPr>
      </p:pic>
      <p:pic>
        <p:nvPicPr>
          <p:cNvPr id="2178" name="Рисунок 31" descr="http://im0-tub-ru.yandex.net/i?id=155196473-12-72&amp;n=2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14612" y="4786322"/>
            <a:ext cx="274635" cy="401656"/>
          </a:xfrm>
          <a:prstGeom prst="rect">
            <a:avLst/>
          </a:prstGeom>
          <a:noFill/>
        </p:spPr>
      </p:pic>
      <p:sp>
        <p:nvSpPr>
          <p:cNvPr id="2203" name="Oval 155"/>
          <p:cNvSpPr>
            <a:spLocks noChangeArrowheads="1"/>
          </p:cNvSpPr>
          <p:nvPr/>
        </p:nvSpPr>
        <p:spPr bwMode="auto">
          <a:xfrm>
            <a:off x="642910" y="4214818"/>
            <a:ext cx="714380" cy="785818"/>
          </a:xfrm>
          <a:prstGeom prst="ellipse">
            <a:avLst/>
          </a:prstGeom>
          <a:solidFill>
            <a:srgbClr val="FFFFFF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80" name="Oval 132"/>
          <p:cNvSpPr>
            <a:spLocks noChangeArrowheads="1"/>
          </p:cNvSpPr>
          <p:nvPr/>
        </p:nvSpPr>
        <p:spPr bwMode="auto">
          <a:xfrm>
            <a:off x="214282" y="4786322"/>
            <a:ext cx="571504" cy="571504"/>
          </a:xfrm>
          <a:prstGeom prst="ellipse">
            <a:avLst/>
          </a:prstGeom>
          <a:solidFill>
            <a:srgbClr val="FFFFFF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99" name="Picture 151" descr="http://im6-tub-ru.yandex.net/i?id=145275891-05-72&amp;n=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86050" y="3929066"/>
            <a:ext cx="357190" cy="428628"/>
          </a:xfrm>
          <a:prstGeom prst="rect">
            <a:avLst/>
          </a:prstGeom>
          <a:noFill/>
        </p:spPr>
      </p:pic>
      <p:sp>
        <p:nvSpPr>
          <p:cNvPr id="2202" name="Oval 154"/>
          <p:cNvSpPr>
            <a:spLocks noChangeArrowheads="1"/>
          </p:cNvSpPr>
          <p:nvPr/>
        </p:nvSpPr>
        <p:spPr bwMode="auto">
          <a:xfrm>
            <a:off x="214282" y="3857628"/>
            <a:ext cx="428628" cy="500066"/>
          </a:xfrm>
          <a:prstGeom prst="ellipse">
            <a:avLst/>
          </a:prstGeom>
          <a:solidFill>
            <a:srgbClr val="FFFFFF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06" name="Oval 158"/>
          <p:cNvSpPr>
            <a:spLocks noChangeArrowheads="1"/>
          </p:cNvSpPr>
          <p:nvPr/>
        </p:nvSpPr>
        <p:spPr bwMode="auto">
          <a:xfrm>
            <a:off x="3214678" y="4286256"/>
            <a:ext cx="642942" cy="785818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01" name="Picture 153" descr="i?id=3c7dfa23fcab7a5bf0afdd0bd3d5ac2a-124-144&amp;n=24">
            <a:hlinkClick r:id="rId13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4348" y="4357695"/>
            <a:ext cx="602985" cy="428627"/>
          </a:xfrm>
          <a:prstGeom prst="rect">
            <a:avLst/>
          </a:prstGeom>
          <a:noFill/>
        </p:spPr>
      </p:pic>
      <p:pic>
        <p:nvPicPr>
          <p:cNvPr id="2205" name="Picture 157" descr="i?id=898f4009ae18eb6dcdaf05709c9e86d2-73-144&amp;n=24">
            <a:hlinkClick r:id="rId15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357554" y="4429132"/>
            <a:ext cx="428628" cy="571504"/>
          </a:xfrm>
          <a:prstGeom prst="rect">
            <a:avLst/>
          </a:prstGeom>
          <a:noFill/>
        </p:spPr>
      </p:pic>
      <p:pic>
        <p:nvPicPr>
          <p:cNvPr id="2194" name="Picture 146" descr="i?id=64cb9efee033fcdcafc27b3ea7130149-32-144&amp;n=24">
            <a:hlinkClick r:id="rId17"/>
          </p:cNvPr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357290" y="4857760"/>
            <a:ext cx="327312" cy="342898"/>
          </a:xfrm>
          <a:prstGeom prst="rect">
            <a:avLst/>
          </a:prstGeom>
          <a:noFill/>
        </p:spPr>
      </p:pic>
      <p:pic>
        <p:nvPicPr>
          <p:cNvPr id="2200" name="Picture 152" descr="i?id=26b99eb5b7c92aeaae4de7094437dcc5-38-144&amp;n=24">
            <a:hlinkClick r:id="rId19"/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428728" y="4000504"/>
            <a:ext cx="357190" cy="372948"/>
          </a:xfrm>
          <a:prstGeom prst="rect">
            <a:avLst/>
          </a:prstGeom>
          <a:noFill/>
        </p:spPr>
      </p:pic>
      <p:pic>
        <p:nvPicPr>
          <p:cNvPr id="2179" name="Picture 131" descr="i?id=d7e753b3d9cb6457ea2abe1bdb126482-87-144&amp;n=24">
            <a:hlinkClick r:id="rId21"/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85720" y="4929198"/>
            <a:ext cx="425227" cy="357190"/>
          </a:xfrm>
          <a:prstGeom prst="rect">
            <a:avLst/>
          </a:prstGeom>
          <a:noFill/>
        </p:spPr>
      </p:pic>
      <p:sp>
        <p:nvSpPr>
          <p:cNvPr id="2193" name="Rectangle 145"/>
          <p:cNvSpPr>
            <a:spLocks noChangeArrowheads="1"/>
          </p:cNvSpPr>
          <p:nvPr/>
        </p:nvSpPr>
        <p:spPr bwMode="auto">
          <a:xfrm>
            <a:off x="285720" y="6072206"/>
            <a:ext cx="357190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Ё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92" name="Rectangle 144"/>
          <p:cNvSpPr>
            <a:spLocks noChangeArrowheads="1"/>
          </p:cNvSpPr>
          <p:nvPr/>
        </p:nvSpPr>
        <p:spPr bwMode="auto">
          <a:xfrm>
            <a:off x="642910" y="6072207"/>
            <a:ext cx="428628" cy="35718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Ж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91" name="Rectangle 143"/>
          <p:cNvSpPr>
            <a:spLocks noChangeArrowheads="1"/>
          </p:cNvSpPr>
          <p:nvPr/>
        </p:nvSpPr>
        <p:spPr bwMode="auto">
          <a:xfrm>
            <a:off x="1071539" y="6072207"/>
            <a:ext cx="428628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И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90" name="Rectangle 142"/>
          <p:cNvSpPr>
            <a:spLocks noChangeArrowheads="1"/>
          </p:cNvSpPr>
          <p:nvPr/>
        </p:nvSpPr>
        <p:spPr bwMode="auto">
          <a:xfrm>
            <a:off x="1500166" y="6072206"/>
            <a:ext cx="520700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9" name="Rectangle 141"/>
          <p:cNvSpPr>
            <a:spLocks noChangeArrowheads="1"/>
          </p:cNvSpPr>
          <p:nvPr/>
        </p:nvSpPr>
        <p:spPr bwMode="auto">
          <a:xfrm>
            <a:off x="1857357" y="6072207"/>
            <a:ext cx="357189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86" name="Rectangle 138"/>
          <p:cNvSpPr>
            <a:spLocks noChangeArrowheads="1"/>
          </p:cNvSpPr>
          <p:nvPr/>
        </p:nvSpPr>
        <p:spPr bwMode="auto">
          <a:xfrm>
            <a:off x="2643175" y="6072206"/>
            <a:ext cx="357189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5" name="Rectangle 137"/>
          <p:cNvSpPr>
            <a:spLocks noChangeArrowheads="1"/>
          </p:cNvSpPr>
          <p:nvPr/>
        </p:nvSpPr>
        <p:spPr bwMode="auto">
          <a:xfrm>
            <a:off x="3000364" y="6072206"/>
            <a:ext cx="357190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4" name="Rectangle 136"/>
          <p:cNvSpPr>
            <a:spLocks noChangeArrowheads="1"/>
          </p:cNvSpPr>
          <p:nvPr/>
        </p:nvSpPr>
        <p:spPr bwMode="auto">
          <a:xfrm>
            <a:off x="3357554" y="6072206"/>
            <a:ext cx="357191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Б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3" name="Rectangle 135"/>
          <p:cNvSpPr>
            <a:spLocks noChangeArrowheads="1"/>
          </p:cNvSpPr>
          <p:nvPr/>
        </p:nvSpPr>
        <p:spPr bwMode="auto">
          <a:xfrm>
            <a:off x="3714744" y="6072206"/>
            <a:ext cx="357190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У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2" name="Rectangle 134"/>
          <p:cNvSpPr>
            <a:spLocks noChangeArrowheads="1"/>
          </p:cNvSpPr>
          <p:nvPr/>
        </p:nvSpPr>
        <p:spPr bwMode="auto">
          <a:xfrm>
            <a:off x="4071934" y="6072206"/>
            <a:ext cx="357190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1" name="Rectangle 133"/>
          <p:cNvSpPr>
            <a:spLocks noChangeArrowheads="1"/>
          </p:cNvSpPr>
          <p:nvPr/>
        </p:nvSpPr>
        <p:spPr bwMode="auto">
          <a:xfrm>
            <a:off x="4429124" y="6072206"/>
            <a:ext cx="357190" cy="3571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8" name="Rectangle 140"/>
          <p:cNvSpPr>
            <a:spLocks noChangeArrowheads="1"/>
          </p:cNvSpPr>
          <p:nvPr/>
        </p:nvSpPr>
        <p:spPr bwMode="auto">
          <a:xfrm>
            <a:off x="714348" y="5429264"/>
            <a:ext cx="571504" cy="428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7" name="Rectangle 139"/>
          <p:cNvSpPr>
            <a:spLocks noChangeArrowheads="1"/>
          </p:cNvSpPr>
          <p:nvPr/>
        </p:nvSpPr>
        <p:spPr bwMode="auto">
          <a:xfrm>
            <a:off x="3286116" y="5429264"/>
            <a:ext cx="571504" cy="428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09" name="Rectangle 16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10" name="Rectangle 16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11" name="Rectangle 16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48150" algn="l"/>
              </a:tabLst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48150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24" name="Rectangle 17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09913" algn="ctr"/>
              </a:tabLst>
            </a:pPr>
            <a:b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09913" algn="ctr"/>
              </a:tabLst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  </a:t>
            </a:r>
            <a:endParaRPr kumimoji="0" lang="ru-RU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09913" algn="ctr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9" name="Oval 154"/>
          <p:cNvSpPr>
            <a:spLocks noChangeArrowheads="1"/>
          </p:cNvSpPr>
          <p:nvPr/>
        </p:nvSpPr>
        <p:spPr bwMode="auto">
          <a:xfrm>
            <a:off x="214282" y="3857628"/>
            <a:ext cx="500066" cy="642942"/>
          </a:xfrm>
          <a:prstGeom prst="ellipse">
            <a:avLst/>
          </a:prstGeom>
          <a:solidFill>
            <a:srgbClr val="FFFFFF"/>
          </a:solidFill>
          <a:ln w="9525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9729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image (1).jpg"/>
          <p:cNvPicPr>
            <a:picLocks noGrp="1" noChangeAspect="1"/>
          </p:cNvPicPr>
          <p:nvPr>
            <p:ph idx="1"/>
          </p:nvPr>
        </p:nvPicPr>
        <p:blipFill>
          <a:blip r:embed="rId3"/>
          <a:srcRect l="1596" t="11996" r="7909"/>
          <a:stretch>
            <a:fillRect/>
          </a:stretch>
        </p:blipFill>
        <p:spPr>
          <a:xfrm>
            <a:off x="1857356" y="500042"/>
            <a:ext cx="5286412" cy="578647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9729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age (4).jpg"/>
          <p:cNvPicPr>
            <a:picLocks noChangeAspect="1"/>
          </p:cNvPicPr>
          <p:nvPr/>
        </p:nvPicPr>
        <p:blipFill>
          <a:blip r:embed="rId3"/>
          <a:srcRect l="2777" t="7291" r="4166"/>
          <a:stretch>
            <a:fillRect/>
          </a:stretch>
        </p:blipFill>
        <p:spPr>
          <a:xfrm>
            <a:off x="500034" y="928670"/>
            <a:ext cx="3714776" cy="4929222"/>
          </a:xfrm>
          <a:prstGeom prst="rect">
            <a:avLst/>
          </a:prstGeom>
        </p:spPr>
      </p:pic>
      <p:pic>
        <p:nvPicPr>
          <p:cNvPr id="4" name="Рисунок 3" descr="image (5).jpg"/>
          <p:cNvPicPr>
            <a:picLocks noChangeAspect="1"/>
          </p:cNvPicPr>
          <p:nvPr/>
        </p:nvPicPr>
        <p:blipFill>
          <a:blip r:embed="rId4"/>
          <a:srcRect l="-6452"/>
          <a:stretch>
            <a:fillRect/>
          </a:stretch>
        </p:blipFill>
        <p:spPr>
          <a:xfrm rot="5400000">
            <a:off x="3982626" y="1232292"/>
            <a:ext cx="5286412" cy="39647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39729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DSC036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500042"/>
            <a:ext cx="2941112" cy="3197229"/>
          </a:xfrm>
        </p:spPr>
      </p:pic>
      <p:pic>
        <p:nvPicPr>
          <p:cNvPr id="5" name="Рисунок 4" descr="DSC03610.JPG"/>
          <p:cNvPicPr>
            <a:picLocks noChangeAspect="1"/>
          </p:cNvPicPr>
          <p:nvPr/>
        </p:nvPicPr>
        <p:blipFill>
          <a:blip r:embed="rId4" cstate="print"/>
          <a:srcRect l="3125" t="9375" r="3906"/>
          <a:stretch>
            <a:fillRect/>
          </a:stretch>
        </p:blipFill>
        <p:spPr>
          <a:xfrm>
            <a:off x="3000364" y="3143248"/>
            <a:ext cx="3143272" cy="3000396"/>
          </a:xfrm>
          <a:prstGeom prst="rect">
            <a:avLst/>
          </a:prstGeom>
        </p:spPr>
      </p:pic>
      <p:pic>
        <p:nvPicPr>
          <p:cNvPr id="6" name="Рисунок 5" descr="DSC036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642918"/>
            <a:ext cx="3000396" cy="307183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248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Игровое пособие  «Волшебный домик»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Творчество педагогов не имеет границ…   Спасибо за внимание!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Игровое пособие  «Волшебный домик»</dc:title>
  <dc:creator>Домашний</dc:creator>
  <cp:lastModifiedBy>Пользователь</cp:lastModifiedBy>
  <cp:revision>21</cp:revision>
  <dcterms:created xsi:type="dcterms:W3CDTF">2015-03-10T21:45:28Z</dcterms:created>
  <dcterms:modified xsi:type="dcterms:W3CDTF">2023-11-19T15:22:36Z</dcterms:modified>
</cp:coreProperties>
</file>