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7" r:id="rId2"/>
    <p:sldId id="279" r:id="rId3"/>
    <p:sldId id="286" r:id="rId4"/>
    <p:sldId id="268" r:id="rId5"/>
    <p:sldId id="282" r:id="rId6"/>
    <p:sldId id="271" r:id="rId7"/>
    <p:sldId id="283" r:id="rId8"/>
    <p:sldId id="287" r:id="rId9"/>
    <p:sldId id="288" r:id="rId10"/>
    <p:sldId id="289" r:id="rId11"/>
    <p:sldId id="290" r:id="rId12"/>
    <p:sldId id="285" r:id="rId13"/>
    <p:sldId id="278" r:id="rId14"/>
    <p:sldId id="275" r:id="rId15"/>
    <p:sldId id="267" r:id="rId16"/>
  </p:sldIdLst>
  <p:sldSz cx="9144000" cy="6858000" type="screen4x3"/>
  <p:notesSz cx="6858000" cy="9144000"/>
  <p:embeddedFontLst>
    <p:embeddedFont>
      <p:font typeface="Comic Sans MS" pitchFamily="66" charset="0"/>
      <p:regular r:id="rId17"/>
      <p:bold r:id="rId18"/>
      <p:italic r:id="rId19"/>
      <p:boldItalic r:id="rId20"/>
    </p:embeddedFont>
    <p:embeddedFont>
      <p:font typeface="Calibri" pitchFamily="34" charset="0"/>
      <p:regular r:id="rId21"/>
      <p:bold r:id="rId22"/>
      <p:italic r:id="rId23"/>
      <p:boldItalic r:id="rId2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A0000"/>
    <a:srgbClr val="660066"/>
    <a:srgbClr val="99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>
        <p:scale>
          <a:sx n="62" d="100"/>
          <a:sy n="62" d="100"/>
        </p:scale>
        <p:origin x="-2054" y="-54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130425"/>
            <a:ext cx="573784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3886200"/>
            <a:ext cx="571504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07.02.2021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523658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600200"/>
            <a:ext cx="7215238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07.02.2021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523658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28662" y="1600200"/>
            <a:ext cx="3567138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 sz="24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 sz="20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567138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 sz="24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 sz="20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07.02.2021</a:t>
            </a:fld>
            <a:endParaRPr lang="ru-RU"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07.02.2021</a:t>
            </a:fld>
            <a:endParaRPr lang="ru-RU"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07.02.2021</a:t>
            </a:fld>
            <a:endParaRPr lang="ru-RU"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64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6" r:id="rId4"/>
    <p:sldLayoutId id="2147483667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71480"/>
            <a:ext cx="7286676" cy="846158"/>
          </a:xfrm>
        </p:spPr>
        <p:txBody>
          <a:bodyPr/>
          <a:lstStyle/>
          <a:p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662" y="1600200"/>
            <a:ext cx="7215238" cy="4925144"/>
          </a:xfrm>
        </p:spPr>
        <p:txBody>
          <a:bodyPr/>
          <a:lstStyle/>
          <a:p>
            <a:endParaRPr lang="ru-RU" dirty="0"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06739" y="626096"/>
            <a:ext cx="7453866" cy="273630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8A0000"/>
                </a:solidFill>
              </a:rPr>
              <a:t>Социологический словарь</a:t>
            </a:r>
          </a:p>
          <a:p>
            <a:r>
              <a:rPr lang="ru-RU" sz="3200" b="1" i="1" dirty="0">
                <a:solidFill>
                  <a:srgbClr val="002060"/>
                </a:solidFill>
              </a:rPr>
              <a:t>Конфликт </a:t>
            </a:r>
            <a:r>
              <a:rPr lang="ru-RU" sz="3200" b="1" dirty="0">
                <a:solidFill>
                  <a:srgbClr val="002060"/>
                </a:solidFill>
              </a:rPr>
              <a:t>- </a:t>
            </a:r>
            <a:r>
              <a:rPr lang="ru-RU" sz="3200" dirty="0">
                <a:solidFill>
                  <a:srgbClr val="002060"/>
                </a:solidFill>
              </a:rPr>
              <a:t>столкновение противоположных интересов, целей, взглядов, идеологий между индивидами, </a:t>
            </a:r>
            <a:r>
              <a:rPr lang="ru-RU" sz="3200" dirty="0" smtClean="0">
                <a:solidFill>
                  <a:srgbClr val="002060"/>
                </a:solidFill>
              </a:rPr>
              <a:t>группами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10" name="Picture 6" descr="http://pokolenie-liderov21.ru/wp-content/uploads/2016/07/Pritscha_Solomona.jpg"/>
          <p:cNvPicPr>
            <a:picLocks noChangeAspect="1" noChangeArrowheads="1"/>
          </p:cNvPicPr>
          <p:nvPr/>
        </p:nvPicPr>
        <p:blipFill rotWithShape="1">
          <a:blip r:embed="rId2" cstate="print">
            <a:extLst/>
          </a:blip>
          <a:srcRect l="6211" t="11699" r="5291" b="10796"/>
          <a:stretch/>
        </p:blipFill>
        <p:spPr bwMode="auto">
          <a:xfrm>
            <a:off x="0" y="1994247"/>
            <a:ext cx="1471410" cy="1368153"/>
          </a:xfrm>
          <a:prstGeom prst="rect">
            <a:avLst/>
          </a:prstGeom>
          <a:ln>
            <a:noFill/>
          </a:ln>
          <a:effectLst>
            <a:softEdge rad="127000"/>
          </a:effectLst>
          <a:ex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467544" y="3573016"/>
            <a:ext cx="7416824" cy="295232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8A0000"/>
                </a:solidFill>
              </a:rPr>
              <a:t>Энциклопедический словарь экономики и права</a:t>
            </a:r>
            <a:endParaRPr lang="ru-RU" sz="3200" dirty="0">
              <a:solidFill>
                <a:srgbClr val="8A0000"/>
              </a:solidFill>
            </a:endParaRP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Конфликт</a:t>
            </a:r>
            <a:r>
              <a:rPr lang="ru-RU" sz="3200" dirty="0">
                <a:solidFill>
                  <a:srgbClr val="002060"/>
                </a:solidFill>
              </a:rPr>
              <a:t> </a:t>
            </a:r>
            <a:r>
              <a:rPr lang="ru-RU" sz="3200" dirty="0" smtClean="0">
                <a:solidFill>
                  <a:srgbClr val="002060"/>
                </a:solidFill>
              </a:rPr>
              <a:t>- столкновение </a:t>
            </a:r>
            <a:r>
              <a:rPr lang="ru-RU" sz="3200" dirty="0">
                <a:solidFill>
                  <a:srgbClr val="002060"/>
                </a:solidFill>
              </a:rPr>
              <a:t>противоположных интересов, противоречие во взглядах и в </a:t>
            </a:r>
            <a:r>
              <a:rPr lang="ru-RU" sz="3200" dirty="0" smtClean="0">
                <a:solidFill>
                  <a:srgbClr val="002060"/>
                </a:solidFill>
              </a:rPr>
              <a:t>отношениях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084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35264" y="5085184"/>
            <a:ext cx="7128792" cy="10801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Возникновение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95736" y="3356992"/>
            <a:ext cx="4896544" cy="78104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Проявление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19672" y="4149080"/>
            <a:ext cx="5976664" cy="9288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Осознание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55776" y="2575952"/>
            <a:ext cx="3960440" cy="781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Углубление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987824" y="1794912"/>
            <a:ext cx="3096344" cy="781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Разрешение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38996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35264" y="5085184"/>
            <a:ext cx="7128792" cy="10801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Возникновение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95736" y="3356992"/>
            <a:ext cx="4896544" cy="78104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Проявление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19672" y="4149080"/>
            <a:ext cx="5976664" cy="9288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Осознание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55776" y="2575952"/>
            <a:ext cx="3960440" cy="781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Углубление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987824" y="1794912"/>
            <a:ext cx="3096344" cy="781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Разрешение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11" name="Заголовок 4"/>
          <p:cNvSpPr txBox="1">
            <a:spLocks/>
          </p:cNvSpPr>
          <p:nvPr/>
        </p:nvSpPr>
        <p:spPr>
          <a:xfrm>
            <a:off x="1382179" y="651912"/>
            <a:ext cx="6523658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rgbClr val="8A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Стадии конфликта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8A0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38996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6523658" cy="1143000"/>
          </a:xfrm>
        </p:spPr>
        <p:txBody>
          <a:bodyPr/>
          <a:lstStyle/>
          <a:p>
            <a:r>
              <a:rPr lang="ru-RU" dirty="0" smtClean="0">
                <a:solidFill>
                  <a:srgbClr val="8A0000"/>
                </a:solidFill>
              </a:rPr>
              <a:t>Варианты поведения в конфликте</a:t>
            </a:r>
            <a:endParaRPr lang="ru-RU" dirty="0">
              <a:solidFill>
                <a:srgbClr val="8A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37732" y="1700808"/>
            <a:ext cx="4680520" cy="79208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Избегание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7652" y="2704398"/>
            <a:ext cx="4950412" cy="79208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   Сотрудничество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8220" y="3717032"/>
            <a:ext cx="4680520" cy="79208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   Компромисс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1012" y="4881982"/>
            <a:ext cx="4879424" cy="79208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Приспособление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8196" name="Picture 4" descr="Сто тысяч почему, или как отвечать на детские вопросы | Молодежный портал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04398"/>
            <a:ext cx="3635896" cy="257362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9614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Персидское нашествие / Скиф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728701"/>
            <a:ext cx="7208292" cy="540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866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4413" y="836712"/>
            <a:ext cx="7113587" cy="4514850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395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268761"/>
            <a:ext cx="7560840" cy="2880320"/>
          </a:xfr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8A0000"/>
                </a:solidFill>
              </a:rPr>
              <a:t>Конфликты в межличностных отношениях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42" y="5085184"/>
            <a:ext cx="5786478" cy="1224136"/>
          </a:xfrm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endParaRPr lang="ru-RU" sz="16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20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71480"/>
            <a:ext cx="7286676" cy="846158"/>
          </a:xfrm>
        </p:spPr>
        <p:txBody>
          <a:bodyPr/>
          <a:lstStyle/>
          <a:p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662" y="1600200"/>
            <a:ext cx="7215238" cy="4925144"/>
          </a:xfrm>
        </p:spPr>
        <p:txBody>
          <a:bodyPr/>
          <a:lstStyle/>
          <a:p>
            <a:endParaRPr lang="ru-RU" dirty="0"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06739" y="626096"/>
            <a:ext cx="7453866" cy="273630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rgbClr val="8A0000"/>
                </a:solidFill>
              </a:rPr>
              <a:t>Толковый словарь Д.Н. Ушакова</a:t>
            </a:r>
            <a:endParaRPr lang="ru-RU" sz="3200" dirty="0">
              <a:solidFill>
                <a:srgbClr val="8A0000"/>
              </a:solidFill>
            </a:endParaRPr>
          </a:p>
          <a:p>
            <a:r>
              <a:rPr lang="ru-RU" sz="3200" b="1" i="1" dirty="0">
                <a:solidFill>
                  <a:srgbClr val="002060"/>
                </a:solidFill>
              </a:rPr>
              <a:t>Конфликт</a:t>
            </a:r>
            <a:r>
              <a:rPr lang="ru-RU" sz="3200" dirty="0">
                <a:solidFill>
                  <a:srgbClr val="002060"/>
                </a:solidFill>
              </a:rPr>
              <a:t> - столкновение между спорящими несогласными сторонами</a:t>
            </a:r>
          </a:p>
        </p:txBody>
      </p:sp>
      <p:pic>
        <p:nvPicPr>
          <p:cNvPr id="10" name="Picture 6" descr="http://pokolenie-liderov21.ru/wp-content/uploads/2016/07/Pritscha_Solomona.jpg"/>
          <p:cNvPicPr>
            <a:picLocks noChangeAspect="1" noChangeArrowheads="1"/>
          </p:cNvPicPr>
          <p:nvPr/>
        </p:nvPicPr>
        <p:blipFill rotWithShape="1">
          <a:blip r:embed="rId2" cstate="print">
            <a:extLst/>
          </a:blip>
          <a:srcRect l="6211" t="11699" r="5291" b="10796"/>
          <a:stretch/>
        </p:blipFill>
        <p:spPr bwMode="auto">
          <a:xfrm>
            <a:off x="0" y="1994247"/>
            <a:ext cx="1471410" cy="1368153"/>
          </a:xfrm>
          <a:prstGeom prst="rect">
            <a:avLst/>
          </a:prstGeom>
          <a:ln>
            <a:noFill/>
          </a:ln>
          <a:effectLst>
            <a:softEdge rad="127000"/>
          </a:effectLst>
          <a:ex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467544" y="3624064"/>
            <a:ext cx="7416824" cy="2808312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8A0000"/>
                </a:solidFill>
              </a:rPr>
              <a:t>Философский словарь</a:t>
            </a:r>
            <a:endParaRPr lang="ru-RU" sz="3200" dirty="0">
              <a:solidFill>
                <a:srgbClr val="8A0000"/>
              </a:solidFill>
            </a:endParaRPr>
          </a:p>
          <a:p>
            <a:r>
              <a:rPr lang="ru-RU" sz="3200" b="1" i="1" dirty="0">
                <a:solidFill>
                  <a:srgbClr val="002060"/>
                </a:solidFill>
              </a:rPr>
              <a:t>Конфликт</a:t>
            </a:r>
            <a:r>
              <a:rPr lang="ru-RU" sz="3200" dirty="0">
                <a:solidFill>
                  <a:srgbClr val="002060"/>
                </a:solidFill>
              </a:rPr>
              <a:t> - в широком смысле столкновение, противостояние сторон.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626096"/>
            <a:ext cx="8568951" cy="580628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rgbClr val="7030A0"/>
                </a:solidFill>
              </a:rPr>
              <a:t>Конфликт — столкновение, противоборство возникающих противоречий</a:t>
            </a:r>
          </a:p>
        </p:txBody>
      </p:sp>
    </p:spTree>
    <p:extLst>
      <p:ext uri="{BB962C8B-B14F-4D97-AF65-F5344CB8AC3E}">
        <p14:creationId xmlns:p14="http://schemas.microsoft.com/office/powerpoint/2010/main" xmlns="" val="192354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268761"/>
            <a:ext cx="7560840" cy="2880320"/>
          </a:xfr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8A0000"/>
                </a:solidFill>
              </a:rPr>
              <a:t>Конфликты в межличностных отношениях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42" y="5085184"/>
            <a:ext cx="5786478" cy="1224136"/>
          </a:xfrm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endParaRPr lang="ru-RU" sz="16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91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980728"/>
            <a:ext cx="7848872" cy="3384376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Межличностный конфликт – это столкновение, противоборство возникающих противоречий между двумя и более личностями в процессе их взаимодействия</a:t>
            </a:r>
          </a:p>
        </p:txBody>
      </p:sp>
      <p:pic>
        <p:nvPicPr>
          <p:cNvPr id="5" name="Picture 4" descr="http://dizzwizz.ru/wp-content/uploads/2015/12/Strategii-povedeniya-v-konflikte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3347864" y="4653136"/>
            <a:ext cx="2340864" cy="146304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98109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35264" y="5085184"/>
            <a:ext cx="7128792" cy="10801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Возникновение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83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Маленькая девочка с мобильным телефоном | Премиум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3028764" cy="192563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изображение_viber_2021-02-07_21-22-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60648"/>
            <a:ext cx="5040560" cy="6597352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2" descr="Две молодые девушки держат телефоны, и одна девушка смотрит в телефон  другой стоящей девушки | Бесплатно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420888"/>
            <a:ext cx="3000163" cy="1998511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Конфликты в школе - причины и способы решения конфликтных ситуаций в школе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72616" y="4214022"/>
            <a:ext cx="3995936" cy="264397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757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35264" y="5085184"/>
            <a:ext cx="7128792" cy="10801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Возникновение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19672" y="4149080"/>
            <a:ext cx="5976664" cy="9288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Осознание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38996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35264" y="5085184"/>
            <a:ext cx="7128792" cy="10801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Возникновение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95736" y="3356992"/>
            <a:ext cx="4896544" cy="78104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Проявление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19672" y="4149080"/>
            <a:ext cx="5976664" cy="9288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Осознание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38996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35264" y="5085184"/>
            <a:ext cx="7128792" cy="10801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Возникновение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95736" y="3356992"/>
            <a:ext cx="4896544" cy="78104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Проявление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19672" y="4149080"/>
            <a:ext cx="5976664" cy="9288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Осознание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55776" y="2575952"/>
            <a:ext cx="3960440" cy="781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Углубление конфликта</a:t>
            </a:r>
            <a:endParaRPr lang="ru-RU" sz="2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38996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4F6128"/>
      </a:folHlink>
    </a:clrScheme>
    <a:fontScheme name="для шаблонов синий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143</Words>
  <Application>Microsoft Office PowerPoint</Application>
  <PresentationFormat>Экран (4:3)</PresentationFormat>
  <Paragraphs>38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Comic Sans MS</vt:lpstr>
      <vt:lpstr>Calibri</vt:lpstr>
      <vt:lpstr>1_Тема Office</vt:lpstr>
      <vt:lpstr>Слайд 1</vt:lpstr>
      <vt:lpstr>Слайд 2</vt:lpstr>
      <vt:lpstr>Конфликты в межличностных отношениях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Варианты поведения в конфликте</vt:lpstr>
      <vt:lpstr>Слайд 13</vt:lpstr>
      <vt:lpstr>Слайд 14</vt:lpstr>
      <vt:lpstr>Конфликты в межличностных отношениях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User</cp:lastModifiedBy>
  <cp:revision>115</cp:revision>
  <dcterms:created xsi:type="dcterms:W3CDTF">2014-07-06T18:18:01Z</dcterms:created>
  <dcterms:modified xsi:type="dcterms:W3CDTF">2021-02-07T16:39:16Z</dcterms:modified>
</cp:coreProperties>
</file>