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273" r:id="rId2"/>
    <p:sldId id="289" r:id="rId3"/>
    <p:sldId id="284" r:id="rId4"/>
    <p:sldId id="286" r:id="rId5"/>
    <p:sldId id="285" r:id="rId6"/>
    <p:sldId id="287" r:id="rId7"/>
    <p:sldId id="288" r:id="rId8"/>
    <p:sldId id="290" r:id="rId9"/>
    <p:sldId id="291" r:id="rId10"/>
    <p:sldId id="292" r:id="rId11"/>
  </p:sldIdLst>
  <p:sldSz cx="9144000" cy="6858000" type="screen4x3"/>
  <p:notesSz cx="6858000" cy="9144000"/>
  <p:custDataLst>
    <p:tags r:id="rId14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4374A"/>
    <a:srgbClr val="3399FF"/>
    <a:srgbClr val="666699"/>
    <a:srgbClr val="E5907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15620" autoAdjust="0"/>
    <p:restoredTop sz="84337" autoAdjust="0"/>
  </p:normalViewPr>
  <p:slideViewPr>
    <p:cSldViewPr>
      <p:cViewPr varScale="1">
        <p:scale>
          <a:sx n="57" d="100"/>
          <a:sy n="57" d="100"/>
        </p:scale>
        <p:origin x="845" y="4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68" d="100"/>
          <a:sy n="68" d="100"/>
        </p:scale>
        <p:origin x="-3492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86663A1-BE93-4F19-BCAE-33E954C20B2B}" type="datetimeFigureOut">
              <a:rPr lang="ru-RU" smtClean="0"/>
              <a:t>25.02.2025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40DF26E-F902-4582-B614-0C9EE35F213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4328337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0C0431-2448-4DC3-AF70-2785FBE2C445}" type="datetimeFigureOut">
              <a:rPr lang="ru-RU" smtClean="0"/>
              <a:t>25.02.2025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74341FE-AE5C-47F1-8FD8-47C4A673A80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61190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27584" y="2420888"/>
            <a:ext cx="6480720" cy="1080120"/>
          </a:xfrm>
        </p:spPr>
        <p:txBody>
          <a:bodyPr/>
          <a:lstStyle>
            <a:lvl1pPr>
              <a:defRPr b="1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ru-RU" dirty="0"/>
              <a:t>Образец</a:t>
            </a:r>
            <a:r>
              <a:rPr lang="en-US" dirty="0"/>
              <a:t> </a:t>
            </a:r>
            <a:r>
              <a:rPr lang="ru-RU" dirty="0"/>
              <a:t>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4">
                    <a:lumMod val="5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25.02.2025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4">
                    <a:lumMod val="50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4">
                    <a:lumMod val="5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156427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2pPr>
            <a:lvl3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3pPr>
            <a:lvl4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4pPr>
            <a:lvl5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25.02.2025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788046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2pPr>
            <a:lvl3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3pPr>
            <a:lvl4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4pPr>
            <a:lvl5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25.02.2025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836954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4">
                    <a:lumMod val="5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25.02.2025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4">
                    <a:lumMod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4">
                    <a:lumMod val="5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Номер слайда 5"/>
          <p:cNvSpPr txBox="1">
            <a:spLocks/>
          </p:cNvSpPr>
          <p:nvPr userDrawn="1"/>
        </p:nvSpPr>
        <p:spPr>
          <a:xfrm>
            <a:off x="6705600" y="65087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rgbClr val="3399FF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9" name="Заголовок 1"/>
          <p:cNvSpPr>
            <a:spLocks noGrp="1"/>
          </p:cNvSpPr>
          <p:nvPr>
            <p:ph type="title"/>
          </p:nvPr>
        </p:nvSpPr>
        <p:spPr>
          <a:xfrm>
            <a:off x="179512" y="191549"/>
            <a:ext cx="8856984" cy="12241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/>
              <a:t>Образец заголовка</a:t>
            </a:r>
          </a:p>
        </p:txBody>
      </p:sp>
      <p:sp>
        <p:nvSpPr>
          <p:cNvPr id="11" name="Текст 2"/>
          <p:cNvSpPr>
            <a:spLocks noGrp="1"/>
          </p:cNvSpPr>
          <p:nvPr>
            <p:ph idx="1"/>
          </p:nvPr>
        </p:nvSpPr>
        <p:spPr>
          <a:xfrm>
            <a:off x="1259632" y="1556792"/>
            <a:ext cx="7128792" cy="46805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15430141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71799" y="4406900"/>
            <a:ext cx="5722913" cy="1362075"/>
          </a:xfrm>
        </p:spPr>
        <p:txBody>
          <a:bodyPr anchor="t"/>
          <a:lstStyle>
            <a:lvl1pPr algn="l">
              <a:defRPr sz="4000" b="1" cap="all">
                <a:solidFill>
                  <a:schemeClr val="accent2">
                    <a:lumMod val="50000"/>
                  </a:schemeClr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771799" y="2906713"/>
            <a:ext cx="5722913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accent2">
                    <a:lumMod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>
                    <a:lumMod val="5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25.02.2025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2">
                    <a:lumMod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2">
                    <a:lumMod val="5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66547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79512" y="2060848"/>
            <a:ext cx="4320480" cy="4093915"/>
          </a:xfrm>
        </p:spPr>
        <p:txBody>
          <a:bodyPr/>
          <a:lstStyle>
            <a:lvl1pPr>
              <a:defRPr sz="2800">
                <a:solidFill>
                  <a:schemeClr val="bg1">
                    <a:lumMod val="95000"/>
                  </a:schemeClr>
                </a:solidFill>
              </a:defRPr>
            </a:lvl1pPr>
            <a:lvl2pPr>
              <a:defRPr sz="2400">
                <a:solidFill>
                  <a:schemeClr val="bg1">
                    <a:lumMod val="95000"/>
                  </a:schemeClr>
                </a:solidFill>
              </a:defRPr>
            </a:lvl2pPr>
            <a:lvl3pPr>
              <a:defRPr sz="2000">
                <a:solidFill>
                  <a:schemeClr val="bg1">
                    <a:lumMod val="95000"/>
                  </a:schemeClr>
                </a:solidFill>
              </a:defRPr>
            </a:lvl3pPr>
            <a:lvl4pPr>
              <a:defRPr sz="1800">
                <a:solidFill>
                  <a:schemeClr val="bg1">
                    <a:lumMod val="95000"/>
                  </a:schemeClr>
                </a:solidFill>
              </a:defRPr>
            </a:lvl4pPr>
            <a:lvl5pPr>
              <a:defRPr sz="1800">
                <a:solidFill>
                  <a:schemeClr val="bg1">
                    <a:lumMod val="9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4008" y="2071389"/>
            <a:ext cx="4320480" cy="4093915"/>
          </a:xfrm>
        </p:spPr>
        <p:txBody>
          <a:bodyPr/>
          <a:lstStyle>
            <a:lvl1pPr>
              <a:defRPr sz="2800">
                <a:solidFill>
                  <a:schemeClr val="bg1">
                    <a:lumMod val="95000"/>
                  </a:schemeClr>
                </a:solidFill>
              </a:defRPr>
            </a:lvl1pPr>
            <a:lvl2pPr>
              <a:defRPr sz="2400">
                <a:solidFill>
                  <a:schemeClr val="bg1">
                    <a:lumMod val="95000"/>
                  </a:schemeClr>
                </a:solidFill>
              </a:defRPr>
            </a:lvl2pPr>
            <a:lvl3pPr>
              <a:defRPr sz="2000">
                <a:solidFill>
                  <a:schemeClr val="bg1">
                    <a:lumMod val="95000"/>
                  </a:schemeClr>
                </a:solidFill>
              </a:defRPr>
            </a:lvl3pPr>
            <a:lvl4pPr>
              <a:defRPr sz="1800">
                <a:solidFill>
                  <a:schemeClr val="bg1">
                    <a:lumMod val="95000"/>
                  </a:schemeClr>
                </a:solidFill>
              </a:defRPr>
            </a:lvl4pPr>
            <a:lvl5pPr>
              <a:defRPr sz="1800">
                <a:solidFill>
                  <a:schemeClr val="bg1">
                    <a:lumMod val="9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25.02.2025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913399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1520" y="1916832"/>
            <a:ext cx="4176464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251520" y="2556594"/>
            <a:ext cx="4176464" cy="3951288"/>
          </a:xfrm>
        </p:spPr>
        <p:txBody>
          <a:bodyPr/>
          <a:lstStyle>
            <a:lvl1pPr>
              <a:defRPr sz="2400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>
              <a:defRPr sz="2000">
                <a:solidFill>
                  <a:schemeClr val="accent6">
                    <a:lumMod val="60000"/>
                    <a:lumOff val="40000"/>
                  </a:schemeClr>
                </a:solidFill>
              </a:defRPr>
            </a:lvl2pPr>
            <a:lvl3pPr>
              <a:defRPr sz="1800">
                <a:solidFill>
                  <a:schemeClr val="accent6">
                    <a:lumMod val="60000"/>
                    <a:lumOff val="40000"/>
                  </a:schemeClr>
                </a:solidFill>
              </a:defRPr>
            </a:lvl3pPr>
            <a:lvl4pPr>
              <a:defRPr sz="1600">
                <a:solidFill>
                  <a:schemeClr val="accent6">
                    <a:lumMod val="60000"/>
                    <a:lumOff val="40000"/>
                  </a:schemeClr>
                </a:solidFill>
              </a:defRPr>
            </a:lvl4pPr>
            <a:lvl5pPr>
              <a:defRPr sz="1600">
                <a:solidFill>
                  <a:schemeClr val="accent6">
                    <a:lumMod val="60000"/>
                    <a:lumOff val="40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716016" y="1934294"/>
            <a:ext cx="4248472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716016" y="2574056"/>
            <a:ext cx="4248472" cy="3951288"/>
          </a:xfrm>
        </p:spPr>
        <p:txBody>
          <a:bodyPr/>
          <a:lstStyle>
            <a:lvl1pPr>
              <a:defRPr sz="2400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>
              <a:defRPr sz="2000">
                <a:solidFill>
                  <a:schemeClr val="accent6">
                    <a:lumMod val="60000"/>
                    <a:lumOff val="40000"/>
                  </a:schemeClr>
                </a:solidFill>
              </a:defRPr>
            </a:lvl2pPr>
            <a:lvl3pPr>
              <a:defRPr sz="1800">
                <a:solidFill>
                  <a:schemeClr val="accent6">
                    <a:lumMod val="60000"/>
                    <a:lumOff val="40000"/>
                  </a:schemeClr>
                </a:solidFill>
              </a:defRPr>
            </a:lvl3pPr>
            <a:lvl4pPr>
              <a:defRPr sz="1600">
                <a:solidFill>
                  <a:schemeClr val="accent6">
                    <a:lumMod val="60000"/>
                    <a:lumOff val="40000"/>
                  </a:schemeClr>
                </a:solidFill>
              </a:defRPr>
            </a:lvl4pPr>
            <a:lvl5pPr>
              <a:defRPr sz="1600">
                <a:solidFill>
                  <a:schemeClr val="accent6">
                    <a:lumMod val="60000"/>
                    <a:lumOff val="40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1375310" y="6410896"/>
            <a:ext cx="1215489" cy="365125"/>
          </a:xfrm>
        </p:spPr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25.02.2025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4154184" y="6356350"/>
            <a:ext cx="1649592" cy="365125"/>
          </a:xfrm>
        </p:spPr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7471310" y="6356350"/>
            <a:ext cx="1215489" cy="365125"/>
          </a:xfrm>
        </p:spPr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59933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25.02.2025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724577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25.02.2025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159515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3622"/>
            <a:ext cx="3008313" cy="921478"/>
          </a:xfrm>
        </p:spPr>
        <p:txBody>
          <a:bodyPr anchor="b"/>
          <a:lstStyle>
            <a:lvl1pPr algn="l">
              <a:defRPr sz="2000" b="1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63888" y="1916832"/>
            <a:ext cx="5111750" cy="4353347"/>
          </a:xfrm>
        </p:spPr>
        <p:txBody>
          <a:bodyPr/>
          <a:lstStyle>
            <a:lvl1pPr>
              <a:defRPr sz="3200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>
              <a:defRPr sz="2800">
                <a:solidFill>
                  <a:schemeClr val="accent6">
                    <a:lumMod val="60000"/>
                    <a:lumOff val="40000"/>
                  </a:schemeClr>
                </a:solidFill>
              </a:defRPr>
            </a:lvl2pPr>
            <a:lvl3pPr>
              <a:defRPr sz="2400">
                <a:solidFill>
                  <a:schemeClr val="accent6">
                    <a:lumMod val="60000"/>
                    <a:lumOff val="40000"/>
                  </a:schemeClr>
                </a:solidFill>
              </a:defRPr>
            </a:lvl3pPr>
            <a:lvl4pPr>
              <a:defRPr sz="2000">
                <a:solidFill>
                  <a:schemeClr val="accent6">
                    <a:lumMod val="60000"/>
                    <a:lumOff val="40000"/>
                  </a:schemeClr>
                </a:solidFill>
              </a:defRPr>
            </a:lvl4pPr>
            <a:lvl5pPr>
              <a:defRPr sz="2000">
                <a:solidFill>
                  <a:schemeClr val="accent6">
                    <a:lumMod val="60000"/>
                    <a:lumOff val="40000"/>
                  </a:schemeClr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25.02.2025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4896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25.02.2025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586054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hyperlink" Target="https://presentation-creation.ru/" TargetMode="Externa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191549"/>
            <a:ext cx="8856984" cy="12241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43608" y="1556792"/>
            <a:ext cx="7128792" cy="46805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accent4">
                    <a:lumMod val="5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25.02.2025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accent4">
                    <a:lumMod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4">
                    <a:lumMod val="5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7" name="Рисунок 6">
            <a:hlinkClick r:id="rId14"/>
          </p:cNvPr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20688" y="45855"/>
            <a:ext cx="757762" cy="757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02724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accent4">
              <a:lumMod val="50000"/>
            </a:schemeClr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accent4">
              <a:lumMod val="50000"/>
            </a:schemeClr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accent4">
              <a:lumMod val="50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accent4">
              <a:lumMod val="50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accent4">
              <a:lumMod val="50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accent4">
              <a:lumMod val="50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microsoft.com/office/2007/relationships/hdphoto" Target="../media/hdphoto1.wdp"/><Relationship Id="rId5" Type="http://schemas.openxmlformats.org/officeDocument/2006/relationships/image" Target="../media/image5.png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61606B3-BB0A-46E4-8A6F-9204280197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558" y="188640"/>
            <a:ext cx="8640960" cy="936104"/>
          </a:xfrm>
        </p:spPr>
        <p:txBody>
          <a:bodyPr>
            <a:normAutofit fontScale="90000"/>
          </a:bodyPr>
          <a:lstStyle/>
          <a:p>
            <a:r>
              <a:rPr lang="ru-RU" sz="3200" b="1" i="1" dirty="0">
                <a:latin typeface="Times New Roman" pitchFamily="18" charset="0"/>
                <a:cs typeface="Times New Roman" pitchFamily="18" charset="0"/>
              </a:rPr>
              <a:t>МБОУ СОШ№92 </a:t>
            </a:r>
            <a:r>
              <a:rPr lang="ru-RU" sz="3200" b="1" i="1" dirty="0" err="1">
                <a:latin typeface="Times New Roman" pitchFamily="18" charset="0"/>
                <a:cs typeface="Times New Roman" pitchFamily="18" charset="0"/>
              </a:rPr>
              <a:t>Барабинского</a:t>
            </a:r>
            <a:r>
              <a:rPr lang="ru-RU" sz="3200" b="1" i="1" dirty="0">
                <a:latin typeface="Times New Roman" pitchFamily="18" charset="0"/>
                <a:cs typeface="Times New Roman" pitchFamily="18" charset="0"/>
              </a:rPr>
              <a:t> района Новосибирской области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C081E60-6B77-4145-8219-45D96F2EF5D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03648" y="1501273"/>
            <a:ext cx="6408712" cy="4968552"/>
          </a:xfrm>
          <a:ln>
            <a:noFill/>
          </a:ln>
          <a:effectLst>
            <a:glow rad="139700">
              <a:schemeClr val="accent2">
                <a:satMod val="175000"/>
                <a:alpha val="40000"/>
              </a:schemeClr>
            </a:glow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ru-RU" sz="2800" b="1" i="1" dirty="0">
              <a:solidFill>
                <a:srgbClr val="04374A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r>
              <a:rPr lang="ru-RU" sz="2800" b="1" i="1" dirty="0">
                <a:solidFill>
                  <a:srgbClr val="04374A"/>
                </a:solidFill>
                <a:latin typeface="Times New Roman" pitchFamily="18" charset="0"/>
                <a:cs typeface="Times New Roman" pitchFamily="18" charset="0"/>
              </a:rPr>
              <a:t>Мастер-класс</a:t>
            </a:r>
          </a:p>
          <a:p>
            <a:pPr marL="0" indent="0" algn="ctr">
              <a:buNone/>
            </a:pPr>
            <a:r>
              <a:rPr lang="ru-RU" sz="2800" b="1" i="1" dirty="0">
                <a:solidFill>
                  <a:srgbClr val="04374A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800" b="1" dirty="0"/>
              <a:t>Развитие функциональной читательской грамотности как планируемого результата обучения посредством сингапурских обучающих структур</a:t>
            </a:r>
            <a:r>
              <a:rPr lang="ru-RU" sz="2800" b="1" i="1" dirty="0">
                <a:solidFill>
                  <a:srgbClr val="04374A"/>
                </a:solidFill>
                <a:latin typeface="Times New Roman" pitchFamily="18" charset="0"/>
                <a:cs typeface="Times New Roman" pitchFamily="18" charset="0"/>
              </a:rPr>
              <a:t>» </a:t>
            </a:r>
          </a:p>
        </p:txBody>
      </p:sp>
    </p:spTree>
    <p:extLst>
      <p:ext uri="{BB962C8B-B14F-4D97-AF65-F5344CB8AC3E}">
        <p14:creationId xmlns:p14="http://schemas.microsoft.com/office/powerpoint/2010/main" val="618943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 descr="C:\Users\IRINAGL\Desktop\a866c2a71cf1818863aaff3152756379-800x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517755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accent4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6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6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66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Микс</a:t>
            </a:r>
            <a:r>
              <a:rPr lang="ru-RU" sz="6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Фриз Групп</a:t>
            </a:r>
          </a:p>
          <a:p>
            <a:pPr algn="ctr"/>
            <a:r>
              <a:rPr lang="ru-RU" sz="4400" b="1" dirty="0">
                <a:latin typeface="Times New Roman" pitchFamily="18" charset="0"/>
                <a:cs typeface="Times New Roman" pitchFamily="18" charset="0"/>
              </a:rPr>
              <a:t>перемешать – замереть – группа</a:t>
            </a:r>
            <a:endParaRPr lang="ru-RU" sz="4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 descr="C:\Users\IRINAGL\Desktop\kid-silhouettes-holding-hands-sylvie-bouchard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21" r="5041" b="34848"/>
          <a:stretch/>
        </p:blipFill>
        <p:spPr bwMode="auto">
          <a:xfrm>
            <a:off x="1475656" y="620688"/>
            <a:ext cx="6552728" cy="22296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48db71587dc723169a-3-29.8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72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267200" y="5410427"/>
            <a:ext cx="609600" cy="6096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7642655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687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IRINAGL\Downloads\IMG_9054.jpg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492" r="19937" b="63741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899375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Users\IRINAGL\Downloads\IMG_9054.jpg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6256"/>
          <a:stretch/>
        </p:blipFill>
        <p:spPr bwMode="auto">
          <a:xfrm>
            <a:off x="-25268" y="0"/>
            <a:ext cx="916926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957620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IRINAGL\Downloads\IMG_9054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65700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accent4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1682806" y="404664"/>
            <a:ext cx="5778388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66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Зум ин</a:t>
            </a:r>
          </a:p>
        </p:txBody>
      </p:sp>
      <p:sp>
        <p:nvSpPr>
          <p:cNvPr id="7" name="Объект 2"/>
          <p:cNvSpPr txBox="1">
            <a:spLocks/>
          </p:cNvSpPr>
          <p:nvPr/>
        </p:nvSpPr>
        <p:spPr>
          <a:xfrm>
            <a:off x="0" y="1569186"/>
            <a:ext cx="9252520" cy="53012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accent4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accent4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accent4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accent4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accent4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36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Что это такое? </a:t>
            </a:r>
            <a:r>
              <a:rPr lang="ru-RU" sz="36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= мозговой штурм;</a:t>
            </a:r>
          </a:p>
          <a:p>
            <a:r>
              <a:rPr lang="ru-RU" sz="36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Можете ли вы предсказать, что будет далее? </a:t>
            </a:r>
            <a:r>
              <a:rPr lang="ru-RU" sz="36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= выдвижение гипотез;</a:t>
            </a:r>
          </a:p>
          <a:p>
            <a:r>
              <a:rPr lang="ru-RU" sz="36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Как вам кажется, где происходит это действие? Почему вы так решили? </a:t>
            </a:r>
          </a:p>
          <a:p>
            <a:pPr marL="0" indent="0">
              <a:buNone/>
            </a:pPr>
            <a:r>
              <a:rPr lang="ru-RU" sz="36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36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= аргументированное рассуждение;</a:t>
            </a:r>
          </a:p>
          <a:p>
            <a:r>
              <a:rPr lang="ru-RU" sz="36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Какие новые детали доказывают ваши гипотезы? </a:t>
            </a:r>
            <a:r>
              <a:rPr lang="ru-RU" sz="36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= наблюдение/описание.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342679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 descr="https://lh3.googleusercontent.com/sGaNWoDOFNlt5oPBWSevKFg7MQqyMT3YvQVajygZ4qpnnBGca-wDqYC5k4M2dRSlLXUTpgt5NlWVeTws_79-RrcgUpLsTGPwZ9ie42xodqV5Hbv0hI1uEer6qBtFSWIE6vFge8apHU3Ca8M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27" name="Picture 3" descr="C:\Users\IRINAGL\Desktop\семинар\1 (1)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476672"/>
            <a:ext cx="1728192" cy="1367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026975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ФАЙНД ЗЭ ФИБ </a:t>
            </a: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02216765"/>
              </p:ext>
            </p:extLst>
          </p:nvPr>
        </p:nvGraphicFramePr>
        <p:xfrm>
          <a:off x="1" y="1412776"/>
          <a:ext cx="9144000" cy="548750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048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48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048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510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Утверждение</a:t>
                      </a:r>
                      <a:endParaRPr lang="ru-RU" sz="20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3500" marR="63500" marT="63500" marB="63500">
                    <a:solidFill>
                      <a:schemeClr val="accent4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Правда</a:t>
                      </a:r>
                      <a:endParaRPr lang="ru-RU" sz="200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3500" marR="63500" marT="63500" marB="63500">
                    <a:solidFill>
                      <a:schemeClr val="accent4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Ложь</a:t>
                      </a:r>
                      <a:endParaRPr lang="ru-RU" sz="20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3500" marR="63500" marT="63500" marB="63500">
                    <a:solidFill>
                      <a:schemeClr val="accent4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3313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В упаковке орехи очищенные?</a:t>
                      </a:r>
                      <a:endParaRPr lang="ru-RU" sz="180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3500" marR="63500" marT="63500" marB="63500">
                    <a:solidFill>
                      <a:schemeClr val="accent4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500" marR="63500" marT="63500" marB="6350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ru-RU" sz="1100" dirty="0">
                        <a:effectLst/>
                        <a:latin typeface="Calibri"/>
                      </a:endParaRPr>
                    </a:p>
                  </a:txBody>
                  <a:tcPr marL="63500" marR="63500" marT="63500" marB="6350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2337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В упаковке орехи кедровые?</a:t>
                      </a:r>
                      <a:endParaRPr lang="ru-RU" sz="18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3500" marR="63500" marT="63500" marB="63500">
                    <a:solidFill>
                      <a:schemeClr val="accent4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500" marR="63500" marT="63500" marB="63500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ru-RU" sz="1100" dirty="0">
                        <a:effectLst/>
                        <a:latin typeface="Calibri"/>
                      </a:endParaRPr>
                    </a:p>
                  </a:txBody>
                  <a:tcPr marL="63500" marR="63500" marT="63500" marB="63500"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42371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На данный день они годны к употреблению?</a:t>
                      </a:r>
                      <a:endParaRPr lang="ru-RU" sz="18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3500" marR="63500" marT="63500" marB="63500">
                    <a:solidFill>
                      <a:schemeClr val="accent4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ru-RU" sz="1100" dirty="0">
                        <a:effectLst/>
                        <a:latin typeface="Calibri"/>
                      </a:endParaRPr>
                    </a:p>
                  </a:txBody>
                  <a:tcPr marL="63500" marR="63500" marT="63500" marB="63500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500" marR="63500" marT="63500" marB="63500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42371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Данные орехи можно хранить где угодно?</a:t>
                      </a:r>
                      <a:endParaRPr lang="ru-RU" sz="18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3500" marR="63500" marT="63500" marB="63500">
                    <a:solidFill>
                      <a:schemeClr val="accent4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ru-RU" sz="1100" dirty="0">
                        <a:effectLst/>
                        <a:latin typeface="Calibri"/>
                      </a:endParaRPr>
                    </a:p>
                  </a:txBody>
                  <a:tcPr marL="63500" marR="63500" marT="63500" marB="63500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500" marR="63500" marT="63500" marB="63500"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32478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7524328" y="0"/>
            <a:ext cx="1619672" cy="27809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21804" y="116632"/>
            <a:ext cx="8100392" cy="4680520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b="1" dirty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«Учитывая общую калорийность кедровых орехов, пищевой состав на 100 грамм продукта, указанные в таблице, ответьте на вопрос: «Может ли ученик 4 класса, коими вы сейчас являетесь, съесть 100 грамм орехов в день?»</a:t>
            </a:r>
          </a:p>
          <a:p>
            <a:endParaRPr lang="ru-RU" dirty="0"/>
          </a:p>
        </p:txBody>
      </p:sp>
      <p:pic>
        <p:nvPicPr>
          <p:cNvPr id="6147" name="Picture 3" descr="C:\Users\IRINAGL\Desktop\6d9201758939d2f1644956839d51cb53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645024"/>
            <a:ext cx="9144000" cy="32129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697178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df3962f843b5fbe2b7272967f78ea5102fe8c9e"/>
</p:tagLst>
</file>

<file path=ppt/theme/theme1.xml><?xml version="1.0" encoding="utf-8"?>
<a:theme xmlns:a="http://schemas.openxmlformats.org/drawingml/2006/main" name="Тема Office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2696</TotalTime>
  <Words>157</Words>
  <Application>Microsoft Office PowerPoint</Application>
  <PresentationFormat>Экран (4:3)</PresentationFormat>
  <Paragraphs>23</Paragraphs>
  <Slides>10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4" baseType="lpstr">
      <vt:lpstr>Arial</vt:lpstr>
      <vt:lpstr>Calibri</vt:lpstr>
      <vt:lpstr>Times New Roman</vt:lpstr>
      <vt:lpstr>Тема Office</vt:lpstr>
      <vt:lpstr>МБОУ СОШ№92 Барабинского района Новосибирской области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ФАЙНД ЗЭ ФИБ </vt:lpstr>
      <vt:lpstr>Презентация PowerPoint</vt:lpstr>
      <vt:lpstr>Презентация PowerPoint</vt:lpstr>
    </vt:vector>
  </TitlesOfParts>
  <Company>presentation-creation.ru</Company>
  <LinksUpToDate>false</LinksUpToDate>
  <SharedDoc>false</SharedDoc>
  <HyperlinkBase>https://presentation-creation.ru/powerpoint-templates.html</HyperlinkBase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Разноцветные боковые штрихи</dc:title>
  <dc:creator>obstinate</dc:creator>
  <dc:description>Шаблон презентации с сайта https://presentation-creation.ru/</dc:description>
  <cp:lastModifiedBy>User</cp:lastModifiedBy>
  <cp:revision>1285</cp:revision>
  <dcterms:created xsi:type="dcterms:W3CDTF">2018-02-25T09:09:03Z</dcterms:created>
  <dcterms:modified xsi:type="dcterms:W3CDTF">2025-02-25T07:26:11Z</dcterms:modified>
</cp:coreProperties>
</file>