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70" r:id="rId4"/>
    <p:sldId id="271" r:id="rId5"/>
    <p:sldId id="272" r:id="rId6"/>
    <p:sldId id="273" r:id="rId7"/>
    <p:sldId id="274" r:id="rId8"/>
    <p:sldId id="259" r:id="rId9"/>
    <p:sldId id="262" r:id="rId10"/>
    <p:sldId id="275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CC3399"/>
    <a:srgbClr val="00518E"/>
    <a:srgbClr val="00CC00"/>
    <a:srgbClr val="FFCCCC"/>
    <a:srgbClr val="FF99CC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717" autoAdjust="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643306" y="4357694"/>
            <a:ext cx="47863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Подготовила:</a:t>
            </a:r>
          </a:p>
          <a:p>
            <a:pPr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Стадник  Т.А.,</a:t>
            </a:r>
          </a:p>
          <a:p>
            <a:pPr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учитель МБОУ СОШ № 46 пгт. Черноморского </a:t>
            </a:r>
          </a:p>
          <a:p>
            <a:pPr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МО Северский район Краснодарского края</a:t>
            </a:r>
          </a:p>
          <a:p>
            <a:pPr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имени  заслуженного мастера спорта  СССР </a:t>
            </a:r>
          </a:p>
          <a:p>
            <a:pPr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Мачуги В.Н.</a:t>
            </a:r>
          </a:p>
          <a:p>
            <a:pPr algn="r"/>
            <a:endParaRPr lang="ru-RU" dirty="0"/>
          </a:p>
        </p:txBody>
      </p:sp>
      <p:pic>
        <p:nvPicPr>
          <p:cNvPr id="6" name="Содержимое 9" descr="6077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2571736" y="1643050"/>
            <a:ext cx="4038600" cy="21429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928630" y="3643314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C3399"/>
                </a:solidFill>
              </a:rPr>
              <a:t>…Слов дороже нет на свете!</a:t>
            </a:r>
            <a:endParaRPr lang="ru-RU" sz="4800" dirty="0">
              <a:solidFill>
                <a:srgbClr val="CC3399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Использованные источники: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357158" y="1643050"/>
            <a:ext cx="8643998" cy="4714908"/>
          </a:xfrm>
        </p:spPr>
        <p:txBody>
          <a:bodyPr>
            <a:noAutofit/>
          </a:bodyPr>
          <a:lstStyle/>
          <a:p>
            <a:pPr marL="742950" lvl="0" indent="-742950" algn="l">
              <a:buFont typeface="+mj-lt"/>
              <a:buAutoNum type="arabicPeriod"/>
            </a:pPr>
            <a:r>
              <a:rPr lang="ru-RU" sz="2400" u="sng" dirty="0" smtClean="0">
                <a:solidFill>
                  <a:srgbClr val="0070C0"/>
                </a:solidFill>
              </a:rPr>
              <a:t>https://stydopedia.ru/1x4dbb.html</a:t>
            </a:r>
          </a:p>
          <a:p>
            <a:pPr marL="742950" lvl="0" indent="-742950" algn="l">
              <a:buFont typeface="+mj-lt"/>
              <a:buAutoNum type="arabicPeriod"/>
            </a:pPr>
            <a:r>
              <a:rPr lang="ru-RU" sz="2400" u="sng" dirty="0" smtClean="0">
                <a:solidFill>
                  <a:srgbClr val="0070C0"/>
                </a:solidFill>
              </a:rPr>
              <a:t>https://ok.ru/veselygoro/topic/67144923706794</a:t>
            </a:r>
          </a:p>
          <a:p>
            <a:pPr marL="742950" lvl="0" indent="-742950" algn="l">
              <a:buFont typeface="+mj-lt"/>
              <a:buAutoNum type="arabicPeriod"/>
            </a:pPr>
            <a:r>
              <a:rPr lang="ru-RU" sz="2400" u="sng" dirty="0" smtClean="0">
                <a:solidFill>
                  <a:srgbClr val="0070C0"/>
                </a:solidFill>
              </a:rPr>
              <a:t>http://www.bolshoyvopros.ru/questions/2800646-sinkvejn-k-slovu-mama-kak-sostavit-primery.html</a:t>
            </a:r>
          </a:p>
          <a:p>
            <a:pPr marL="742950" lvl="0" indent="-742950" algn="l">
              <a:buFont typeface="+mj-lt"/>
              <a:buAutoNum type="arabicPeriod"/>
            </a:pPr>
            <a:r>
              <a:rPr lang="ru-RU" sz="2400" u="sng" dirty="0" smtClean="0">
                <a:solidFill>
                  <a:srgbClr val="0070C0"/>
                </a:solidFill>
              </a:rPr>
              <a:t>https://infourok.ru/metodika-podgotovki-i-provedeniya-klassnih-chasov-1607092.html</a:t>
            </a:r>
          </a:p>
          <a:p>
            <a:pPr marL="742950" lvl="0" indent="-742950" algn="l">
              <a:buFont typeface="+mj-lt"/>
              <a:buAutoNum type="arabicPeriod"/>
            </a:pPr>
            <a:r>
              <a:rPr lang="ru-RU" sz="2400" u="sng" dirty="0" smtClean="0">
                <a:solidFill>
                  <a:srgbClr val="0070C0"/>
                </a:solidFill>
              </a:rPr>
              <a:t>https://www.culture.ru/materials/251366/podarok-mame</a:t>
            </a:r>
          </a:p>
          <a:p>
            <a:pPr marL="742950" lvl="0" indent="-742950" algn="l">
              <a:buFont typeface="+mj-lt"/>
              <a:buAutoNum type="arabicPeriod"/>
            </a:pPr>
            <a:r>
              <a:rPr lang="ru-RU" sz="2400" u="sng" dirty="0" smtClean="0">
                <a:solidFill>
                  <a:srgbClr val="0070C0"/>
                </a:solidFill>
              </a:rPr>
              <a:t>https://videoshow.ru/how-to-create-a-videocollage-of-photos.php</a:t>
            </a:r>
          </a:p>
          <a:p>
            <a:pPr marL="742950" lvl="0" indent="-742950" algn="l">
              <a:buFont typeface="+mj-lt"/>
              <a:buAutoNum type="arabicPeriod"/>
            </a:pPr>
            <a:r>
              <a:rPr lang="ru-RU" sz="2400" u="sng" dirty="0" smtClean="0">
                <a:solidFill>
                  <a:srgbClr val="0070C0"/>
                </a:solidFill>
              </a:rPr>
              <a:t>https://www.youtube.com/watch?v=YVM2ah61Sq0</a:t>
            </a:r>
            <a:r>
              <a:rPr lang="en-US" sz="2400" u="sng" dirty="0" err="1" smtClean="0">
                <a:solidFill>
                  <a:srgbClr val="0070C0"/>
                </a:solidFill>
              </a:rPr>
              <a:t>ru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9" descr="0_7b432_a8055091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86552">
            <a:off x="819134" y="362279"/>
            <a:ext cx="3071834" cy="1638221"/>
          </a:xfrm>
          <a:prstGeom prst="rect">
            <a:avLst/>
          </a:prstGeom>
        </p:spPr>
      </p:pic>
      <p:pic>
        <p:nvPicPr>
          <p:cNvPr id="6" name="Содержимое 5" descr="grass-png--2500.png"/>
          <p:cNvPicPr>
            <a:picLocks noChangeAspect="1"/>
          </p:cNvPicPr>
          <p:nvPr/>
        </p:nvPicPr>
        <p:blipFill>
          <a:blip r:embed="rId3" cstate="print"/>
          <a:srcRect t="35993"/>
          <a:stretch>
            <a:fillRect/>
          </a:stretch>
        </p:blipFill>
        <p:spPr>
          <a:xfrm>
            <a:off x="500034" y="4429132"/>
            <a:ext cx="8143931" cy="1331149"/>
          </a:xfrm>
          <a:prstGeom prst="rect">
            <a:avLst/>
          </a:prstGeom>
        </p:spPr>
      </p:pic>
      <p:pic>
        <p:nvPicPr>
          <p:cNvPr id="4" name="Содержимое 3" descr="header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57158" y="1857364"/>
            <a:ext cx="8300215" cy="2879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3071810"/>
            <a:ext cx="7086592" cy="108266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Monotype Corsiva" pitchFamily="66" charset="0"/>
                <a:cs typeface="Kokila" pitchFamily="34" charset="0"/>
              </a:rPr>
              <a:t>Спасибо за внимание!</a:t>
            </a:r>
            <a:endParaRPr lang="ru-RU" sz="6600" dirty="0">
              <a:solidFill>
                <a:srgbClr val="C00000"/>
              </a:solidFill>
              <a:latin typeface="Monotype Corsiva" pitchFamily="66" charset="0"/>
              <a:cs typeface="Kokila" pitchFamily="34" charset="0"/>
            </a:endParaRPr>
          </a:p>
        </p:txBody>
      </p:sp>
      <p:pic>
        <p:nvPicPr>
          <p:cNvPr id="5" name="Содержимое 3" descr="flowers_and_grass_png_picture_clipart.png"/>
          <p:cNvPicPr>
            <a:picLocks noChangeAspect="1"/>
          </p:cNvPicPr>
          <p:nvPr/>
        </p:nvPicPr>
        <p:blipFill>
          <a:blip r:embed="rId5" cstate="print"/>
          <a:srcRect l="1736" t="14857" b="3671"/>
          <a:stretch>
            <a:fillRect/>
          </a:stretch>
        </p:blipFill>
        <p:spPr>
          <a:xfrm>
            <a:off x="357158" y="4000504"/>
            <a:ext cx="8286808" cy="178595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6000760" y="1285860"/>
            <a:ext cx="571504" cy="928694"/>
          </a:xfrm>
          <a:prstGeom prst="ellipse">
            <a:avLst/>
          </a:prstGeom>
          <a:solidFill>
            <a:srgbClr val="00CC0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357950" y="1428736"/>
            <a:ext cx="71438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/>
          <p:cNvSpPr/>
          <p:nvPr/>
        </p:nvSpPr>
        <p:spPr>
          <a:xfrm>
            <a:off x="4286248" y="785794"/>
            <a:ext cx="1643074" cy="71438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лако 10"/>
          <p:cNvSpPr/>
          <p:nvPr/>
        </p:nvSpPr>
        <p:spPr>
          <a:xfrm rot="419638">
            <a:off x="6557072" y="685269"/>
            <a:ext cx="2052637" cy="717021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827902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2357422" y="571480"/>
            <a:ext cx="3901294" cy="3857652"/>
          </a:xfrm>
          <a:prstGeom prst="ellipse">
            <a:avLst/>
          </a:prstGeom>
          <a:ln w="190500" cap="rnd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500034" y="4286256"/>
            <a:ext cx="81439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День матери в 2020 году – </a:t>
            </a:r>
          </a:p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29 ноября (последнее воскресенье ноября)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500042"/>
            <a:ext cx="7572428" cy="5964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1142976" y="1785926"/>
          <a:ext cx="6786610" cy="368604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393305"/>
                <a:gridCol w="339330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Слово:</a:t>
                      </a:r>
                      <a:endParaRPr lang="ru-RU" sz="4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МАМА</a:t>
                      </a:r>
                      <a:endParaRPr lang="ru-RU" sz="4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 прилагательных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 глагола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4 слова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(смысловая фраза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существительному)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 слово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(ассоциация 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первым)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928926" y="571480"/>
            <a:ext cx="35686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scale_1200.pn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571472" y="500042"/>
            <a:ext cx="7977242" cy="5982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Содержимое 11" descr="IMG_81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714356"/>
            <a:ext cx="8323926" cy="5545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28926" y="571480"/>
            <a:ext cx="37056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АФОРИЗМЫ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596" y="1714488"/>
          <a:ext cx="8286808" cy="4714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6808"/>
              </a:tblGrid>
              <a:tr h="4714908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«Всё на земле от материнских рук…» </a:t>
                      </a: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(В. </a:t>
                      </a:r>
                      <a:r>
                        <a:rPr lang="ru-RU" sz="1800" b="1" i="1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Гердун</a:t>
                      </a:r>
                      <a:r>
                        <a:rPr lang="ru-RU" sz="18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«Рука, качающая колыбель, правит миром» (Английская пословица)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«Будущее нации – в руках матерей» (О. Бальзак)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«Ни в коем случае нельзя быть матерью-неудачницей, нет ничего хуже для детей» (Г. Щербакова)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«Талант у нас со стороны отца, а душа со стороны матери» (А.П.Чехов)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«Мать – единственное на земле божество, не знающее атеистов» (Э. </a:t>
                      </a:r>
                      <a:r>
                        <a:rPr lang="ru-RU" sz="1800" b="1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Легуве</a:t>
                      </a: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«Многие женщины почему-то думают, что родить ребенка и стать матерью – одно и то же. С тем же успехом можно было бы сказать, что одно и то же – иметь рояль и быть пианистом» (С. Харрис)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«Вы не перестанете быть ребенком, пока у вас есть мама» (С. </a:t>
                      </a:r>
                      <a:r>
                        <a:rPr lang="ru-RU" sz="1800" b="1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Джейет</a:t>
                      </a: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«Самая прекрасная из женщин – женщина с ребенком на руках!» (А. </a:t>
                      </a:r>
                      <a:r>
                        <a:rPr lang="ru-RU" sz="1800" b="1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Городницкий</a:t>
                      </a: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«Из всех прав доступных женщинам, самое большое – это быть матерью» (Линь </a:t>
                      </a:r>
                      <a:r>
                        <a:rPr lang="ru-RU" sz="1800" b="1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Юйтан</a:t>
                      </a:r>
                      <a:r>
                        <a:rPr lang="ru-RU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71472" y="571480"/>
            <a:ext cx="7929618" cy="1928826"/>
          </a:xfrm>
        </p:spPr>
        <p:txBody>
          <a:bodyPr numCol="2">
            <a:normAutofit fontScale="40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5000" dirty="0" smtClean="0">
                <a:solidFill>
                  <a:schemeClr val="accent2">
                    <a:lumMod val="50000"/>
                  </a:schemeClr>
                </a:solidFill>
              </a:rPr>
              <a:t>Не обижайте матерей,</a:t>
            </a:r>
          </a:p>
          <a:p>
            <a:pPr>
              <a:lnSpc>
                <a:spcPct val="120000"/>
              </a:lnSpc>
              <a:buNone/>
            </a:pPr>
            <a:r>
              <a:rPr lang="ru-RU" sz="5000" dirty="0" smtClean="0">
                <a:solidFill>
                  <a:schemeClr val="accent2">
                    <a:lumMod val="50000"/>
                  </a:schemeClr>
                </a:solidFill>
              </a:rPr>
              <a:t>На матерей не обижайтесь.</a:t>
            </a:r>
          </a:p>
          <a:p>
            <a:pPr>
              <a:lnSpc>
                <a:spcPct val="120000"/>
              </a:lnSpc>
              <a:buNone/>
            </a:pPr>
            <a:r>
              <a:rPr lang="ru-RU" sz="5000" dirty="0" smtClean="0">
                <a:solidFill>
                  <a:schemeClr val="accent2">
                    <a:lumMod val="50000"/>
                  </a:schemeClr>
                </a:solidFill>
              </a:rPr>
              <a:t>Перед разлукой у дверей</a:t>
            </a:r>
          </a:p>
          <a:p>
            <a:pPr>
              <a:lnSpc>
                <a:spcPct val="120000"/>
              </a:lnSpc>
              <a:buNone/>
            </a:pPr>
            <a:r>
              <a:rPr lang="ru-RU" sz="5000" dirty="0" smtClean="0">
                <a:solidFill>
                  <a:schemeClr val="accent2">
                    <a:lumMod val="50000"/>
                  </a:schemeClr>
                </a:solidFill>
              </a:rPr>
              <a:t>Нежнее с ними попрощайтесь.</a:t>
            </a:r>
          </a:p>
          <a:p>
            <a:pPr>
              <a:lnSpc>
                <a:spcPct val="120000"/>
              </a:lnSpc>
              <a:buNone/>
            </a:pPr>
            <a:endParaRPr lang="ru-RU" sz="5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ru-RU" sz="5000" dirty="0" smtClean="0">
                <a:solidFill>
                  <a:schemeClr val="accent2">
                    <a:lumMod val="50000"/>
                  </a:schemeClr>
                </a:solidFill>
              </a:rPr>
              <a:t>И уходить за поворот</a:t>
            </a:r>
          </a:p>
          <a:p>
            <a:pPr>
              <a:lnSpc>
                <a:spcPct val="120000"/>
              </a:lnSpc>
              <a:buNone/>
            </a:pPr>
            <a:r>
              <a:rPr lang="ru-RU" sz="5000" dirty="0" smtClean="0">
                <a:solidFill>
                  <a:schemeClr val="accent2">
                    <a:lumMod val="50000"/>
                  </a:schemeClr>
                </a:solidFill>
              </a:rPr>
              <a:t>Вы не спешите, не спешите,</a:t>
            </a:r>
          </a:p>
          <a:p>
            <a:pPr>
              <a:lnSpc>
                <a:spcPct val="120000"/>
              </a:lnSpc>
              <a:buNone/>
            </a:pPr>
            <a:r>
              <a:rPr lang="ru-RU" sz="5000" dirty="0" smtClean="0">
                <a:solidFill>
                  <a:schemeClr val="accent2">
                    <a:lumMod val="50000"/>
                  </a:schemeClr>
                </a:solidFill>
              </a:rPr>
              <a:t>И ей, стоящей у ворот,</a:t>
            </a:r>
          </a:p>
          <a:p>
            <a:pPr>
              <a:lnSpc>
                <a:spcPct val="120000"/>
              </a:lnSpc>
              <a:buNone/>
            </a:pPr>
            <a:r>
              <a:rPr lang="ru-RU" sz="5000" dirty="0" smtClean="0">
                <a:solidFill>
                  <a:schemeClr val="accent2">
                    <a:lumMod val="50000"/>
                  </a:schemeClr>
                </a:solidFill>
              </a:rPr>
              <a:t>Как можно дольше помашите.</a:t>
            </a:r>
          </a:p>
          <a:p>
            <a:pPr>
              <a:lnSpc>
                <a:spcPct val="120000"/>
              </a:lnSpc>
              <a:buNone/>
            </a:pP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" name="Содержимое 11" descr="6_(2).jpg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071538" y="1928802"/>
            <a:ext cx="6787515" cy="4663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27" descr="488244_kartinki-babochka-bez-fon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1517" y="1785926"/>
            <a:ext cx="3202483" cy="2484686"/>
          </a:xfrm>
          <a:prstGeom prst="rect">
            <a:avLst/>
          </a:prstGeom>
        </p:spPr>
      </p:pic>
      <p:pic>
        <p:nvPicPr>
          <p:cNvPr id="7" name="Содержимое 27" descr="488244_kartinki-babochka-bez-fon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7354029">
            <a:off x="69699" y="2359140"/>
            <a:ext cx="3202483" cy="2484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5682" b="5927"/>
          <a:stretch>
            <a:fillRect/>
          </a:stretch>
        </p:blipFill>
        <p:spPr>
          <a:xfrm>
            <a:off x="1214414" y="571480"/>
            <a:ext cx="6565891" cy="5803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175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Использованные источники: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75</cp:revision>
  <dcterms:created xsi:type="dcterms:W3CDTF">2018-11-16T19:41:57Z</dcterms:created>
  <dcterms:modified xsi:type="dcterms:W3CDTF">2021-01-24T18:36:08Z</dcterms:modified>
</cp:coreProperties>
</file>