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72" r:id="rId2"/>
    <p:sldId id="273" r:id="rId3"/>
    <p:sldId id="274" r:id="rId4"/>
    <p:sldId id="276" r:id="rId5"/>
    <p:sldId id="277" r:id="rId6"/>
    <p:sldId id="278" r:id="rId7"/>
    <p:sldId id="279" r:id="rId8"/>
    <p:sldId id="311" r:id="rId9"/>
    <p:sldId id="313" r:id="rId10"/>
    <p:sldId id="317" r:id="rId11"/>
    <p:sldId id="315" r:id="rId12"/>
    <p:sldId id="314" r:id="rId13"/>
    <p:sldId id="316" r:id="rId14"/>
    <p:sldId id="312" r:id="rId15"/>
    <p:sldId id="271" r:id="rId16"/>
    <p:sldId id="303" r:id="rId17"/>
    <p:sldId id="257" r:id="rId18"/>
    <p:sldId id="261" r:id="rId19"/>
    <p:sldId id="258" r:id="rId20"/>
    <p:sldId id="259" r:id="rId21"/>
    <p:sldId id="260" r:id="rId22"/>
    <p:sldId id="262" r:id="rId23"/>
    <p:sldId id="263" r:id="rId24"/>
    <p:sldId id="264" r:id="rId25"/>
    <p:sldId id="265" r:id="rId26"/>
    <p:sldId id="266" r:id="rId27"/>
    <p:sldId id="267" r:id="rId28"/>
    <p:sldId id="284" r:id="rId29"/>
    <p:sldId id="285" r:id="rId30"/>
    <p:sldId id="287" r:id="rId31"/>
    <p:sldId id="301" r:id="rId32"/>
    <p:sldId id="302" r:id="rId33"/>
    <p:sldId id="288" r:id="rId34"/>
    <p:sldId id="281" r:id="rId35"/>
    <p:sldId id="282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8" r:id="rId44"/>
    <p:sldId id="296" r:id="rId45"/>
    <p:sldId id="299" r:id="rId46"/>
    <p:sldId id="297" r:id="rId47"/>
    <p:sldId id="300" r:id="rId48"/>
    <p:sldId id="283" r:id="rId49"/>
    <p:sldId id="308" r:id="rId50"/>
    <p:sldId id="306" r:id="rId51"/>
    <p:sldId id="307" r:id="rId52"/>
  </p:sldIdLst>
  <p:sldSz cx="9144000" cy="6858000" type="screen4x3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notesViewPr>
    <p:cSldViewPr>
      <p:cViewPr varScale="1">
        <p:scale>
          <a:sx n="52" d="100"/>
          <a:sy n="52" d="100"/>
        </p:scale>
        <p:origin x="-2880" y="-108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0936"/>
          </a:xfrm>
          <a:prstGeom prst="rect">
            <a:avLst/>
          </a:prstGeom>
        </p:spPr>
        <p:txBody>
          <a:bodyPr vert="horz" lIns="96594" tIns="48297" rIns="96594" bIns="48297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0936"/>
          </a:xfrm>
          <a:prstGeom prst="rect">
            <a:avLst/>
          </a:prstGeom>
        </p:spPr>
        <p:txBody>
          <a:bodyPr vert="horz" lIns="96594" tIns="48297" rIns="96594" bIns="48297" rtlCol="0"/>
          <a:lstStyle>
            <a:lvl1pPr algn="r">
              <a:defRPr sz="1300"/>
            </a:lvl1pPr>
          </a:lstStyle>
          <a:p>
            <a:fld id="{7DE99A84-9129-43F8-BEB8-79C2AE997000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516038"/>
            <a:ext cx="2984871" cy="500936"/>
          </a:xfrm>
          <a:prstGeom prst="rect">
            <a:avLst/>
          </a:prstGeom>
        </p:spPr>
        <p:txBody>
          <a:bodyPr vert="horz" lIns="96594" tIns="48297" rIns="96594" bIns="48297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8" y="9516038"/>
            <a:ext cx="2984871" cy="500936"/>
          </a:xfrm>
          <a:prstGeom prst="rect">
            <a:avLst/>
          </a:prstGeom>
        </p:spPr>
        <p:txBody>
          <a:bodyPr vert="horz" lIns="96594" tIns="48297" rIns="96594" bIns="48297" rtlCol="0" anchor="b"/>
          <a:lstStyle>
            <a:lvl1pPr algn="r">
              <a:defRPr sz="1300"/>
            </a:lvl1pPr>
          </a:lstStyle>
          <a:p>
            <a:fld id="{E82087A5-AE9F-4678-B602-2C22864E18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9791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0936"/>
          </a:xfrm>
          <a:prstGeom prst="rect">
            <a:avLst/>
          </a:prstGeom>
        </p:spPr>
        <p:txBody>
          <a:bodyPr vert="horz" lIns="96594" tIns="48297" rIns="96594" bIns="48297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0936"/>
          </a:xfrm>
          <a:prstGeom prst="rect">
            <a:avLst/>
          </a:prstGeom>
        </p:spPr>
        <p:txBody>
          <a:bodyPr vert="horz" lIns="96594" tIns="48297" rIns="96594" bIns="48297" rtlCol="0"/>
          <a:lstStyle>
            <a:lvl1pPr algn="r">
              <a:defRPr sz="1300"/>
            </a:lvl1pPr>
          </a:lstStyle>
          <a:p>
            <a:fld id="{1575205F-A97D-4742-8C4D-CB308DF655BC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94" tIns="48297" rIns="96594" bIns="4829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8890"/>
            <a:ext cx="5510530" cy="4508421"/>
          </a:xfrm>
          <a:prstGeom prst="rect">
            <a:avLst/>
          </a:prstGeom>
        </p:spPr>
        <p:txBody>
          <a:bodyPr vert="horz" lIns="96594" tIns="48297" rIns="96594" bIns="482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6038"/>
            <a:ext cx="2984871" cy="500936"/>
          </a:xfrm>
          <a:prstGeom prst="rect">
            <a:avLst/>
          </a:prstGeom>
        </p:spPr>
        <p:txBody>
          <a:bodyPr vert="horz" lIns="96594" tIns="48297" rIns="96594" bIns="48297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6038"/>
            <a:ext cx="2984871" cy="500936"/>
          </a:xfrm>
          <a:prstGeom prst="rect">
            <a:avLst/>
          </a:prstGeom>
        </p:spPr>
        <p:txBody>
          <a:bodyPr vert="horz" lIns="96594" tIns="48297" rIns="96594" bIns="48297" rtlCol="0" anchor="b"/>
          <a:lstStyle>
            <a:lvl1pPr algn="r">
              <a:defRPr sz="1300"/>
            </a:lvl1pPr>
          </a:lstStyle>
          <a:p>
            <a:fld id="{6E7DF216-30A1-4A0C-8B42-69E8A4C05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923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17EE9-ED5B-4341-960B-793C9787D21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183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DF216-30A1-4A0C-8B42-69E8A4C05A8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611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769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003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917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899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23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243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625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17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214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731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E64A5-4994-47D6-A8FD-E704722F3C26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B7ACA-4E2D-430A-9852-1D24BDA589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700808"/>
            <a:ext cx="5519167" cy="1080119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Правила техники безопасности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362" name="Picture 2" descr="https://yt3.ggpht.com/DWqG13TFJ5lIN1qkZvw4jTgQRbqUbFvBUDM-loezWUkuBuyDmGL1HjpWj9gl1BCDWEDZW9rEVg=s900-c-k-c0x00ffffff-no-rj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185800"/>
            <a:ext cx="3663979" cy="366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63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 bwMode="auto">
          <a:xfrm>
            <a:off x="1333182" y="958532"/>
            <a:ext cx="6596379" cy="4940930"/>
            <a:chOff x="-253427" y="0"/>
            <a:chExt cx="8540235" cy="5892481"/>
          </a:xfrm>
        </p:grpSpPr>
        <p:sp>
          <p:nvSpPr>
            <p:cNvPr id="6" name="TextBox 4"/>
            <p:cNvSpPr txBox="1">
              <a:spLocks noChangeArrowheads="1"/>
            </p:cNvSpPr>
            <p:nvPr/>
          </p:nvSpPr>
          <p:spPr bwMode="auto">
            <a:xfrm>
              <a:off x="571504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1214446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8" name="TextBox 6"/>
            <p:cNvSpPr txBox="1">
              <a:spLocks noChangeArrowheads="1"/>
            </p:cNvSpPr>
            <p:nvPr/>
          </p:nvSpPr>
          <p:spPr bwMode="auto">
            <a:xfrm>
              <a:off x="1857388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9" name="TextBox 7"/>
            <p:cNvSpPr txBox="1">
              <a:spLocks noChangeArrowheads="1"/>
            </p:cNvSpPr>
            <p:nvPr/>
          </p:nvSpPr>
          <p:spPr bwMode="auto">
            <a:xfrm>
              <a:off x="2500330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3143272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3786214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4429156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1214446" y="74555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4" name="TextBox 12"/>
            <p:cNvSpPr txBox="1">
              <a:spLocks noChangeArrowheads="1"/>
            </p:cNvSpPr>
            <p:nvPr/>
          </p:nvSpPr>
          <p:spPr bwMode="auto">
            <a:xfrm>
              <a:off x="1214446" y="203144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>
              <a:off x="1214446" y="267438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6" name="TextBox 14"/>
            <p:cNvSpPr txBox="1">
              <a:spLocks noChangeArrowheads="1"/>
            </p:cNvSpPr>
            <p:nvPr/>
          </p:nvSpPr>
          <p:spPr bwMode="auto">
            <a:xfrm>
              <a:off x="1214446" y="331732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7" name="TextBox 15"/>
            <p:cNvSpPr txBox="1">
              <a:spLocks noChangeArrowheads="1"/>
            </p:cNvSpPr>
            <p:nvPr/>
          </p:nvSpPr>
          <p:spPr bwMode="auto">
            <a:xfrm>
              <a:off x="1214446" y="396026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8" name="TextBox 16"/>
            <p:cNvSpPr txBox="1">
              <a:spLocks noChangeArrowheads="1"/>
            </p:cNvSpPr>
            <p:nvPr/>
          </p:nvSpPr>
          <p:spPr bwMode="auto">
            <a:xfrm>
              <a:off x="1214446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19" name="TextBox 17"/>
            <p:cNvSpPr txBox="1">
              <a:spLocks noChangeArrowheads="1"/>
            </p:cNvSpPr>
            <p:nvPr/>
          </p:nvSpPr>
          <p:spPr bwMode="auto">
            <a:xfrm>
              <a:off x="1214446" y="52461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0" name="TextBox 18"/>
            <p:cNvSpPr txBox="1">
              <a:spLocks noChangeArrowheads="1"/>
            </p:cNvSpPr>
            <p:nvPr/>
          </p:nvSpPr>
          <p:spPr bwMode="auto">
            <a:xfrm>
              <a:off x="3143272" y="74555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1" name="TextBox 19"/>
            <p:cNvSpPr txBox="1">
              <a:spLocks noChangeArrowheads="1"/>
            </p:cNvSpPr>
            <p:nvPr/>
          </p:nvSpPr>
          <p:spPr bwMode="auto">
            <a:xfrm>
              <a:off x="3143272" y="203144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3143272" y="267438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3" name="TextBox 22"/>
            <p:cNvSpPr txBox="1">
              <a:spLocks noChangeArrowheads="1"/>
            </p:cNvSpPr>
            <p:nvPr/>
          </p:nvSpPr>
          <p:spPr bwMode="auto">
            <a:xfrm>
              <a:off x="571504" y="267438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4" name="TextBox 23"/>
            <p:cNvSpPr txBox="1">
              <a:spLocks noChangeArrowheads="1"/>
            </p:cNvSpPr>
            <p:nvPr/>
          </p:nvSpPr>
          <p:spPr bwMode="auto">
            <a:xfrm>
              <a:off x="1857388" y="267438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5" name="TextBox 24"/>
            <p:cNvSpPr txBox="1">
              <a:spLocks noChangeArrowheads="1"/>
            </p:cNvSpPr>
            <p:nvPr/>
          </p:nvSpPr>
          <p:spPr bwMode="auto">
            <a:xfrm>
              <a:off x="2500330" y="267438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3786214" y="267438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7" name="TextBox 26"/>
            <p:cNvSpPr txBox="1">
              <a:spLocks noChangeArrowheads="1"/>
            </p:cNvSpPr>
            <p:nvPr/>
          </p:nvSpPr>
          <p:spPr bwMode="auto">
            <a:xfrm>
              <a:off x="4429156" y="267438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8" name="TextBox 27"/>
            <p:cNvSpPr txBox="1">
              <a:spLocks noChangeArrowheads="1"/>
            </p:cNvSpPr>
            <p:nvPr/>
          </p:nvSpPr>
          <p:spPr bwMode="auto">
            <a:xfrm>
              <a:off x="571504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1857388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2500330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1" name="TextBox 30"/>
            <p:cNvSpPr txBox="1">
              <a:spLocks noChangeArrowheads="1"/>
            </p:cNvSpPr>
            <p:nvPr/>
          </p:nvSpPr>
          <p:spPr bwMode="auto">
            <a:xfrm>
              <a:off x="3143272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3786214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3" name="TextBox 32"/>
            <p:cNvSpPr txBox="1">
              <a:spLocks noChangeArrowheads="1"/>
            </p:cNvSpPr>
            <p:nvPr/>
          </p:nvSpPr>
          <p:spPr bwMode="auto">
            <a:xfrm>
              <a:off x="4429156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4" name="TextBox 33"/>
            <p:cNvSpPr txBox="1">
              <a:spLocks noChangeArrowheads="1"/>
            </p:cNvSpPr>
            <p:nvPr/>
          </p:nvSpPr>
          <p:spPr bwMode="auto">
            <a:xfrm>
              <a:off x="5072098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5" name="TextBox 34"/>
            <p:cNvSpPr txBox="1">
              <a:spLocks noChangeArrowheads="1"/>
            </p:cNvSpPr>
            <p:nvPr/>
          </p:nvSpPr>
          <p:spPr bwMode="auto">
            <a:xfrm>
              <a:off x="5715040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6" name="TextBox 35"/>
            <p:cNvSpPr txBox="1">
              <a:spLocks noChangeArrowheads="1"/>
            </p:cNvSpPr>
            <p:nvPr/>
          </p:nvSpPr>
          <p:spPr bwMode="auto">
            <a:xfrm>
              <a:off x="6357982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7" name="TextBox 36"/>
            <p:cNvSpPr txBox="1">
              <a:spLocks noChangeArrowheads="1"/>
            </p:cNvSpPr>
            <p:nvPr/>
          </p:nvSpPr>
          <p:spPr bwMode="auto">
            <a:xfrm>
              <a:off x="7000924" y="46032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8" name="TextBox 37"/>
            <p:cNvSpPr txBox="1">
              <a:spLocks noChangeArrowheads="1"/>
            </p:cNvSpPr>
            <p:nvPr/>
          </p:nvSpPr>
          <p:spPr bwMode="auto">
            <a:xfrm>
              <a:off x="5715040" y="74555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39" name="TextBox 38"/>
            <p:cNvSpPr txBox="1">
              <a:spLocks noChangeArrowheads="1"/>
            </p:cNvSpPr>
            <p:nvPr/>
          </p:nvSpPr>
          <p:spPr bwMode="auto">
            <a:xfrm>
              <a:off x="6357982" y="74555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40" name="TextBox 39"/>
            <p:cNvSpPr txBox="1">
              <a:spLocks noChangeArrowheads="1"/>
            </p:cNvSpPr>
            <p:nvPr/>
          </p:nvSpPr>
          <p:spPr bwMode="auto">
            <a:xfrm>
              <a:off x="7000924" y="74555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41" name="TextBox 40"/>
            <p:cNvSpPr txBox="1">
              <a:spLocks noChangeArrowheads="1"/>
            </p:cNvSpPr>
            <p:nvPr/>
          </p:nvSpPr>
          <p:spPr bwMode="auto">
            <a:xfrm>
              <a:off x="7643866" y="74555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42" name="TextBox 41"/>
            <p:cNvSpPr txBox="1">
              <a:spLocks noChangeArrowheads="1"/>
            </p:cNvSpPr>
            <p:nvPr/>
          </p:nvSpPr>
          <p:spPr bwMode="auto">
            <a:xfrm>
              <a:off x="7000924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43" name="TextBox 42"/>
            <p:cNvSpPr txBox="1">
              <a:spLocks noChangeArrowheads="1"/>
            </p:cNvSpPr>
            <p:nvPr/>
          </p:nvSpPr>
          <p:spPr bwMode="auto">
            <a:xfrm>
              <a:off x="7000924" y="203144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44" name="TextBox 43"/>
            <p:cNvSpPr txBox="1">
              <a:spLocks noChangeArrowheads="1"/>
            </p:cNvSpPr>
            <p:nvPr/>
          </p:nvSpPr>
          <p:spPr bwMode="auto">
            <a:xfrm>
              <a:off x="7000924" y="267438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45" name="TextBox 44"/>
            <p:cNvSpPr txBox="1">
              <a:spLocks noChangeArrowheads="1"/>
            </p:cNvSpPr>
            <p:nvPr/>
          </p:nvSpPr>
          <p:spPr bwMode="auto">
            <a:xfrm>
              <a:off x="7000924" y="331732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46" name="TextBox 45"/>
            <p:cNvSpPr txBox="1">
              <a:spLocks noChangeArrowheads="1"/>
            </p:cNvSpPr>
            <p:nvPr/>
          </p:nvSpPr>
          <p:spPr bwMode="auto">
            <a:xfrm>
              <a:off x="7000924" y="396026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pic>
          <p:nvPicPr>
            <p:cNvPr id="4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4446" y="174052"/>
              <a:ext cx="642942" cy="569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3427" y="1243029"/>
              <a:ext cx="817890" cy="1205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531770"/>
              <a:ext cx="571502" cy="800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0924" y="31176"/>
              <a:ext cx="642942" cy="684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72" y="0"/>
              <a:ext cx="642942" cy="75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2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2500" r="19034"/>
            <a:stretch>
              <a:fillRect/>
            </a:stretch>
          </p:blipFill>
          <p:spPr bwMode="auto">
            <a:xfrm>
              <a:off x="4643470" y="674118"/>
              <a:ext cx="1071570" cy="64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TextBox 77"/>
            <p:cNvSpPr txBox="1">
              <a:spLocks noChangeArrowheads="1"/>
            </p:cNvSpPr>
            <p:nvPr/>
          </p:nvSpPr>
          <p:spPr bwMode="auto">
            <a:xfrm>
              <a:off x="1214446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  <p:sp>
          <p:nvSpPr>
            <p:cNvPr id="54" name="TextBox 78"/>
            <p:cNvSpPr txBox="1">
              <a:spLocks noChangeArrowheads="1"/>
            </p:cNvSpPr>
            <p:nvPr/>
          </p:nvSpPr>
          <p:spPr bwMode="auto">
            <a:xfrm>
              <a:off x="571504" y="138849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noAutofit/>
            </a:bodyPr>
            <a:lstStyle/>
            <a:p>
              <a:endParaRPr lang="ru-RU"/>
            </a:p>
          </p:txBody>
        </p:sp>
      </p:grpSp>
      <p:pic>
        <p:nvPicPr>
          <p:cNvPr id="5" name="Picture 21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7" y="3203892"/>
            <a:ext cx="61722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1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С помощью,  каких инструментов можно нарисовать данные предметы?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500188"/>
            <a:ext cx="1214438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1500188"/>
            <a:ext cx="130651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643063"/>
            <a:ext cx="2166938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1571625"/>
            <a:ext cx="1997075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85786" y="57148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Задание 1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45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928938"/>
            <a:ext cx="6175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5" name="Группа 80"/>
          <p:cNvGrpSpPr>
            <a:grpSpLocks/>
          </p:cNvGrpSpPr>
          <p:nvPr/>
        </p:nvGrpSpPr>
        <p:grpSpPr bwMode="auto">
          <a:xfrm>
            <a:off x="285750" y="285750"/>
            <a:ext cx="8286750" cy="5892800"/>
            <a:chOff x="285720" y="254552"/>
            <a:chExt cx="8286808" cy="5892481"/>
          </a:xfrm>
        </p:grpSpPr>
        <p:sp>
          <p:nvSpPr>
            <p:cNvPr id="38923" name="TextBox 4"/>
            <p:cNvSpPr txBox="1">
              <a:spLocks noChangeArrowheads="1"/>
            </p:cNvSpPr>
            <p:nvPr/>
          </p:nvSpPr>
          <p:spPr bwMode="auto">
            <a:xfrm>
              <a:off x="857224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24" name="TextBox 5"/>
            <p:cNvSpPr txBox="1">
              <a:spLocks noChangeArrowheads="1"/>
            </p:cNvSpPr>
            <p:nvPr/>
          </p:nvSpPr>
          <p:spPr bwMode="auto">
            <a:xfrm>
              <a:off x="1500166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25" name="TextBox 6"/>
            <p:cNvSpPr txBox="1">
              <a:spLocks noChangeArrowheads="1"/>
            </p:cNvSpPr>
            <p:nvPr/>
          </p:nvSpPr>
          <p:spPr bwMode="auto">
            <a:xfrm>
              <a:off x="2143108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26" name="TextBox 7"/>
            <p:cNvSpPr txBox="1">
              <a:spLocks noChangeArrowheads="1"/>
            </p:cNvSpPr>
            <p:nvPr/>
          </p:nvSpPr>
          <p:spPr bwMode="auto">
            <a:xfrm>
              <a:off x="2786050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27" name="TextBox 8"/>
            <p:cNvSpPr txBox="1">
              <a:spLocks noChangeArrowheads="1"/>
            </p:cNvSpPr>
            <p:nvPr/>
          </p:nvSpPr>
          <p:spPr bwMode="auto">
            <a:xfrm>
              <a:off x="3428992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28" name="TextBox 9"/>
            <p:cNvSpPr txBox="1">
              <a:spLocks noChangeArrowheads="1"/>
            </p:cNvSpPr>
            <p:nvPr/>
          </p:nvSpPr>
          <p:spPr bwMode="auto">
            <a:xfrm>
              <a:off x="4071934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29" name="TextBox 10"/>
            <p:cNvSpPr txBox="1">
              <a:spLocks noChangeArrowheads="1"/>
            </p:cNvSpPr>
            <p:nvPr/>
          </p:nvSpPr>
          <p:spPr bwMode="auto">
            <a:xfrm>
              <a:off x="4714876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0" name="TextBox 11"/>
            <p:cNvSpPr txBox="1">
              <a:spLocks noChangeArrowheads="1"/>
            </p:cNvSpPr>
            <p:nvPr/>
          </p:nvSpPr>
          <p:spPr bwMode="auto">
            <a:xfrm>
              <a:off x="1500166" y="10001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1" name="TextBox 12"/>
            <p:cNvSpPr txBox="1">
              <a:spLocks noChangeArrowheads="1"/>
            </p:cNvSpPr>
            <p:nvPr/>
          </p:nvSpPr>
          <p:spPr bwMode="auto">
            <a:xfrm>
              <a:off x="1500166" y="228599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2" name="TextBox 13"/>
            <p:cNvSpPr txBox="1">
              <a:spLocks noChangeArrowheads="1"/>
            </p:cNvSpPr>
            <p:nvPr/>
          </p:nvSpPr>
          <p:spPr bwMode="auto">
            <a:xfrm>
              <a:off x="1500166" y="292893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3" name="TextBox 14"/>
            <p:cNvSpPr txBox="1">
              <a:spLocks noChangeArrowheads="1"/>
            </p:cNvSpPr>
            <p:nvPr/>
          </p:nvSpPr>
          <p:spPr bwMode="auto">
            <a:xfrm>
              <a:off x="1500166" y="357187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4" name="TextBox 15"/>
            <p:cNvSpPr txBox="1">
              <a:spLocks noChangeArrowheads="1"/>
            </p:cNvSpPr>
            <p:nvPr/>
          </p:nvSpPr>
          <p:spPr bwMode="auto">
            <a:xfrm>
              <a:off x="1500166" y="421481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5" name="TextBox 16"/>
            <p:cNvSpPr txBox="1">
              <a:spLocks noChangeArrowheads="1"/>
            </p:cNvSpPr>
            <p:nvPr/>
          </p:nvSpPr>
          <p:spPr bwMode="auto">
            <a:xfrm>
              <a:off x="1500166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6" name="TextBox 17"/>
            <p:cNvSpPr txBox="1">
              <a:spLocks noChangeArrowheads="1"/>
            </p:cNvSpPr>
            <p:nvPr/>
          </p:nvSpPr>
          <p:spPr bwMode="auto">
            <a:xfrm>
              <a:off x="1500166" y="550070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7" name="TextBox 18"/>
            <p:cNvSpPr txBox="1">
              <a:spLocks noChangeArrowheads="1"/>
            </p:cNvSpPr>
            <p:nvPr/>
          </p:nvSpPr>
          <p:spPr bwMode="auto">
            <a:xfrm>
              <a:off x="3428992" y="10001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8" name="TextBox 19"/>
            <p:cNvSpPr txBox="1">
              <a:spLocks noChangeArrowheads="1"/>
            </p:cNvSpPr>
            <p:nvPr/>
          </p:nvSpPr>
          <p:spPr bwMode="auto">
            <a:xfrm>
              <a:off x="3428992" y="228599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39" name="TextBox 21"/>
            <p:cNvSpPr txBox="1">
              <a:spLocks noChangeArrowheads="1"/>
            </p:cNvSpPr>
            <p:nvPr/>
          </p:nvSpPr>
          <p:spPr bwMode="auto">
            <a:xfrm>
              <a:off x="3428992" y="292893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0" name="TextBox 22"/>
            <p:cNvSpPr txBox="1">
              <a:spLocks noChangeArrowheads="1"/>
            </p:cNvSpPr>
            <p:nvPr/>
          </p:nvSpPr>
          <p:spPr bwMode="auto">
            <a:xfrm>
              <a:off x="857224" y="292893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1" name="TextBox 23"/>
            <p:cNvSpPr txBox="1">
              <a:spLocks noChangeArrowheads="1"/>
            </p:cNvSpPr>
            <p:nvPr/>
          </p:nvSpPr>
          <p:spPr bwMode="auto">
            <a:xfrm>
              <a:off x="2143108" y="292893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2" name="TextBox 24"/>
            <p:cNvSpPr txBox="1">
              <a:spLocks noChangeArrowheads="1"/>
            </p:cNvSpPr>
            <p:nvPr/>
          </p:nvSpPr>
          <p:spPr bwMode="auto">
            <a:xfrm>
              <a:off x="2786050" y="292893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3" name="TextBox 25"/>
            <p:cNvSpPr txBox="1">
              <a:spLocks noChangeArrowheads="1"/>
            </p:cNvSpPr>
            <p:nvPr/>
          </p:nvSpPr>
          <p:spPr bwMode="auto">
            <a:xfrm>
              <a:off x="4071934" y="292893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4" name="TextBox 26"/>
            <p:cNvSpPr txBox="1">
              <a:spLocks noChangeArrowheads="1"/>
            </p:cNvSpPr>
            <p:nvPr/>
          </p:nvSpPr>
          <p:spPr bwMode="auto">
            <a:xfrm>
              <a:off x="4714876" y="292893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5" name="TextBox 27"/>
            <p:cNvSpPr txBox="1">
              <a:spLocks noChangeArrowheads="1"/>
            </p:cNvSpPr>
            <p:nvPr/>
          </p:nvSpPr>
          <p:spPr bwMode="auto">
            <a:xfrm>
              <a:off x="857224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6" name="TextBox 28"/>
            <p:cNvSpPr txBox="1">
              <a:spLocks noChangeArrowheads="1"/>
            </p:cNvSpPr>
            <p:nvPr/>
          </p:nvSpPr>
          <p:spPr bwMode="auto">
            <a:xfrm>
              <a:off x="2143108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7" name="TextBox 29"/>
            <p:cNvSpPr txBox="1">
              <a:spLocks noChangeArrowheads="1"/>
            </p:cNvSpPr>
            <p:nvPr/>
          </p:nvSpPr>
          <p:spPr bwMode="auto">
            <a:xfrm>
              <a:off x="2786050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8" name="TextBox 30"/>
            <p:cNvSpPr txBox="1">
              <a:spLocks noChangeArrowheads="1"/>
            </p:cNvSpPr>
            <p:nvPr/>
          </p:nvSpPr>
          <p:spPr bwMode="auto">
            <a:xfrm>
              <a:off x="3428992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49" name="TextBox 31"/>
            <p:cNvSpPr txBox="1">
              <a:spLocks noChangeArrowheads="1"/>
            </p:cNvSpPr>
            <p:nvPr/>
          </p:nvSpPr>
          <p:spPr bwMode="auto">
            <a:xfrm>
              <a:off x="4071934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50" name="TextBox 32"/>
            <p:cNvSpPr txBox="1">
              <a:spLocks noChangeArrowheads="1"/>
            </p:cNvSpPr>
            <p:nvPr/>
          </p:nvSpPr>
          <p:spPr bwMode="auto">
            <a:xfrm>
              <a:off x="4714876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51" name="TextBox 33"/>
            <p:cNvSpPr txBox="1">
              <a:spLocks noChangeArrowheads="1"/>
            </p:cNvSpPr>
            <p:nvPr/>
          </p:nvSpPr>
          <p:spPr bwMode="auto">
            <a:xfrm>
              <a:off x="5357818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52" name="TextBox 34"/>
            <p:cNvSpPr txBox="1">
              <a:spLocks noChangeArrowheads="1"/>
            </p:cNvSpPr>
            <p:nvPr/>
          </p:nvSpPr>
          <p:spPr bwMode="auto">
            <a:xfrm>
              <a:off x="6000760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53" name="TextBox 35"/>
            <p:cNvSpPr txBox="1">
              <a:spLocks noChangeArrowheads="1"/>
            </p:cNvSpPr>
            <p:nvPr/>
          </p:nvSpPr>
          <p:spPr bwMode="auto">
            <a:xfrm>
              <a:off x="6643702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54" name="TextBox 36"/>
            <p:cNvSpPr txBox="1">
              <a:spLocks noChangeArrowheads="1"/>
            </p:cNvSpPr>
            <p:nvPr/>
          </p:nvSpPr>
          <p:spPr bwMode="auto">
            <a:xfrm>
              <a:off x="7286644" y="485776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sp>
          <p:nvSpPr>
            <p:cNvPr id="38955" name="TextBox 37"/>
            <p:cNvSpPr txBox="1">
              <a:spLocks noChangeArrowheads="1"/>
            </p:cNvSpPr>
            <p:nvPr/>
          </p:nvSpPr>
          <p:spPr bwMode="auto">
            <a:xfrm>
              <a:off x="6000760" y="10001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56" name="TextBox 38"/>
            <p:cNvSpPr txBox="1">
              <a:spLocks noChangeArrowheads="1"/>
            </p:cNvSpPr>
            <p:nvPr/>
          </p:nvSpPr>
          <p:spPr bwMode="auto">
            <a:xfrm>
              <a:off x="6643702" y="10001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57" name="TextBox 39"/>
            <p:cNvSpPr txBox="1">
              <a:spLocks noChangeArrowheads="1"/>
            </p:cNvSpPr>
            <p:nvPr/>
          </p:nvSpPr>
          <p:spPr bwMode="auto">
            <a:xfrm>
              <a:off x="7286644" y="10001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sp>
          <p:nvSpPr>
            <p:cNvPr id="38958" name="TextBox 40"/>
            <p:cNvSpPr txBox="1">
              <a:spLocks noChangeArrowheads="1"/>
            </p:cNvSpPr>
            <p:nvPr/>
          </p:nvSpPr>
          <p:spPr bwMode="auto">
            <a:xfrm>
              <a:off x="7929586" y="100010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59" name="TextBox 41"/>
            <p:cNvSpPr txBox="1">
              <a:spLocks noChangeArrowheads="1"/>
            </p:cNvSpPr>
            <p:nvPr/>
          </p:nvSpPr>
          <p:spPr bwMode="auto">
            <a:xfrm>
              <a:off x="7286644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sp>
          <p:nvSpPr>
            <p:cNvPr id="38960" name="TextBox 42"/>
            <p:cNvSpPr txBox="1">
              <a:spLocks noChangeArrowheads="1"/>
            </p:cNvSpPr>
            <p:nvPr/>
          </p:nvSpPr>
          <p:spPr bwMode="auto">
            <a:xfrm>
              <a:off x="7286644" y="2285992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sp>
          <p:nvSpPr>
            <p:cNvPr id="38961" name="TextBox 43"/>
            <p:cNvSpPr txBox="1">
              <a:spLocks noChangeArrowheads="1"/>
            </p:cNvSpPr>
            <p:nvPr/>
          </p:nvSpPr>
          <p:spPr bwMode="auto">
            <a:xfrm>
              <a:off x="7286644" y="2928934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sp>
          <p:nvSpPr>
            <p:cNvPr id="38962" name="TextBox 44"/>
            <p:cNvSpPr txBox="1">
              <a:spLocks noChangeArrowheads="1"/>
            </p:cNvSpPr>
            <p:nvPr/>
          </p:nvSpPr>
          <p:spPr bwMode="auto">
            <a:xfrm>
              <a:off x="7286644" y="3571876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sp>
          <p:nvSpPr>
            <p:cNvPr id="38963" name="TextBox 45"/>
            <p:cNvSpPr txBox="1">
              <a:spLocks noChangeArrowheads="1"/>
            </p:cNvSpPr>
            <p:nvPr/>
          </p:nvSpPr>
          <p:spPr bwMode="auto">
            <a:xfrm>
              <a:off x="7286644" y="4214818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solidFill>
                  <a:srgbClr val="FF0000"/>
                </a:solidFill>
                <a:latin typeface="Verdana" pitchFamily="34" charset="0"/>
              </a:endParaRPr>
            </a:p>
          </p:txBody>
        </p:sp>
        <p:pic>
          <p:nvPicPr>
            <p:cNvPr id="3896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0166" y="428604"/>
              <a:ext cx="642942" cy="569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65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72" y="714356"/>
              <a:ext cx="507377" cy="747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66" name="Picture 1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0" y="4786322"/>
              <a:ext cx="571502" cy="800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67" name="Picture 1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6644" y="285728"/>
              <a:ext cx="642942" cy="684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68" name="Picture 1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992" y="254552"/>
              <a:ext cx="642942" cy="759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69" name="Picture 2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2500" r="19034"/>
            <a:stretch>
              <a:fillRect/>
            </a:stretch>
          </p:blipFill>
          <p:spPr bwMode="auto">
            <a:xfrm>
              <a:off x="4929190" y="928670"/>
              <a:ext cx="1071570" cy="64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70" name="TextBox 77"/>
            <p:cNvSpPr txBox="1">
              <a:spLocks noChangeArrowheads="1"/>
            </p:cNvSpPr>
            <p:nvPr/>
          </p:nvSpPr>
          <p:spPr bwMode="auto">
            <a:xfrm>
              <a:off x="1500166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  <p:sp>
          <p:nvSpPr>
            <p:cNvPr id="38971" name="TextBox 78"/>
            <p:cNvSpPr txBox="1">
              <a:spLocks noChangeArrowheads="1"/>
            </p:cNvSpPr>
            <p:nvPr/>
          </p:nvSpPr>
          <p:spPr bwMode="auto">
            <a:xfrm>
              <a:off x="857224" y="1643050"/>
              <a:ext cx="642942" cy="64633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sz="3600">
                <a:latin typeface="Verdana" pitchFamily="34" charset="0"/>
              </a:endParaRPr>
            </a:p>
          </p:txBody>
        </p:sp>
      </p:grp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928688" y="1643063"/>
            <a:ext cx="4500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>
                <a:latin typeface="Verdana" pitchFamily="34" charset="0"/>
              </a:rPr>
              <a:t>З    А    Л  И   В   К   А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1500188" y="1071563"/>
            <a:ext cx="642937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500">
                <a:latin typeface="Verdana" pitchFamily="34" charset="0"/>
              </a:rPr>
              <a:t> К</a:t>
            </a:r>
          </a:p>
          <a:p>
            <a:pPr eaLnBrk="1" hangingPunct="1"/>
            <a:endParaRPr lang="ru-RU" altLang="ru-RU" sz="2500">
              <a:latin typeface="Verdana" pitchFamily="34" charset="0"/>
            </a:endParaRPr>
          </a:p>
          <a:p>
            <a:pPr eaLnBrk="1" hangingPunct="1"/>
            <a:endParaRPr lang="ru-RU" altLang="ru-RU" sz="2500">
              <a:latin typeface="Verdana" pitchFamily="34" charset="0"/>
            </a:endParaRPr>
          </a:p>
          <a:p>
            <a:pPr eaLnBrk="1" hangingPunct="1"/>
            <a:r>
              <a:rPr lang="ru-RU" altLang="ru-RU" sz="2500">
                <a:latin typeface="Verdana" pitchFamily="34" charset="0"/>
              </a:rPr>
              <a:t> Р</a:t>
            </a:r>
          </a:p>
          <a:p>
            <a:pPr eaLnBrk="1" hangingPunct="1"/>
            <a:r>
              <a:rPr lang="ru-RU" altLang="ru-RU" sz="2500">
                <a:latin typeface="Verdana" pitchFamily="34" charset="0"/>
              </a:rPr>
              <a:t> </a:t>
            </a:r>
          </a:p>
          <a:p>
            <a:pPr eaLnBrk="1" hangingPunct="1"/>
            <a:r>
              <a:rPr lang="ru-RU" altLang="ru-RU" sz="2500">
                <a:latin typeface="Verdana" pitchFamily="34" charset="0"/>
              </a:rPr>
              <a:t>А</a:t>
            </a:r>
          </a:p>
          <a:p>
            <a:pPr eaLnBrk="1" hangingPunct="1"/>
            <a:endParaRPr lang="ru-RU" altLang="ru-RU" sz="2500">
              <a:latin typeface="Verdana" pitchFamily="34" charset="0"/>
            </a:endParaRPr>
          </a:p>
          <a:p>
            <a:pPr eaLnBrk="1" hangingPunct="1"/>
            <a:r>
              <a:rPr lang="ru-RU" altLang="ru-RU" sz="2500">
                <a:latin typeface="Verdana" pitchFamily="34" charset="0"/>
              </a:rPr>
              <a:t>Н</a:t>
            </a:r>
          </a:p>
          <a:p>
            <a:pPr eaLnBrk="1" hangingPunct="1"/>
            <a:endParaRPr lang="ru-RU" altLang="ru-RU" sz="2500">
              <a:latin typeface="Verdana" pitchFamily="34" charset="0"/>
            </a:endParaRPr>
          </a:p>
          <a:p>
            <a:pPr eaLnBrk="1" hangingPunct="1"/>
            <a:r>
              <a:rPr lang="ru-RU" altLang="ru-RU" sz="2500">
                <a:latin typeface="Verdana" pitchFamily="34" charset="0"/>
              </a:rPr>
              <a:t>Д</a:t>
            </a:r>
          </a:p>
          <a:p>
            <a:pPr eaLnBrk="1" hangingPunct="1"/>
            <a:r>
              <a:rPr lang="ru-RU" altLang="ru-RU" sz="2500">
                <a:latin typeface="Verdana" pitchFamily="34" charset="0"/>
              </a:rPr>
              <a:t>А</a:t>
            </a:r>
          </a:p>
          <a:p>
            <a:pPr eaLnBrk="1" hangingPunct="1"/>
            <a:endParaRPr lang="ru-RU" altLang="ru-RU" sz="2500">
              <a:latin typeface="Verdana" pitchFamily="34" charset="0"/>
            </a:endParaRPr>
          </a:p>
          <a:p>
            <a:pPr eaLnBrk="1" hangingPunct="1"/>
            <a:r>
              <a:rPr lang="ru-RU" altLang="ru-RU" sz="2500">
                <a:latin typeface="Verdana" pitchFamily="34" charset="0"/>
              </a:rPr>
              <a:t>Ш</a:t>
            </a:r>
          </a:p>
          <a:p>
            <a:pPr eaLnBrk="1" hangingPunct="1"/>
            <a:endParaRPr lang="ru-RU" altLang="ru-RU" sz="2400">
              <a:latin typeface="Verdana" pitchFamily="34" charset="0"/>
            </a:endParaRPr>
          </a:p>
          <a:p>
            <a:pPr eaLnBrk="1" hangingPunct="1"/>
            <a:endParaRPr lang="ru-RU" altLang="ru-RU" sz="2400">
              <a:latin typeface="Verdana" pitchFamily="34" charset="0"/>
            </a:endParaRP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3429000" y="1025525"/>
            <a:ext cx="642938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500">
                <a:latin typeface="Verdana" pitchFamily="34" charset="0"/>
              </a:rPr>
              <a:t>Ц</a:t>
            </a:r>
          </a:p>
          <a:p>
            <a:pPr algn="ctr" eaLnBrk="1" hangingPunct="1"/>
            <a:endParaRPr lang="ru-RU" altLang="ru-RU" sz="2500">
              <a:latin typeface="Verdana" pitchFamily="34" charset="0"/>
            </a:endParaRPr>
          </a:p>
          <a:p>
            <a:pPr algn="ctr" eaLnBrk="1" hangingPunct="1"/>
            <a:endParaRPr lang="ru-RU" altLang="ru-RU" sz="2500">
              <a:latin typeface="Verdana" pitchFamily="34" charset="0"/>
            </a:endParaRPr>
          </a:p>
          <a:p>
            <a:pPr algn="ctr" eaLnBrk="1" hangingPunct="1"/>
            <a:r>
              <a:rPr lang="ru-RU" altLang="ru-RU" sz="2500">
                <a:latin typeface="Verdana" pitchFamily="34" charset="0"/>
              </a:rPr>
              <a:t> </a:t>
            </a:r>
          </a:p>
          <a:p>
            <a:pPr algn="ctr" eaLnBrk="1" hangingPunct="1"/>
            <a:r>
              <a:rPr lang="ru-RU" altLang="ru-RU" sz="2500">
                <a:latin typeface="Verdana" pitchFamily="34" charset="0"/>
              </a:rPr>
              <a:t>Е</a:t>
            </a:r>
          </a:p>
          <a:p>
            <a:pPr algn="ctr" eaLnBrk="1" hangingPunct="1"/>
            <a:r>
              <a:rPr lang="ru-RU" altLang="ru-RU" sz="2500">
                <a:latin typeface="Verdana" pitchFamily="34" charset="0"/>
              </a:rPr>
              <a:t> Т</a:t>
            </a:r>
          </a:p>
          <a:p>
            <a:pPr eaLnBrk="1" hangingPunct="1"/>
            <a:endParaRPr lang="ru-RU" altLang="ru-RU" sz="2500">
              <a:latin typeface="Verdana" pitchFamily="34" charset="0"/>
            </a:endParaRPr>
          </a:p>
          <a:p>
            <a:pPr eaLnBrk="1" hangingPunct="1"/>
            <a:endParaRPr lang="ru-RU" altLang="ru-RU" sz="2500">
              <a:latin typeface="Verdana" pitchFamily="34" charset="0"/>
            </a:endParaRPr>
          </a:p>
          <a:p>
            <a:pPr eaLnBrk="1" hangingPunct="1"/>
            <a:endParaRPr lang="ru-RU" altLang="ru-RU" sz="2400">
              <a:latin typeface="Verdana" pitchFamily="34" charset="0"/>
            </a:endParaRPr>
          </a:p>
          <a:p>
            <a:pPr eaLnBrk="1" hangingPunct="1"/>
            <a:endParaRPr lang="ru-RU" altLang="ru-RU" sz="2400">
              <a:latin typeface="Verdana" pitchFamily="34" charset="0"/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857250" y="2928938"/>
            <a:ext cx="4500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>
                <a:latin typeface="Verdana" pitchFamily="34" charset="0"/>
              </a:rPr>
              <a:t>М         С   Ш       А    Б</a:t>
            </a: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857250" y="4929188"/>
            <a:ext cx="7143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>
                <a:latin typeface="Verdana" pitchFamily="34" charset="0"/>
              </a:rPr>
              <a:t>Р         С   П   Ы    Л  И   Т    Е   Л   Ь    </a:t>
            </a: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6000750" y="1071563"/>
            <a:ext cx="2571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</a:rPr>
              <a:t>М    Е    Н Ю</a:t>
            </a: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7286625" y="1025525"/>
            <a:ext cx="642938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</a:rPr>
              <a:t> </a:t>
            </a:r>
          </a:p>
          <a:p>
            <a:pPr algn="ctr" eaLnBrk="1" hangingPunct="1"/>
            <a:endParaRPr lang="ru-RU" altLang="ru-RU" sz="25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</a:endParaRPr>
          </a:p>
          <a:p>
            <a:pPr eaLnBrk="1" hangingPunct="1"/>
            <a:r>
              <a:rPr lang="ru-RU" altLang="ru-RU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</a:rPr>
              <a:t> </a:t>
            </a:r>
            <a:r>
              <a:rPr lang="ru-RU" altLang="ru-RU" sz="2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</a:rPr>
              <a:t>А</a:t>
            </a:r>
            <a:endParaRPr lang="ru-RU" altLang="ru-RU" sz="25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</a:endParaRPr>
          </a:p>
          <a:p>
            <a:pPr algn="ctr" eaLnBrk="1" hangingPunct="1"/>
            <a:r>
              <a:rPr lang="ru-RU" altLang="ru-RU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</a:rPr>
              <a:t>  </a:t>
            </a:r>
          </a:p>
          <a:p>
            <a:pPr algn="ctr" eaLnBrk="1" hangingPunct="1"/>
            <a:r>
              <a:rPr lang="ru-RU" altLang="ru-RU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</a:rPr>
              <a:t>Д</a:t>
            </a:r>
          </a:p>
          <a:p>
            <a:pPr algn="ctr" eaLnBrk="1" hangingPunct="1"/>
            <a:r>
              <a:rPr lang="ru-RU" altLang="ru-RU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</a:rPr>
              <a:t> П</a:t>
            </a:r>
          </a:p>
          <a:p>
            <a:pPr algn="ctr" eaLnBrk="1" hangingPunct="1"/>
            <a:endParaRPr lang="ru-RU" altLang="ru-RU" sz="25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</a:endParaRPr>
          </a:p>
          <a:p>
            <a:pPr algn="ctr" eaLnBrk="1" hangingPunct="1"/>
            <a:r>
              <a:rPr lang="ru-RU" altLang="ru-RU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</a:rPr>
              <a:t>И</a:t>
            </a:r>
          </a:p>
          <a:p>
            <a:pPr algn="ctr" eaLnBrk="1" hangingPunct="1"/>
            <a:endParaRPr lang="ru-RU" altLang="ru-RU" sz="2500" dirty="0">
              <a:solidFill>
                <a:schemeClr val="tx1">
                  <a:lumMod val="85000"/>
                  <a:lumOff val="15000"/>
                </a:schemeClr>
              </a:solidFill>
              <a:latin typeface="Verdana" pitchFamily="34" charset="0"/>
            </a:endParaRPr>
          </a:p>
          <a:p>
            <a:pPr algn="ctr" eaLnBrk="1" hangingPunct="1"/>
            <a:r>
              <a:rPr lang="ru-RU" altLang="ru-RU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itchFamily="34" charset="0"/>
              </a:rPr>
              <a:t>С</a:t>
            </a:r>
          </a:p>
          <a:p>
            <a:pPr eaLnBrk="1" hangingPunct="1"/>
            <a:endParaRPr lang="ru-RU" altLang="ru-RU" sz="2500" dirty="0">
              <a:solidFill>
                <a:srgbClr val="FF0000"/>
              </a:solidFill>
              <a:latin typeface="Verdana" pitchFamily="34" charset="0"/>
            </a:endParaRPr>
          </a:p>
          <a:p>
            <a:pPr eaLnBrk="1" hangingPunct="1"/>
            <a:endParaRPr lang="ru-RU" altLang="ru-RU" sz="2500" dirty="0">
              <a:latin typeface="Verdana" pitchFamily="34" charset="0"/>
            </a:endParaRPr>
          </a:p>
          <a:p>
            <a:pPr eaLnBrk="1" hangingPunct="1"/>
            <a:endParaRPr lang="ru-RU" altLang="ru-RU" sz="2500" dirty="0">
              <a:latin typeface="Verdana" pitchFamily="34" charset="0"/>
            </a:endParaRPr>
          </a:p>
          <a:p>
            <a:pPr eaLnBrk="1" hangingPunct="1"/>
            <a:endParaRPr lang="ru-RU" altLang="ru-RU" sz="2400" dirty="0">
              <a:latin typeface="Verdana" pitchFamily="34" charset="0"/>
            </a:endParaRPr>
          </a:p>
          <a:p>
            <a:pPr eaLnBrk="1" hangingPunct="1"/>
            <a:endParaRPr lang="ru-RU" altLang="ru-RU" sz="2400" dirty="0">
              <a:latin typeface="Verdana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0" y="21429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Задание 2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34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428868"/>
            <a:ext cx="2500330" cy="10525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</a:rPr>
              <a:t>многоугольник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овал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кривая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карандаш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ластик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заливка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2643182"/>
            <a:ext cx="1214438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14290"/>
            <a:ext cx="130651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166938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857496"/>
            <a:ext cx="1997075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643174" y="5214950"/>
            <a:ext cx="2500330" cy="105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овал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кривая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карандаш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ластик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заливка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00760" y="785794"/>
            <a:ext cx="2500330" cy="105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кривая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карандаш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ластик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заливка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929454" y="3500438"/>
            <a:ext cx="2500330" cy="1052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прямая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овал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кривая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карандаш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ластик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заливка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3215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heslide.ru/img/thumbs/614bda043e6130d8f01b856855db1e25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4" y="4981956"/>
            <a:ext cx="2144268" cy="187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41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videouroki.net/html/2013/09/05/98663340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2075"/>
            <a:ext cx="6096000" cy="369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Группа 17"/>
          <p:cNvGrpSpPr/>
          <p:nvPr/>
        </p:nvGrpSpPr>
        <p:grpSpPr>
          <a:xfrm>
            <a:off x="357158" y="4286256"/>
            <a:ext cx="8572560" cy="1293396"/>
            <a:chOff x="971600" y="5076300"/>
            <a:chExt cx="7280363" cy="503352"/>
          </a:xfrm>
        </p:grpSpPr>
        <p:pic>
          <p:nvPicPr>
            <p:cNvPr id="7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971600" y="5187177"/>
              <a:ext cx="1666875" cy="392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635566" y="5090587"/>
              <a:ext cx="609600" cy="474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245166" y="5206227"/>
              <a:ext cx="581025" cy="355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26191" y="5171550"/>
              <a:ext cx="571500" cy="383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510800" y="5205440"/>
              <a:ext cx="581025" cy="365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397691" y="5076300"/>
              <a:ext cx="609600" cy="474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982503" y="5214413"/>
              <a:ext cx="581025" cy="355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084168" y="5217766"/>
              <a:ext cx="552450" cy="355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641522" y="5170140"/>
              <a:ext cx="561975" cy="401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203497" y="5179665"/>
              <a:ext cx="561975" cy="392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756663" y="5179665"/>
              <a:ext cx="495300" cy="392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3072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fsd.videouroki.net/html/2013/09/05/98663340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2075"/>
            <a:ext cx="6096000" cy="369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7"/>
          <p:cNvGrpSpPr/>
          <p:nvPr/>
        </p:nvGrpSpPr>
        <p:grpSpPr>
          <a:xfrm>
            <a:off x="357158" y="4286256"/>
            <a:ext cx="8572560" cy="1293396"/>
            <a:chOff x="971600" y="5076300"/>
            <a:chExt cx="7280363" cy="503352"/>
          </a:xfrm>
        </p:grpSpPr>
        <p:pic>
          <p:nvPicPr>
            <p:cNvPr id="7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971600" y="5187177"/>
              <a:ext cx="1666875" cy="392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635566" y="5090587"/>
              <a:ext cx="609600" cy="474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245166" y="5206227"/>
              <a:ext cx="581025" cy="355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26191" y="5171550"/>
              <a:ext cx="571500" cy="383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510800" y="5205440"/>
              <a:ext cx="581025" cy="365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397691" y="5076300"/>
              <a:ext cx="609600" cy="474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982503" y="5214413"/>
              <a:ext cx="581025" cy="355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084168" y="5217766"/>
              <a:ext cx="552450" cy="355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641522" y="5170140"/>
              <a:ext cx="561975" cy="401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203497" y="5179665"/>
              <a:ext cx="561975" cy="392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https://fsd.videouroki.net/html/2013/09/05/98663340/img19.jpg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756663" y="5179665"/>
              <a:ext cx="495300" cy="392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extBox 17"/>
          <p:cNvSpPr txBox="1"/>
          <p:nvPr/>
        </p:nvSpPr>
        <p:spPr>
          <a:xfrm>
            <a:off x="357158" y="5715016"/>
            <a:ext cx="8579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М   Н   О     Г    О   У     Г     О   Л    Ь    Н   И  К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72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296"/>
            <a:ext cx="9144000" cy="6922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72132" y="85723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(графика)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96415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864" y="4929198"/>
            <a:ext cx="8229600" cy="15961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Стиль </a:t>
            </a:r>
            <a:r>
              <a:rPr lang="ru-RU" sz="2400" dirty="0"/>
              <a:t>полигональной графики в настоящее время широко </a:t>
            </a:r>
            <a:r>
              <a:rPr lang="ru-RU" sz="2400" b="1" dirty="0">
                <a:solidFill>
                  <a:srgbClr val="0070C0"/>
                </a:solidFill>
              </a:rPr>
              <a:t>используют</a:t>
            </a:r>
            <a:r>
              <a:rPr lang="ru-RU" sz="2400" dirty="0"/>
              <a:t> для оформления </a:t>
            </a:r>
            <a:r>
              <a:rPr lang="ru-RU" sz="2400" b="1" dirty="0">
                <a:solidFill>
                  <a:srgbClr val="0070C0"/>
                </a:solidFill>
              </a:rPr>
              <a:t>сайтов, иллюстраций в полиграфической отрасли, для украшения одежды, сумок, плакатов и даже в скульптуре. </a:t>
            </a:r>
          </a:p>
        </p:txBody>
      </p:sp>
      <p:pic>
        <p:nvPicPr>
          <p:cNvPr id="5124" name="Picture 4" descr="What is the polygon graphics-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428736"/>
            <a:ext cx="6096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357158" y="0"/>
            <a:ext cx="8229600" cy="1428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Полигональная графика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это направление в искусстве, в котором для создания законченного изображения объектов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используют разноцветные многоугольники.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5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Полигон</a:t>
            </a:r>
            <a:r>
              <a:rPr lang="ru-RU" sz="2400" dirty="0" smtClean="0"/>
              <a:t> (от греч. </a:t>
            </a:r>
            <a:r>
              <a:rPr lang="ru-RU" sz="2400" dirty="0" err="1" smtClean="0"/>
              <a:t>polýgonos</a:t>
            </a:r>
            <a:r>
              <a:rPr lang="ru-RU" sz="2400" dirty="0" smtClean="0"/>
              <a:t> – многоугольный), полигональная линия (математическая), ломаная линия, составленная из конечного числа прямолинейных отрезков (звеньев). Под полигоном также понимают замкнутую ломаную линию, т. е. многоугольник.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2052" name="Picture 4" descr="https://avatars.dzeninfra.ru/get-zen_doc/3481765/pub_5ee3af60eac47909f547e1ea_5ee3b18c7c13c822dba25bd4/scale_240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40350"/>
            <a:ext cx="6336704" cy="422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>
            <a:off x="-35751" y="2607463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57158" y="2643182"/>
            <a:ext cx="500066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>
            <a:off x="357158" y="2214554"/>
            <a:ext cx="500066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авнобедренный треугольник 10"/>
          <p:cNvSpPr/>
          <p:nvPr/>
        </p:nvSpPr>
        <p:spPr>
          <a:xfrm>
            <a:off x="857224" y="2143116"/>
            <a:ext cx="500066" cy="10001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05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/>
        </p:blipFill>
        <p:spPr bwMode="auto">
          <a:xfrm>
            <a:off x="899592" y="2564904"/>
            <a:ext cx="2815301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2025" y="260648"/>
            <a:ext cx="858246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нажимайте на кнопки без разрешения!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916832"/>
            <a:ext cx="4176464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18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817" y="0"/>
            <a:ext cx="932899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614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33"/>
            <a:ext cx="9144000" cy="687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417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923"/>
            <a:ext cx="9144000" cy="689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252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671"/>
            <a:ext cx="9144000" cy="6955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812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"/>
            <a:ext cx="9144000" cy="6864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971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076"/>
            <a:ext cx="9143999" cy="69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61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-3283"/>
            <a:ext cx="9144000" cy="6870916"/>
            <a:chOff x="0" y="-3283"/>
            <a:chExt cx="9144000" cy="6870916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283"/>
              <a:ext cx="9144000" cy="6870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0" y="0"/>
              <a:ext cx="2051720" cy="69269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4453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5" y="0"/>
            <a:ext cx="9115915" cy="6885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45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258888" y="188913"/>
            <a:ext cx="7613650" cy="70802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5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Упражнение для снятия напряжения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с мышц туловища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59632" y="1052736"/>
            <a:ext cx="7344816" cy="707886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ru-RU" sz="56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«Наклоны в сторону»</a:t>
            </a:r>
          </a:p>
        </p:txBody>
      </p:sp>
      <p:pic>
        <p:nvPicPr>
          <p:cNvPr id="21508" name="Picture 7" descr="http://u.900igr.net:10/datas/pedagogika/Kompleks-uprazhnenij-dlja-fizminutki/0011-011-Naklony-v-storonu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2060575"/>
            <a:ext cx="4387850" cy="403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7158" y="5500702"/>
            <a:ext cx="43396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</a:rPr>
              <a:t>5 наклонов</a:t>
            </a:r>
            <a:endParaRPr lang="ru-RU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125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258888" y="188913"/>
            <a:ext cx="7613650" cy="70802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5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Упражнение для улучшения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мозгового кровообращения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59632" y="1052736"/>
            <a:ext cx="7344816" cy="707886"/>
          </a:xfrm>
          <a:prstGeom prst="rect">
            <a:avLst/>
          </a:prstGeom>
        </p:spPr>
        <p:txBody>
          <a:bodyPr anchor="ctr"/>
          <a:lstStyle/>
          <a:p>
            <a:pPr algn="ctr">
              <a:defRPr/>
            </a:pPr>
            <a:r>
              <a:rPr lang="ru-RU" sz="56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«Наклоны головы»</a:t>
            </a:r>
          </a:p>
        </p:txBody>
      </p:sp>
      <p:pic>
        <p:nvPicPr>
          <p:cNvPr id="22532" name="Picture 2" descr="http://900igr.net/datas/pedagogika/Kompleks-uprazhnenij-dlja-fizminutki/0008-008-Naklony-golovy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2492375"/>
            <a:ext cx="4059238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 descr="http://900igr.net/datas/pedagogika/Kompleks-uprazhnenij-dlja-fizminutki/0008-008-Naklony-golovy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7763" y="2349500"/>
            <a:ext cx="364648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43306" y="5072074"/>
            <a:ext cx="24304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</a:rPr>
              <a:t>5 раз</a:t>
            </a:r>
            <a:endParaRPr lang="ru-RU" sz="8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8223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4701" y="2996952"/>
            <a:ext cx="2225705" cy="2478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44876" y="476672"/>
            <a:ext cx="62898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Соблюдайте чистоту</a:t>
            </a:r>
          </a:p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кабинете!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025864"/>
            <a:ext cx="2948644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04964"/>
            <a:ext cx="2733675" cy="2047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451430"/>
            <a:ext cx="27527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7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928670"/>
            <a:ext cx="928694" cy="5643578"/>
          </a:xfrm>
        </p:spPr>
        <p:txBody>
          <a:bodyPr vert="vert270"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За сколько секунд нашли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33</a:t>
            </a:r>
            <a:r>
              <a:rPr lang="ru-RU" sz="3200" b="1" dirty="0" smtClean="0">
                <a:solidFill>
                  <a:srgbClr val="FF0000"/>
                </a:solidFill>
              </a:rPr>
              <a:t>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386" name="AutoShape 2" descr="blob:https://web.telegram.org/8392842c-473c-4bee-a28c-07e7634fe6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blob:https://web.telegram.org/8392842c-473c-4bee-a28c-07e7634fe68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photo_5199779922036507721_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071546"/>
            <a:ext cx="74676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1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hoto_5474417705948922482_x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0"/>
            <a:ext cx="7000924" cy="67437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hoto_5463239405021021935_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"/>
            <a:ext cx="696112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382838" y="538163"/>
            <a:ext cx="5159375" cy="708025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Упражнения для глаз</a:t>
            </a:r>
          </a:p>
        </p:txBody>
      </p:sp>
      <p:pic>
        <p:nvPicPr>
          <p:cNvPr id="24579" name="Picture 2" descr="http://cs629313.vk.me/v629313284/5c21/ZVw1TBIUzc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84312"/>
            <a:ext cx="8919416" cy="4825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1414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Правила работы в парах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dirty="0" smtClean="0">
                <a:solidFill>
                  <a:srgbClr val="FF0000"/>
                </a:solidFill>
              </a:rPr>
              <a:t>Мы </a:t>
            </a:r>
            <a:r>
              <a:rPr lang="ru-RU" dirty="0">
                <a:solidFill>
                  <a:srgbClr val="FF0000"/>
                </a:solidFill>
              </a:rPr>
              <a:t>стремимся к тому, чтобы все члены группы участвовали в работе и чувствовали себя уверенно.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Мы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договариваемся о том, что и как мы будем делать.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Каждый </a:t>
            </a:r>
            <a:r>
              <a:rPr lang="ru-RU" dirty="0">
                <a:solidFill>
                  <a:srgbClr val="FF0000"/>
                </a:solidFill>
              </a:rPr>
              <a:t>из нас, работая над своей частью задания, вносит вклад в общее дело.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Мы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вместе проверяем сделанное и обсуждаем, как сделать это лучше.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Мы </a:t>
            </a:r>
            <a:r>
              <a:rPr lang="ru-RU" dirty="0">
                <a:solidFill>
                  <a:srgbClr val="FF0000"/>
                </a:solidFill>
              </a:rPr>
              <a:t>помогаем друг другу в работе.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479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r>
              <a:rPr lang="ru-RU" b="1" dirty="0"/>
              <a:t>Полигональный рисунок «Горы и ночь»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57" y="1600200"/>
            <a:ext cx="4932486" cy="4525963"/>
          </a:xfrm>
        </p:spPr>
      </p:pic>
    </p:spTree>
    <p:extLst>
      <p:ext uri="{BB962C8B-B14F-4D97-AF65-F5344CB8AC3E}">
        <p14:creationId xmlns:p14="http://schemas.microsoft.com/office/powerpoint/2010/main" val="339247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548680"/>
            <a:ext cx="8738093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48065" y="2348880"/>
            <a:ext cx="2808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Потянуть </a:t>
            </a:r>
            <a:r>
              <a:rPr lang="ru-RU" sz="2400" b="1" dirty="0">
                <a:solidFill>
                  <a:srgbClr val="C00000"/>
                </a:solidFill>
              </a:rPr>
              <a:t>за маркер в сторону и сделать альбомный лист на весь экран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804248" y="3501008"/>
            <a:ext cx="1969340" cy="14401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599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На </a:t>
            </a:r>
            <a:r>
              <a:rPr lang="ru-RU" sz="2400" b="1" dirty="0">
                <a:solidFill>
                  <a:srgbClr val="C00000"/>
                </a:solidFill>
              </a:rPr>
              <a:t>чистой (правой) половине листа нарисовать большой круг с зажатой кнопкой </a:t>
            </a:r>
            <a:r>
              <a:rPr lang="ru-RU" sz="2400" b="1" dirty="0" err="1">
                <a:solidFill>
                  <a:srgbClr val="C00000"/>
                </a:solidFill>
              </a:rPr>
              <a:t>Shift</a:t>
            </a:r>
            <a:r>
              <a:rPr lang="ru-RU" sz="2400" b="1" dirty="0">
                <a:solidFill>
                  <a:srgbClr val="C00000"/>
                </a:solidFill>
              </a:rPr>
              <a:t> (выбираем инструмент «Круг»). </a:t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43844"/>
            <a:ext cx="8229600" cy="4438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3275856" y="1196752"/>
            <a:ext cx="4176464" cy="72008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755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 </a:t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Инструментом Заливка (Ведерко) залить круг черным цветом. </a:t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2876550"/>
            <a:ext cx="89439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1475656" y="980728"/>
            <a:ext cx="2232248" cy="2088232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11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Выбрать инструмент </a:t>
            </a:r>
            <a:r>
              <a:rPr lang="ru-RU" sz="2400" b="1" u="sng" dirty="0">
                <a:solidFill>
                  <a:srgbClr val="C00000"/>
                </a:solidFill>
              </a:rPr>
              <a:t>Многоугольник</a:t>
            </a:r>
            <a:r>
              <a:rPr lang="ru-RU" sz="2400" b="1" dirty="0">
                <a:solidFill>
                  <a:srgbClr val="C00000"/>
                </a:solidFill>
              </a:rPr>
              <a:t> и с помощью него, от левого края круга нарисовать контур гор (ломаную линию). Рисовать надо белым цветом! (выбирайте контур потолще). </a:t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7"/>
            <a:ext cx="6193277" cy="391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3563888" y="620688"/>
            <a:ext cx="864096" cy="1296144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0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4048" y="2348880"/>
            <a:ext cx="3688726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394455" y="188640"/>
            <a:ext cx="65612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Работайте на клавиатуре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чистыми, сухими руками!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3678" y="1700808"/>
            <a:ext cx="2898864" cy="4426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820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Когда ломаная линия дойдет до правого края, не боясь, выведите её за пределы круга опуститесь за пределы круга и замкните линию, соединив с начальной точкой. 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" y="1733098"/>
            <a:ext cx="9110936" cy="5124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562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Затем инструментом Линия или этим же инструментом Многоугольник начинайте рисовать сами горы. </a:t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0" y="1628800"/>
            <a:ext cx="8912760" cy="500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31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279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Инструментом </a:t>
            </a:r>
            <a:r>
              <a:rPr lang="ru-RU" sz="2400" b="1" u="sng" dirty="0">
                <a:solidFill>
                  <a:srgbClr val="C00000"/>
                </a:solidFill>
              </a:rPr>
              <a:t>Ромб </a:t>
            </a:r>
            <a:r>
              <a:rPr lang="ru-RU" sz="2400" b="1" dirty="0">
                <a:solidFill>
                  <a:srgbClr val="C00000"/>
                </a:solidFill>
              </a:rPr>
              <a:t>нарисуйте </a:t>
            </a:r>
            <a:r>
              <a:rPr lang="ru-RU" sz="2400" b="1" dirty="0" smtClean="0">
                <a:solidFill>
                  <a:srgbClr val="C00000"/>
                </a:solidFill>
              </a:rPr>
              <a:t>звезды </a:t>
            </a:r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0"/>
          <a:stretch/>
        </p:blipFill>
        <p:spPr bwMode="auto">
          <a:xfrm>
            <a:off x="251520" y="984634"/>
            <a:ext cx="8541118" cy="286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4283968" y="980728"/>
            <a:ext cx="0" cy="86409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077" r="22826" b="73539"/>
          <a:stretch/>
        </p:blipFill>
        <p:spPr>
          <a:xfrm>
            <a:off x="3779912" y="3137079"/>
            <a:ext cx="2067002" cy="372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28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Нарисуйте Луну инструментом Круг. Нарисуйте 3 </a:t>
            </a:r>
            <a:r>
              <a:rPr lang="ru-RU" sz="2400" b="1" dirty="0" smtClean="0">
                <a:solidFill>
                  <a:srgbClr val="C00000"/>
                </a:solidFill>
              </a:rPr>
              <a:t>круга</a:t>
            </a:r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1407079"/>
            <a:ext cx="4392488" cy="518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0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Затем </a:t>
            </a:r>
            <a:r>
              <a:rPr lang="ru-RU" sz="2400" b="1" dirty="0">
                <a:solidFill>
                  <a:srgbClr val="C00000"/>
                </a:solidFill>
              </a:rPr>
              <a:t>выберите черный цвет и инструментом </a:t>
            </a:r>
            <a:r>
              <a:rPr lang="ru-RU" sz="2400" b="1" u="sng" dirty="0" smtClean="0">
                <a:solidFill>
                  <a:srgbClr val="C00000"/>
                </a:solidFill>
              </a:rPr>
              <a:t>Ластик</a:t>
            </a:r>
            <a:r>
              <a:rPr lang="ru-RU" sz="2400" b="1" dirty="0" smtClean="0">
                <a:solidFill>
                  <a:srgbClr val="C00000"/>
                </a:solidFill>
              </a:rPr>
              <a:t> сотрите </a:t>
            </a:r>
            <a:r>
              <a:rPr lang="ru-RU" sz="2400" b="1" dirty="0">
                <a:solidFill>
                  <a:srgbClr val="C00000"/>
                </a:solidFill>
              </a:rPr>
              <a:t>справа круги у </a:t>
            </a:r>
            <a:r>
              <a:rPr lang="ru-RU" sz="2400" b="1" dirty="0" smtClean="0">
                <a:solidFill>
                  <a:srgbClr val="C00000"/>
                </a:solidFill>
              </a:rPr>
              <a:t>Луны</a:t>
            </a:r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1800225"/>
            <a:ext cx="4787032" cy="461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44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Нарисуйте </a:t>
            </a:r>
            <a:r>
              <a:rPr lang="ru-RU" sz="2400" b="1" dirty="0">
                <a:solidFill>
                  <a:srgbClr val="C00000"/>
                </a:solidFill>
              </a:rPr>
              <a:t>тонкие линии (поменяйте на белый цвет линию</a:t>
            </a:r>
            <a:r>
              <a:rPr lang="ru-RU" sz="2400" b="1" dirty="0" smtClean="0">
                <a:solidFill>
                  <a:srgbClr val="C00000"/>
                </a:solidFill>
              </a:rPr>
              <a:t>)</a:t>
            </a:r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6832"/>
            <a:ext cx="5265985" cy="435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78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53858" y="1689067"/>
            <a:ext cx="5403273" cy="2493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/>
            </a:r>
            <a:br>
              <a:rPr lang="ru-RU" sz="2400" b="1" dirty="0">
                <a:solidFill>
                  <a:srgbClr val="C00000"/>
                </a:solidFill>
              </a:rPr>
            </a:br>
            <a:r>
              <a:rPr lang="ru-RU" sz="2400" b="1" dirty="0">
                <a:solidFill>
                  <a:srgbClr val="C00000"/>
                </a:solidFill>
              </a:rPr>
              <a:t>Остается нарисовать звезды. Их рисуйте</a:t>
            </a:r>
            <a:r>
              <a:rPr lang="ru-RU" sz="2400" b="1" u="sng" dirty="0">
                <a:solidFill>
                  <a:srgbClr val="C00000"/>
                </a:solidFill>
              </a:rPr>
              <a:t> карандашом</a:t>
            </a:r>
            <a:r>
              <a:rPr lang="ru-RU" sz="2400" b="1" dirty="0">
                <a:solidFill>
                  <a:srgbClr val="C00000"/>
                </a:solidFill>
              </a:rPr>
              <a:t>, только выберете толщину линии потолще и ставьте белые точки вверху рисунка гуще, внизу рисунка – реже. </a:t>
            </a:r>
            <a:br>
              <a:rPr lang="ru-RU" sz="24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48272" y="3212976"/>
            <a:ext cx="3884596" cy="193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84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40552"/>
            <a:ext cx="9144000" cy="441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84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Самооценка.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Откройте </a:t>
            </a:r>
            <a:r>
              <a:rPr lang="ru-RU" dirty="0"/>
              <a:t>свой рисунок  на рабочем столе. Взгляните еще раз на него. Убедитесь, что в нем присутствуют следующие элементы:</a:t>
            </a:r>
          </a:p>
          <a:p>
            <a:pPr marL="0" indent="0">
              <a:buNone/>
            </a:pPr>
            <a:r>
              <a:rPr lang="ru-RU" dirty="0"/>
              <a:t>1. Цветная фоновая заливка.</a:t>
            </a:r>
          </a:p>
          <a:p>
            <a:pPr marL="0" indent="0">
              <a:buNone/>
            </a:pPr>
            <a:r>
              <a:rPr lang="ru-RU" dirty="0"/>
              <a:t>2. Горы</a:t>
            </a:r>
          </a:p>
          <a:p>
            <a:pPr marL="0" indent="0">
              <a:buNone/>
            </a:pPr>
            <a:r>
              <a:rPr lang="ru-RU" dirty="0"/>
              <a:t>3. Луна из трех кругов</a:t>
            </a:r>
          </a:p>
          <a:p>
            <a:pPr marL="0" indent="0">
              <a:buNone/>
            </a:pPr>
            <a:r>
              <a:rPr lang="ru-RU" dirty="0"/>
              <a:t>4. Звезды в виде ромбов</a:t>
            </a:r>
          </a:p>
          <a:p>
            <a:pPr marL="0" indent="0">
              <a:buNone/>
            </a:pPr>
            <a:r>
              <a:rPr lang="ru-RU" dirty="0"/>
              <a:t>5. Звездное напыление</a:t>
            </a:r>
          </a:p>
          <a:p>
            <a:pPr marL="0" indent="0">
              <a:buNone/>
            </a:pPr>
            <a:r>
              <a:rPr lang="ru-RU" dirty="0"/>
              <a:t>6. </a:t>
            </a:r>
            <a:r>
              <a:rPr lang="ru-RU" dirty="0" smtClean="0"/>
              <a:t>Отредактируйте </a:t>
            </a:r>
            <a:r>
              <a:rPr lang="ru-RU" dirty="0"/>
              <a:t>рисунок, по окончанию работы нажмите сохранить изменения.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46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4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560" y="2060848"/>
            <a:ext cx="2944157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998185" y="188640"/>
            <a:ext cx="514288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прикасайтесь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 экрану монитора!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787" y="2448927"/>
            <a:ext cx="3482793" cy="278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48008">
            <a:off x="6592101" y="1750832"/>
            <a:ext cx="2019962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064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Обсуждение по теме занятия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dirty="0" smtClean="0"/>
              <a:t>Какие инструменты вы использовали при создании вашей работы?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ru-RU" dirty="0" smtClean="0"/>
              <a:t>2. Чему новому научились?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3.Какая часть работы по заданию вам особенно понравилась? Почему</a:t>
            </a:r>
            <a:r>
              <a:rPr lang="ru-RU" dirty="0" smtClean="0"/>
              <a:t>?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4. Что вызвало затруднения?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Д.З «Создайте любой рисунок используя многоугольник, залейте. Сфотографируйте и принесите на следующее занятие»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2348880"/>
            <a:ext cx="4729969" cy="303506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4048" y="3429000"/>
            <a:ext cx="3805014" cy="278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9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6064" y="2276872"/>
            <a:ext cx="3505892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13163" y="260648"/>
            <a:ext cx="7773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стучите по клавишам!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7829" y="1268760"/>
            <a:ext cx="3168352" cy="4989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014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486" y="1988840"/>
            <a:ext cx="3016515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68579" y="116632"/>
            <a:ext cx="744806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передвигайся по кабинету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во время занятия!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9872" y="1988840"/>
            <a:ext cx="5281694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537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.artfile.ru/1920x1440_605178_%5bwww.ArtFile.ru%5d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14017" y="188640"/>
            <a:ext cx="8640960" cy="164306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Компьютерная графика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75656" y="292494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Adobe Fan Heiti Std B" pitchFamily="34" charset="-128"/>
                <a:ea typeface="Adobe Fan Heiti Std B" pitchFamily="34" charset="-128"/>
              </a:rPr>
              <a:t>PAINT</a:t>
            </a:r>
            <a:endParaRPr lang="ru-RU" sz="4800" dirty="0">
              <a:solidFill>
                <a:srgbClr val="FF0000"/>
              </a:solidFill>
              <a:latin typeface="Adobe Fan Heiti Std B" pitchFamily="34" charset="-128"/>
              <a:ea typeface="Adobe Fan Heiti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476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61949"/>
            <a:ext cx="3786214" cy="1143000"/>
          </a:xfrm>
        </p:spPr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72264" y="3110089"/>
            <a:ext cx="1400156" cy="154304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5000" b="1" dirty="0" smtClean="0">
                <a:solidFill>
                  <a:srgbClr val="C00000"/>
                </a:solidFill>
              </a:rPr>
              <a:t>?</a:t>
            </a:r>
            <a:endParaRPr lang="ru-RU" sz="15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0496" y="3538717"/>
            <a:ext cx="10775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ИЛИ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>
            <a:off x="2643174" y="2538585"/>
            <a:ext cx="1428760" cy="10001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4" idx="3"/>
          </p:cNvCxnSpPr>
          <p:nvPr/>
        </p:nvCxnSpPr>
        <p:spPr>
          <a:xfrm>
            <a:off x="5078035" y="3861883"/>
            <a:ext cx="1637105" cy="53409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292079" y="277197"/>
            <a:ext cx="34349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ВЫБИРАЙТЕ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53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323</Words>
  <Application>Microsoft Office PowerPoint</Application>
  <PresentationFormat>Экран (4:3)</PresentationFormat>
  <Paragraphs>111</Paragraphs>
  <Slides>51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Правила техники безопасности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КРОССВОРД</vt:lpstr>
      <vt:lpstr>Презентация PowerPoint</vt:lpstr>
      <vt:lpstr>С помощью,  каких инструментов можно нарисовать данные предметы?</vt:lpstr>
      <vt:lpstr>Презентация PowerPoint</vt:lpstr>
      <vt:lpstr>многоугольник овал кривая карандаш ластик заливка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Полигон (от греч. polýgonos – многоугольный), полигональная линия (математическая), ломаная линия, составленная из конечного числа прямолинейных отрезков (звеньев). Под полигоном также понимают замкнутую ломаную линию, т. е. многоугольник.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 сколько секунд нашли 33?</vt:lpstr>
      <vt:lpstr>Презентация PowerPoint</vt:lpstr>
      <vt:lpstr>Презентация PowerPoint</vt:lpstr>
      <vt:lpstr>Презентация PowerPoint</vt:lpstr>
      <vt:lpstr>Правила работы в парах  </vt:lpstr>
      <vt:lpstr>  Полигональный рисунок «Горы и ночь» </vt:lpstr>
      <vt:lpstr>Презентация PowerPoint</vt:lpstr>
      <vt:lpstr> На чистой (правой) половине листа нарисовать большой круг с зажатой кнопкой Shift (выбираем инструмент «Круг»).  </vt:lpstr>
      <vt:lpstr>   Инструментом Заливка (Ведерко) залить круг черным цветом.  </vt:lpstr>
      <vt:lpstr> Выбрать инструмент Многоугольник и с помощью него, от левого края круга нарисовать контур гор (ломаную линию). Рисовать надо белым цветом! (выбирайте контур потолще).  </vt:lpstr>
      <vt:lpstr>Когда ломаная линия дойдет до правого края, не боясь, выведите её за пределы круга опуститесь за пределы круга и замкните линию, соединив с начальной точкой. </vt:lpstr>
      <vt:lpstr> Затем инструментом Линия или этим же инструментом Многоугольник начинайте рисовать сами горы.  </vt:lpstr>
      <vt:lpstr> Инструментом Ромб нарисуйте звезды  </vt:lpstr>
      <vt:lpstr> Нарисуйте Луну инструментом Круг. Нарисуйте 3 круга </vt:lpstr>
      <vt:lpstr> Затем выберите черный цвет и инструментом Ластик сотрите справа круги у Луны </vt:lpstr>
      <vt:lpstr> Нарисуйте тонкие линии (поменяйте на белый цвет линию) </vt:lpstr>
      <vt:lpstr> Остается нарисовать звезды. Их рисуйте карандашом, только выберете толщину линии потолще и ставьте белые точки вверху рисунка гуще, внизу рисунка – реже.  </vt:lpstr>
      <vt:lpstr>Презентация PowerPoint</vt:lpstr>
      <vt:lpstr>Самооценка. </vt:lpstr>
      <vt:lpstr>Презентация PowerPoint</vt:lpstr>
      <vt:lpstr>Обсуждение по теме занятия </vt:lpstr>
      <vt:lpstr>Д.З «Создайте любой рисунок используя многоугольник, залейте. Сфотографируйте и принесите на следующее занятие»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35</cp:revision>
  <cp:lastPrinted>2023-03-14T12:17:22Z</cp:lastPrinted>
  <dcterms:created xsi:type="dcterms:W3CDTF">2023-03-13T06:02:07Z</dcterms:created>
  <dcterms:modified xsi:type="dcterms:W3CDTF">2023-03-15T06:00:14Z</dcterms:modified>
</cp:coreProperties>
</file>