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3" r:id="rId2"/>
    <p:sldId id="264" r:id="rId3"/>
    <p:sldId id="285" r:id="rId4"/>
    <p:sldId id="283" r:id="rId5"/>
    <p:sldId id="284" r:id="rId6"/>
    <p:sldId id="290" r:id="rId7"/>
    <p:sldId id="288" r:id="rId8"/>
    <p:sldId id="291" r:id="rId9"/>
    <p:sldId id="281" r:id="rId10"/>
    <p:sldId id="265" r:id="rId11"/>
    <p:sldId id="28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92B699A-891B-449F-A929-65EDF68F22EB}" type="datetimeFigureOut">
              <a:rPr lang="ru-RU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C909D94-7919-4A9A-850A-573441187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C8BABF4-CF86-4A6E-984C-836F20274C26}" type="slidenum">
              <a:rPr lang="ru-RU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909D94-7919-4A9A-850A-57344118761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 descr="Титул_5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2130425"/>
            <a:ext cx="6406480" cy="14700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3886200"/>
            <a:ext cx="5720680" cy="1752600"/>
          </a:xfrm>
        </p:spPr>
        <p:txBody>
          <a:bodyPr/>
          <a:lstStyle>
            <a:lvl1pPr marL="0" indent="0" algn="l">
              <a:buNone/>
              <a:defRPr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31633-4736-4932-849C-D4E68577E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6873E-731E-4FD4-881E-14DA9CFC95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643192" cy="507342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634082"/>
          </a:xfrm>
        </p:spPr>
        <p:txBody>
          <a:bodyPr/>
          <a:lstStyle>
            <a:lvl1pPr algn="l">
              <a:defRPr b="1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634082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643192" cy="507342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DD867-60E6-4D7B-AC23-4BD2483715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F071C-2D78-4656-999E-72E4C24C08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AEB27-719F-44E8-B093-9B4D23145D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E0025-621C-4F49-A7DD-622693ED2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F562F-9BEE-4BB7-990B-B951884AEB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D7BCE-178F-4F0D-94C9-DCBD98B2A7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7AB9B7-8B0A-4C14-A5FE-8FC620CA8A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643042" y="1285860"/>
            <a:ext cx="68421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10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КОМПЬЮТЕРНАЯ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10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ГРАФИКА</a:t>
            </a:r>
          </a:p>
        </p:txBody>
      </p:sp>
      <p:pic>
        <p:nvPicPr>
          <p:cNvPr id="13" name="Picture 2" descr="E:\открытый урок\img1.jpg"/>
          <p:cNvPicPr>
            <a:picLocks noChangeAspect="1" noChangeArrowheads="1"/>
          </p:cNvPicPr>
          <p:nvPr/>
        </p:nvPicPr>
        <p:blipFill>
          <a:blip r:embed="rId2"/>
          <a:srcRect l="14102" t="42229" r="7552" b="20570"/>
          <a:stretch>
            <a:fillRect/>
          </a:stretch>
        </p:blipFill>
        <p:spPr bwMode="auto">
          <a:xfrm>
            <a:off x="1928793" y="3714752"/>
            <a:ext cx="6178421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071538" y="428603"/>
          <a:ext cx="7929617" cy="63579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24013"/>
                <a:gridCol w="2948085"/>
                <a:gridCol w="2857519"/>
              </a:tblGrid>
              <a:tr h="3987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18029E"/>
                          </a:solidFill>
                        </a:rPr>
                        <a:t>Растровая графика</a:t>
                      </a:r>
                      <a:endParaRPr lang="ru-RU" sz="1800" b="1" i="1" dirty="0">
                        <a:solidFill>
                          <a:srgbClr val="18029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18029E"/>
                          </a:solidFill>
                        </a:rPr>
                        <a:t>Векторная графика</a:t>
                      </a:r>
                      <a:endParaRPr lang="ru-RU" sz="1800" b="1" i="1" dirty="0">
                        <a:solidFill>
                          <a:srgbClr val="18029E"/>
                        </a:solidFill>
                      </a:endParaRPr>
                    </a:p>
                  </a:txBody>
                  <a:tcPr/>
                </a:tc>
              </a:tr>
              <a:tr h="887120">
                <a:tc>
                  <a:txBody>
                    <a:bodyPr/>
                    <a:lstStyle/>
                    <a:p>
                      <a:r>
                        <a:rPr lang="ru-RU" sz="1500" i="1" dirty="0" smtClean="0">
                          <a:solidFill>
                            <a:srgbClr val="18029E"/>
                          </a:solidFill>
                          <a:latin typeface="+mn-lt"/>
                        </a:rPr>
                        <a:t>Формирование</a:t>
                      </a:r>
                      <a:r>
                        <a:rPr lang="ru-RU" sz="1500" i="1" baseline="0" dirty="0" smtClean="0">
                          <a:solidFill>
                            <a:srgbClr val="18029E"/>
                          </a:solidFill>
                          <a:latin typeface="+mn-lt"/>
                        </a:rPr>
                        <a:t> изображения</a:t>
                      </a:r>
                      <a:endParaRPr lang="ru-RU" sz="1500" i="1" dirty="0">
                        <a:solidFill>
                          <a:srgbClr val="18029E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r>
                        <a:rPr lang="ru-RU" sz="1500" i="1" dirty="0" smtClean="0">
                          <a:solidFill>
                            <a:srgbClr val="18029E"/>
                          </a:solidFill>
                          <a:latin typeface="+mn-lt"/>
                        </a:rPr>
                        <a:t>Основным элементом изображения является…(дать определение)</a:t>
                      </a:r>
                      <a:endParaRPr lang="ru-RU" sz="1500" i="1" dirty="0">
                        <a:solidFill>
                          <a:srgbClr val="18029E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865226">
                <a:tc>
                  <a:txBody>
                    <a:bodyPr/>
                    <a:lstStyle/>
                    <a:p>
                      <a:r>
                        <a:rPr lang="ru-RU" sz="1500" i="1" dirty="0" smtClean="0">
                          <a:solidFill>
                            <a:srgbClr val="18029E"/>
                          </a:solidFill>
                          <a:latin typeface="+mn-lt"/>
                        </a:rPr>
                        <a:t>Особенности хранения изображения в памяти компьютера</a:t>
                      </a:r>
                      <a:endParaRPr lang="ru-RU" sz="1500" i="1" dirty="0">
                        <a:solidFill>
                          <a:srgbClr val="18029E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2058024">
                <a:tc>
                  <a:txBody>
                    <a:bodyPr/>
                    <a:lstStyle/>
                    <a:p>
                      <a:r>
                        <a:rPr lang="ru-RU" sz="1500" i="1" dirty="0" smtClean="0">
                          <a:solidFill>
                            <a:srgbClr val="18029E"/>
                          </a:solidFill>
                          <a:latin typeface="+mn-lt"/>
                        </a:rPr>
                        <a:t>Преимущества и недостатки</a:t>
                      </a:r>
                      <a:endParaRPr lang="ru-RU" sz="1500" i="1" dirty="0">
                        <a:solidFill>
                          <a:srgbClr val="18029E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1143033">
                <a:tc>
                  <a:txBody>
                    <a:bodyPr/>
                    <a:lstStyle/>
                    <a:p>
                      <a:r>
                        <a:rPr lang="ru-RU" sz="1500" i="1" dirty="0" smtClean="0">
                          <a:solidFill>
                            <a:srgbClr val="18029E"/>
                          </a:solidFill>
                          <a:latin typeface="+mn-lt"/>
                        </a:rPr>
                        <a:t>Сферы</a:t>
                      </a:r>
                      <a:r>
                        <a:rPr lang="ru-RU" sz="1500" i="1" baseline="0" dirty="0" smtClean="0">
                          <a:solidFill>
                            <a:srgbClr val="18029E"/>
                          </a:solidFill>
                          <a:latin typeface="+mn-lt"/>
                        </a:rPr>
                        <a:t> применения</a:t>
                      </a:r>
                      <a:endParaRPr lang="ru-RU" sz="1500" i="1" dirty="0">
                        <a:solidFill>
                          <a:srgbClr val="18029E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3286116" y="857232"/>
            <a:ext cx="278608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Формируется в виде растра – совокупности пикселей.</a:t>
            </a:r>
          </a:p>
          <a:p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43636" y="857232"/>
            <a:ext cx="2786082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Формируется на основе наборов данных  геометрических фигур (линия, дуга, прямоугольник и др.) – векторов.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86116" y="1714488"/>
            <a:ext cx="278608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Пиксель – элемент экрана (точка) из которых состоит изображение.</a:t>
            </a:r>
          </a:p>
          <a:p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15074" y="1785926"/>
            <a:ext cx="278608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Вектор – набор данных, описывающих графические объекты, и формулы их построения.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86116" y="2714620"/>
            <a:ext cx="278608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В памяти компьютера  хранится информация о цвете каждого пикселя изображения.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15074" y="2714620"/>
            <a:ext cx="278608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В памяти компьютера хранится информация о простейших геометрических объектах из которых оно состоит.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14678" y="4286256"/>
            <a:ext cx="3000396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Corbel" pitchFamily="34" charset="0"/>
              <a:buChar char="⁺"/>
            </a:pPr>
            <a:r>
              <a:rPr lang="ru-RU" sz="1400" dirty="0" smtClean="0">
                <a:solidFill>
                  <a:schemeClr val="tx1"/>
                </a:solidFill>
              </a:rPr>
              <a:t> Высокое качество изображения.</a:t>
            </a:r>
          </a:p>
          <a:p>
            <a:pPr marL="88900" indent="-88900">
              <a:buFont typeface="Corbel" pitchFamily="34" charset="0"/>
              <a:buChar char="⁺"/>
            </a:pPr>
            <a:r>
              <a:rPr lang="ru-RU" sz="1400" dirty="0" smtClean="0">
                <a:solidFill>
                  <a:schemeClr val="tx1"/>
                </a:solidFill>
              </a:rPr>
              <a:t>Реалистичность изображений,     естественность цветов.</a:t>
            </a:r>
          </a:p>
          <a:p>
            <a:pPr marL="88900" indent="-88900">
              <a:buFont typeface="Corbel" pitchFamily="34" charset="0"/>
              <a:buChar char="⁺"/>
            </a:pPr>
            <a:r>
              <a:rPr lang="ru-RU" sz="1400" dirty="0" smtClean="0">
                <a:solidFill>
                  <a:schemeClr val="tx1"/>
                </a:solidFill>
              </a:rPr>
              <a:t>Возможность изменить  свойства отдельного пикселя.</a:t>
            </a:r>
          </a:p>
          <a:p>
            <a:pPr marL="88900" indent="-88900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- Большой информационный объем качественных изображений.</a:t>
            </a:r>
          </a:p>
          <a:p>
            <a:pPr marL="88900" indent="-88900"/>
            <a:r>
              <a:rPr lang="ru-RU" sz="1400" dirty="0" smtClean="0">
                <a:solidFill>
                  <a:schemeClr val="tx1"/>
                </a:solidFill>
              </a:rPr>
              <a:t>- Изменение качества при масштабировании</a:t>
            </a:r>
            <a:r>
              <a:rPr lang="ru-RU" sz="800" dirty="0" smtClean="0">
                <a:solidFill>
                  <a:schemeClr val="tx1"/>
                </a:solidFill>
              </a:rPr>
              <a:t>.</a:t>
            </a:r>
          </a:p>
          <a:p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215074" y="4214818"/>
            <a:ext cx="278608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indent="-88900">
              <a:buFont typeface="Corbel" pitchFamily="34" charset="0"/>
              <a:buChar char="⁺"/>
            </a:pPr>
            <a:r>
              <a:rPr lang="ru-RU" sz="1400" dirty="0" smtClean="0">
                <a:solidFill>
                  <a:schemeClr val="tx1"/>
                </a:solidFill>
              </a:rPr>
              <a:t> Небольшой информационный объем файлов.</a:t>
            </a:r>
          </a:p>
          <a:p>
            <a:pPr marL="88900" indent="-88900">
              <a:buFont typeface="Corbel" pitchFamily="34" charset="0"/>
              <a:buChar char="⁺"/>
            </a:pPr>
            <a:r>
              <a:rPr lang="ru-RU" sz="1400" dirty="0" smtClean="0">
                <a:solidFill>
                  <a:schemeClr val="tx1"/>
                </a:solidFill>
              </a:rPr>
              <a:t> Масштабирование без потери качества  изображения.</a:t>
            </a:r>
          </a:p>
          <a:p>
            <a:pPr marL="88900" indent="-88900"/>
            <a:r>
              <a:rPr lang="ru-RU" sz="1400" dirty="0" smtClean="0">
                <a:solidFill>
                  <a:schemeClr val="tx1"/>
                </a:solidFill>
              </a:rPr>
              <a:t>-  Неестественность цветов  при  воспроизведении реальных объектов.</a:t>
            </a:r>
          </a:p>
          <a:p>
            <a:pPr marL="88900" indent="-88900"/>
            <a:r>
              <a:rPr lang="ru-RU" sz="1400" dirty="0" smtClean="0">
                <a:solidFill>
                  <a:schemeClr val="tx1"/>
                </a:solidFill>
              </a:rPr>
              <a:t>-  Изменение свойств сразу у всего объекта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14678" y="5715016"/>
            <a:ext cx="278608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Цифровая фотография, цифровая живопись, компьютерная анимация, спецэффекты в киноиндустрии и др.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215074" y="5786454"/>
            <a:ext cx="278608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Деловая графика, создание схем, чертежей, проектирование устройств и сооружений, разработка дизайнов интерьеров и др.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71538" y="0"/>
            <a:ext cx="80724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Сравнительная характеристика растровой и векторной графики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142976" y="571480"/>
            <a:ext cx="7643192" cy="634082"/>
          </a:xfrm>
        </p:spPr>
        <p:txBody>
          <a:bodyPr/>
          <a:lstStyle/>
          <a:p>
            <a:pPr algn="ctr"/>
            <a:r>
              <a:rPr lang="ru-RU" sz="4000" dirty="0" smtClean="0"/>
              <a:t>Домашнее задание</a:t>
            </a:r>
            <a:endParaRPr lang="ru-RU" sz="4000" dirty="0"/>
          </a:p>
        </p:txBody>
      </p:sp>
      <p:sp>
        <p:nvSpPr>
          <p:cNvPr id="21506" name="AutoShape 2" descr="https://botan.cc/prepod/_bloks/pic/fl1c2mg-00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214414" y="1785926"/>
            <a:ext cx="687354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Стр. 112-120</a:t>
            </a:r>
          </a:p>
          <a:p>
            <a:pPr marL="342900" indent="-342900"/>
            <a:endParaRPr lang="ru-RU" sz="2400" dirty="0" smtClean="0"/>
          </a:p>
          <a:p>
            <a:pPr marL="342900" indent="-342900"/>
            <a:r>
              <a:rPr lang="ru-RU" sz="2400" dirty="0" smtClean="0"/>
              <a:t>2.  Составить 5 - 7 вопросов по теме</a:t>
            </a:r>
          </a:p>
          <a:p>
            <a:pPr marL="342900" indent="-342900">
              <a:buFont typeface="+mj-lt"/>
              <a:buAutoNum type="arabicPeriod"/>
            </a:pPr>
            <a:endParaRPr lang="ru-RU" sz="2400" dirty="0" smtClean="0"/>
          </a:p>
          <a:p>
            <a:pPr marL="457200" indent="-457200">
              <a:buAutoNum type="arabicPeriod" startAt="3"/>
            </a:pPr>
            <a:r>
              <a:rPr lang="ru-RU" sz="2400" dirty="0" smtClean="0"/>
              <a:t>Дополнительно: </a:t>
            </a:r>
          </a:p>
          <a:p>
            <a:pPr marL="457200" indent="-457200"/>
            <a:r>
              <a:rPr lang="ru-RU" sz="2400" dirty="0" smtClean="0"/>
              <a:t>      разработать кроссворд по теме (8-10 слов)</a:t>
            </a:r>
            <a:endParaRPr lang="ru-RU" sz="2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 и графика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57290" y="1142984"/>
            <a:ext cx="7500990" cy="35394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Компьютерная графика это: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</a:t>
            </a:r>
            <a:r>
              <a:rPr lang="ru-RU" sz="2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азные виды графических объектов, созданные или обработанные с помощью компьютера;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</a:t>
            </a:r>
            <a:r>
              <a:rPr lang="ru-RU" sz="2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бласть деятельности, в которой компьютеры используются как инструменты создания и обработки графических объектов.</a:t>
            </a:r>
            <a:endParaRPr lang="ru-RU" sz="28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8597" y="1714488"/>
            <a:ext cx="571504" cy="57149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6" name="Рисунок 5" descr="Graphic-Design-01.png"/>
          <p:cNvPicPr>
            <a:picLocks noChangeAspect="1"/>
          </p:cNvPicPr>
          <p:nvPr/>
        </p:nvPicPr>
        <p:blipFill>
          <a:blip r:embed="rId3"/>
          <a:srcRect l="16216" t="6564" r="5405" b="4826"/>
          <a:stretch>
            <a:fillRect/>
          </a:stretch>
        </p:blipFill>
        <p:spPr>
          <a:xfrm>
            <a:off x="3857619" y="4714884"/>
            <a:ext cx="2301865" cy="214311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alldrawings.ru/cache/com_zoo/images/Mikoyan-Gurevich_Ye-152P_Russia_1961_f02fc9e825d1b20232846e137f06655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85728"/>
            <a:ext cx="3315125" cy="2071702"/>
          </a:xfrm>
          <a:prstGeom prst="rect">
            <a:avLst/>
          </a:prstGeom>
          <a:noFill/>
        </p:spPr>
      </p:pic>
      <p:pic>
        <p:nvPicPr>
          <p:cNvPr id="18436" name="Picture 4" descr="http://www.promsnab.dn.ua/images_board/5559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42852"/>
            <a:ext cx="4009105" cy="2670172"/>
          </a:xfrm>
          <a:prstGeom prst="rect">
            <a:avLst/>
          </a:prstGeom>
          <a:noFill/>
        </p:spPr>
      </p:pic>
      <p:pic>
        <p:nvPicPr>
          <p:cNvPr id="18438" name="Picture 6" descr="https://mossremont.ru/images/Article/Plan/Plan_1/Mebel%203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500438"/>
            <a:ext cx="3870184" cy="2902638"/>
          </a:xfrm>
          <a:prstGeom prst="rect">
            <a:avLst/>
          </a:prstGeom>
          <a:noFill/>
        </p:spPr>
      </p:pic>
      <p:pic>
        <p:nvPicPr>
          <p:cNvPr id="18440" name="Picture 8" descr="http://demiart.ru/forum/uploads13/post-687031-1377896784.jpg"/>
          <p:cNvPicPr>
            <a:picLocks noChangeAspect="1" noChangeArrowheads="1"/>
          </p:cNvPicPr>
          <p:nvPr/>
        </p:nvPicPr>
        <p:blipFill>
          <a:blip r:embed="rId5"/>
          <a:srcRect b="5472"/>
          <a:stretch>
            <a:fillRect/>
          </a:stretch>
        </p:blipFill>
        <p:spPr bwMode="auto">
          <a:xfrm>
            <a:off x="5072066" y="3500438"/>
            <a:ext cx="3786166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642918"/>
            <a:ext cx="3857652" cy="2665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642918"/>
            <a:ext cx="360136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original_8791_oboi_realistichnoe_izobrazhenie_1920x12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3643314"/>
            <a:ext cx="3857652" cy="2632478"/>
          </a:xfrm>
          <a:prstGeom prst="rect">
            <a:avLst/>
          </a:prstGeom>
        </p:spPr>
      </p:pic>
      <p:pic>
        <p:nvPicPr>
          <p:cNvPr id="4098" name="Picture 2" descr="http://fotohomka.ru/images/Oct/24/566451efe16d2de8143dd02c9a88520e/mini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3643314"/>
            <a:ext cx="3643304" cy="271461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jacquimurray.net/wp-content/uploads/2015/10/kozzi-2027749-cartoon_computer_mouse-2302x16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643314"/>
            <a:ext cx="3688478" cy="3000396"/>
          </a:xfrm>
          <a:prstGeom prst="rect">
            <a:avLst/>
          </a:prstGeom>
          <a:noFill/>
        </p:spPr>
      </p:pic>
      <p:pic>
        <p:nvPicPr>
          <p:cNvPr id="22532" name="Picture 4" descr="http://skachate.ru/pars_docs/refs/13/12114/12114_html_m6b3c8ad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286124"/>
            <a:ext cx="3198264" cy="3182057"/>
          </a:xfrm>
          <a:prstGeom prst="rect">
            <a:avLst/>
          </a:prstGeom>
          <a:noFill/>
        </p:spPr>
      </p:pic>
      <p:pic>
        <p:nvPicPr>
          <p:cNvPr id="22534" name="Picture 6" descr="http://www.domgermes.ru/upload/iblock/fa8/fa82524a2d3d28682bb11c42de791ae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14290"/>
            <a:ext cx="4037451" cy="2689006"/>
          </a:xfrm>
          <a:prstGeom prst="rect">
            <a:avLst/>
          </a:prstGeom>
          <a:noFill/>
        </p:spPr>
      </p:pic>
      <p:sp>
        <p:nvSpPr>
          <p:cNvPr id="22536" name="AutoShape 8" descr="https://botan.cc/prepod/_bloks/pic/fl1c2mg-00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8" name="AutoShape 10" descr="https://botan.cc/prepod/_bloks/pic/fl1c2mg-00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4" descr="https://techno-co.pw/uploads/posts/2016-04/1459657878_anel6xa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500042"/>
            <a:ext cx="3482695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https://botan.cc/prepod/_bloks/pic/fl1c2mg-00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1500166" y="1071546"/>
            <a:ext cx="7127875" cy="3744913"/>
            <a:chOff x="567" y="754"/>
            <a:chExt cx="4490" cy="2359"/>
          </a:xfrm>
        </p:grpSpPr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567" y="2251"/>
              <a:ext cx="2132" cy="862"/>
            </a:xfrm>
            <a:prstGeom prst="rect">
              <a:avLst/>
            </a:prstGeom>
            <a:solidFill>
              <a:srgbClr val="FFD79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3600"/>
                <a:t>РАСТРОВЫЕ</a:t>
              </a: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925" y="2251"/>
              <a:ext cx="2132" cy="862"/>
            </a:xfrm>
            <a:prstGeom prst="rect">
              <a:avLst/>
            </a:prstGeom>
            <a:solidFill>
              <a:srgbClr val="FFD79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4000"/>
                <a:t>ВЕКТОРНЫЕ</a:t>
              </a:r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 flipH="1">
              <a:off x="1882" y="1661"/>
              <a:ext cx="907" cy="544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2789" y="1661"/>
              <a:ext cx="862" cy="544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1338" y="754"/>
              <a:ext cx="2994" cy="90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4000" dirty="0"/>
                <a:t>Компьютерные</a:t>
              </a:r>
              <a:br>
                <a:rPr lang="ru-RU" sz="4000" dirty="0"/>
              </a:br>
              <a:r>
                <a:rPr lang="ru-RU" sz="4000" dirty="0"/>
                <a:t> изображения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Растровая графика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dirty="0"/>
              <a:t>Растровое изображение хранится с помощью точек различного цвета (пикселей), которые образуют строки и столбцы. Каждый пиксель имеет определенное положение и цвет. Хранение каждого пикселя требует определенного количества битов информации, которое зависит от количества цветов в изображении.</a:t>
            </a:r>
          </a:p>
          <a:p>
            <a:pPr>
              <a:buFont typeface="Wingdings" pitchFamily="2" charset="2"/>
              <a:buNone/>
            </a:pPr>
            <a:r>
              <a:rPr lang="ru-RU" sz="2800" u="sng" dirty="0"/>
              <a:t>Пиксель</a:t>
            </a:r>
            <a:r>
              <a:rPr lang="ru-RU" sz="2800" dirty="0"/>
              <a:t> - минимальный участок изображения, цвет которого можно задать независимым образом.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https://botan.cc/prepod/_bloks/pic/fl1c2mg-00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Векторная графика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214414" y="1428736"/>
            <a:ext cx="5051425" cy="484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Векторные графические изображения являются оптимальным средством хранения высокоточных графических объектов (чертежи, схемы и пр.), для которых имеет значение сохранение четких и ясных контуров.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Векторные изображения формируются из объектов (точка, линия, окружность, прямоугольник и пр.), которые хранятся в памяти компьютера в виде графических примитивов и описывающих их математических формул.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6786578" y="1714488"/>
          <a:ext cx="1055674" cy="991320"/>
        </p:xfrm>
        <a:graphic>
          <a:graphicData uri="http://schemas.openxmlformats.org/presentationml/2006/ole">
            <p:oleObj spid="_x0000_s45058" r:id="rId3" imgW="3448531" imgH="3238952" progId="PBrush">
              <p:embed/>
            </p:oleObj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6162262" y="3571876"/>
          <a:ext cx="2808710" cy="2636836"/>
        </p:xfrm>
        <a:graphic>
          <a:graphicData uri="http://schemas.openxmlformats.org/presentationml/2006/ole">
            <p:oleObj spid="_x0000_s45059" r:id="rId4" imgW="3448531" imgH="3238952" progId="PBrush">
              <p:embed/>
            </p:oleObj>
          </a:graphicData>
        </a:graphic>
      </p:graphicFrame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7500958" y="2928934"/>
            <a:ext cx="142876" cy="5000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2000232" y="4429132"/>
          <a:ext cx="2535225" cy="1722128"/>
        </p:xfrm>
        <a:graphic>
          <a:graphicData uri="http://schemas.openxmlformats.org/presentationml/2006/ole">
            <p:oleObj spid="_x0000_s1026" r:id="rId3" imgW="5582429" imgH="3790476" progId="PBrush">
              <p:embed/>
            </p:oleObj>
          </a:graphicData>
        </a:graphic>
      </p:graphicFrame>
      <p:pic>
        <p:nvPicPr>
          <p:cNvPr id="3" name="Picture 5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572008"/>
            <a:ext cx="2105025" cy="619125"/>
          </a:xfrm>
          <a:prstGeom prst="rect">
            <a:avLst/>
          </a:prstGeom>
          <a:noFill/>
        </p:spPr>
      </p:pic>
      <p:sp>
        <p:nvSpPr>
          <p:cNvPr id="4" name="Oval 8"/>
          <p:cNvSpPr>
            <a:spLocks noChangeArrowheads="1"/>
          </p:cNvSpPr>
          <p:nvPr/>
        </p:nvSpPr>
        <p:spPr bwMode="auto">
          <a:xfrm>
            <a:off x="6429388" y="4429132"/>
            <a:ext cx="1079500" cy="1081088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 flipH="1">
            <a:off x="4572000" y="5143512"/>
            <a:ext cx="1857388" cy="35719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27" name="Picture 3" descr="E:\открытый урок\img3861.jpg"/>
          <p:cNvPicPr>
            <a:picLocks noChangeAspect="1" noChangeArrowheads="1"/>
          </p:cNvPicPr>
          <p:nvPr/>
        </p:nvPicPr>
        <p:blipFill>
          <a:blip r:embed="rId5"/>
          <a:srcRect l="29271" t="13982" r="2760" b="59976"/>
          <a:stretch>
            <a:fillRect/>
          </a:stretch>
        </p:blipFill>
        <p:spPr bwMode="auto">
          <a:xfrm>
            <a:off x="1928794" y="1285860"/>
            <a:ext cx="6463709" cy="1857388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500166" y="142852"/>
            <a:ext cx="6900882" cy="92867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Векторное изображение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643042" y="3429000"/>
            <a:ext cx="6572296" cy="785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Растровое изображение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</TotalTime>
  <Words>389</Words>
  <Application>Microsoft Office PowerPoint</Application>
  <PresentationFormat>Экран (4:3)</PresentationFormat>
  <Paragraphs>52</Paragraphs>
  <Slides>11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Компьютер и графика</vt:lpstr>
      <vt:lpstr>Слайд 3</vt:lpstr>
      <vt:lpstr>Слайд 4</vt:lpstr>
      <vt:lpstr>Слайд 5</vt:lpstr>
      <vt:lpstr>Слайд 6</vt:lpstr>
      <vt:lpstr>Растровая графика</vt:lpstr>
      <vt:lpstr>Векторная графика</vt:lpstr>
      <vt:lpstr>Векторное изображение</vt:lpstr>
      <vt:lpstr>Слайд 10</vt:lpstr>
      <vt:lpstr>Домашнее задание</vt:lpstr>
    </vt:vector>
  </TitlesOfParts>
  <Company>ФИРО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Босова Людмила Леонидовна</dc:creator>
  <cp:lastModifiedBy>DNA7 X86</cp:lastModifiedBy>
  <cp:revision>31</cp:revision>
  <dcterms:created xsi:type="dcterms:W3CDTF">2011-09-19T18:11:49Z</dcterms:created>
  <dcterms:modified xsi:type="dcterms:W3CDTF">2021-11-25T19:47:02Z</dcterms:modified>
</cp:coreProperties>
</file>