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60" r:id="rId3"/>
    <p:sldId id="271" r:id="rId4"/>
    <p:sldId id="257" r:id="rId5"/>
    <p:sldId id="258" r:id="rId6"/>
    <p:sldId id="263" r:id="rId7"/>
    <p:sldId id="259" r:id="rId8"/>
    <p:sldId id="262" r:id="rId9"/>
    <p:sldId id="261" r:id="rId10"/>
    <p:sldId id="268" r:id="rId11"/>
    <p:sldId id="265" r:id="rId12"/>
    <p:sldId id="269" r:id="rId13"/>
    <p:sldId id="266" r:id="rId14"/>
    <p:sldId id="264" r:id="rId15"/>
    <p:sldId id="267" r:id="rId16"/>
    <p:sldId id="270" r:id="rId17"/>
    <p:sldId id="273" r:id="rId18"/>
    <p:sldId id="272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5B012-0230-4587-8FD6-8FB72A5A3048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1939B-F08E-42B7-B207-F64B1D974B3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1939B-F08E-42B7-B207-F64B1D974B30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1939B-F08E-42B7-B207-F64B1D974B30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1939B-F08E-42B7-B207-F64B1D974B30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1939B-F08E-42B7-B207-F64B1D974B30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1939B-F08E-42B7-B207-F64B1D974B30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311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latin typeface="Comic Sans MS" pitchFamily="66" charset="0"/>
              </a:rPr>
              <a:t>Здравствуй, ЛЕТО!</a:t>
            </a:r>
            <a:endParaRPr lang="ru-RU" sz="88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256"/>
            <a:ext cx="7854696" cy="1752600"/>
          </a:xfrm>
        </p:spPr>
        <p:txBody>
          <a:bodyPr/>
          <a:lstStyle/>
          <a:p>
            <a:r>
              <a:rPr lang="ru-RU" dirty="0" smtClean="0"/>
              <a:t>Внеклассное занятие</a:t>
            </a:r>
          </a:p>
          <a:p>
            <a:r>
              <a:rPr lang="ru-RU" dirty="0" smtClean="0"/>
              <a:t>5-6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Конкурсы ТОИПКРО\На конкурс\unnamed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Конкурсы ТОИПКРО\На конкурс\64325249_2511677778854207_1493551074475245568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 l="2198" t="2198" r="3297" b="9890"/>
          <a:stretch>
            <a:fillRect/>
          </a:stretch>
        </p:blipFill>
        <p:spPr bwMode="auto">
          <a:xfrm>
            <a:off x="642909" y="0"/>
            <a:ext cx="792961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Конкурсы ТОИПКРО\На конкурс\slide-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 l="3333" t="3333" r="3333" b="2222"/>
          <a:stretch>
            <a:fillRect/>
          </a:stretch>
        </p:blipFill>
        <p:spPr bwMode="auto">
          <a:xfrm>
            <a:off x="-32" y="-1"/>
            <a:ext cx="9144032" cy="685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Конкурсы ТОИПКРО\На конкурс\air-pollution-infographics-russian-1-1200p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 l="1626" r="805" b="12115"/>
          <a:stretch>
            <a:fillRect/>
          </a:stretch>
        </p:blipFill>
        <p:spPr bwMode="auto">
          <a:xfrm>
            <a:off x="214282" y="0"/>
            <a:ext cx="83582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918418"/>
          </a:xfrm>
        </p:spPr>
        <p:txBody>
          <a:bodyPr/>
          <a:lstStyle/>
          <a:p>
            <a:pPr algn="ctr"/>
            <a:r>
              <a:rPr lang="ru-RU" b="1" dirty="0" smtClean="0"/>
              <a:t>Свойства воздуха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1. </a:t>
            </a:r>
            <a:r>
              <a:rPr lang="ru-RU" sz="2800" dirty="0" smtClean="0"/>
              <a:t>Воздух прозрачен, бесцветен, не имеет запаха, плохо проводит тепло.</a:t>
            </a:r>
          </a:p>
          <a:p>
            <a:pPr lvl="0">
              <a:buNone/>
            </a:pPr>
            <a:r>
              <a:rPr lang="ru-RU" sz="2800" dirty="0" smtClean="0"/>
              <a:t>2. Воздух хорошо проводит солнечные лучи.</a:t>
            </a:r>
          </a:p>
          <a:p>
            <a:pPr lvl="0">
              <a:buNone/>
            </a:pPr>
            <a:r>
              <a:rPr lang="ru-RU" sz="2800" dirty="0" smtClean="0"/>
              <a:t>3. Воздух занимает пространство в окружающем мире.</a:t>
            </a:r>
          </a:p>
          <a:p>
            <a:pPr lvl="0">
              <a:buNone/>
            </a:pPr>
            <a:r>
              <a:rPr lang="ru-RU" sz="2800" dirty="0" smtClean="0"/>
              <a:t>4. Воздух можно сжать.</a:t>
            </a:r>
          </a:p>
          <a:p>
            <a:pPr lvl="0">
              <a:buNone/>
            </a:pPr>
            <a:r>
              <a:rPr lang="ru-RU" sz="2800" dirty="0" smtClean="0"/>
              <a:t>5. Воздух обладает упругостью.</a:t>
            </a:r>
          </a:p>
          <a:p>
            <a:pPr lvl="0">
              <a:buNone/>
            </a:pPr>
            <a:r>
              <a:rPr lang="ru-RU" sz="2800" dirty="0" smtClean="0"/>
              <a:t>6. Воздух при нагревании расширяется, при охлаждении воздух сжимается.</a:t>
            </a:r>
          </a:p>
          <a:p>
            <a:pPr lvl="0">
              <a:buNone/>
            </a:pPr>
            <a:r>
              <a:rPr lang="ru-RU" sz="2800" dirty="0" smtClean="0"/>
              <a:t>7. Теплый воздух легче холодного и стремится вверх.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Конкурсы ТОИПКРО\На конкурс\slide-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883" t="3255" r="4791" b="8860"/>
          <a:stretch>
            <a:fillRect/>
          </a:stretch>
        </p:blipFill>
        <p:spPr bwMode="auto">
          <a:xfrm>
            <a:off x="0" y="0"/>
            <a:ext cx="92022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Меры по защите воздуха от загрязнений:</a:t>
            </a:r>
            <a:endParaRPr lang="ru-RU" sz="36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 marL="514350" indent="-514350" algn="just">
              <a:buNone/>
            </a:pPr>
            <a:r>
              <a:rPr lang="ru-RU" dirty="0" smtClean="0"/>
              <a:t>1. </a:t>
            </a:r>
            <a:r>
              <a:rPr lang="ru-RU" sz="2800" dirty="0" smtClean="0"/>
              <a:t>Создание специальных станций, которые бы следили за чистотой воздуха;</a:t>
            </a:r>
          </a:p>
          <a:p>
            <a:pPr marL="514350" indent="-514350" algn="just">
              <a:buNone/>
            </a:pPr>
            <a:r>
              <a:rPr lang="ru-RU" sz="2800" dirty="0" smtClean="0"/>
              <a:t>2. Частый полив улиц города и села водой;</a:t>
            </a:r>
          </a:p>
          <a:p>
            <a:pPr marL="514350" indent="-514350" algn="just">
              <a:buNone/>
            </a:pPr>
            <a:r>
              <a:rPr lang="ru-RU" sz="2800" dirty="0" smtClean="0"/>
              <a:t>3. Озеленение улиц, создание зеленых зон в городах и населенных пунктах;</a:t>
            </a:r>
          </a:p>
          <a:p>
            <a:pPr marL="514350" indent="-514350" algn="just">
              <a:buNone/>
            </a:pPr>
            <a:r>
              <a:rPr lang="ru-RU" sz="2800" dirty="0" smtClean="0"/>
              <a:t>4. Установка современных очистительных сооружений на предприятиях;</a:t>
            </a:r>
          </a:p>
          <a:p>
            <a:pPr marL="514350" indent="-514350" algn="just">
              <a:buNone/>
            </a:pPr>
            <a:r>
              <a:rPr lang="ru-RU" sz="2800" dirty="0" smtClean="0"/>
              <a:t>5. Выведение промышленных предприятий за черту города, населенного пункта;</a:t>
            </a:r>
          </a:p>
          <a:p>
            <a:pPr marL="514350" indent="-514350" algn="just">
              <a:buNone/>
            </a:pPr>
            <a:r>
              <a:rPr lang="ru-RU" sz="2800" dirty="0" smtClean="0"/>
              <a:t>6. Перевод всех видов отопления на электрическое.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000240"/>
            <a:ext cx="8572560" cy="3971940"/>
          </a:xfrm>
        </p:spPr>
        <p:txBody>
          <a:bodyPr>
            <a:noAutofit/>
          </a:bodyPr>
          <a:lstStyle/>
          <a:p>
            <a:pPr algn="ctr"/>
            <a:r>
              <a:rPr lang="ru-RU" sz="8500" dirty="0" smtClean="0">
                <a:latin typeface="Comic Sans MS" pitchFamily="66" charset="0"/>
              </a:rPr>
              <a:t>О </a:t>
            </a:r>
            <a:r>
              <a:rPr lang="ru-RU" sz="8500" dirty="0" smtClean="0">
                <a:latin typeface="Comic Sans MS" pitchFamily="66" charset="0"/>
              </a:rPr>
              <a:t>применение и использовании воздуха</a:t>
            </a:r>
            <a:endParaRPr lang="ru-RU" sz="85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Конкурсы ТОИПКРО\На конкурс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42876" y="142876"/>
            <a:ext cx="885828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Конкурсы ТОИПКРО\На конкурс\slide-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528066"/>
          </a:xfrm>
          <a:prstGeom prst="rect">
            <a:avLst/>
          </a:prstGeom>
          <a:noFill/>
        </p:spPr>
      </p:pic>
      <p:pic>
        <p:nvPicPr>
          <p:cNvPr id="3075" name="Picture 3" descr="G:\Конкурсы ТОИПКРО\На конкурс\slide-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577" y="142852"/>
            <a:ext cx="8284085" cy="4643470"/>
          </a:xfrm>
          <a:prstGeom prst="rect">
            <a:avLst/>
          </a:prstGeom>
          <a:noFill/>
        </p:spPr>
      </p:pic>
      <p:pic>
        <p:nvPicPr>
          <p:cNvPr id="3076" name="Picture 4" descr="G:\Конкурсы ТОИПКРО\На конкурс\img22.jpg"/>
          <p:cNvPicPr>
            <a:picLocks noChangeAspect="1" noChangeArrowheads="1"/>
          </p:cNvPicPr>
          <p:nvPr/>
        </p:nvPicPr>
        <p:blipFill>
          <a:blip r:embed="rId4"/>
          <a:srcRect l="14062" t="20563" r="41551" b="8217"/>
          <a:stretch>
            <a:fillRect/>
          </a:stretch>
        </p:blipFill>
        <p:spPr bwMode="auto">
          <a:xfrm>
            <a:off x="214282" y="182809"/>
            <a:ext cx="5357850" cy="6447582"/>
          </a:xfrm>
          <a:prstGeom prst="rect">
            <a:avLst/>
          </a:prstGeom>
          <a:noFill/>
        </p:spPr>
      </p:pic>
      <p:pic>
        <p:nvPicPr>
          <p:cNvPr id="3077" name="Picture 5" descr="G:\Конкурсы ТОИПКРО\На конкурс\Рисунок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500042"/>
            <a:ext cx="9001156" cy="5786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704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Цели и задачи:</a:t>
            </a:r>
            <a:endParaRPr lang="ru-RU" sz="40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1) конструирование воздушного змея;</a:t>
            </a:r>
          </a:p>
          <a:p>
            <a:pPr marL="514350" indent="-514350">
              <a:buNone/>
            </a:pPr>
            <a:r>
              <a:rPr lang="ru-RU" dirty="0" smtClean="0"/>
              <a:t>2) формирование знаний о воздухе;</a:t>
            </a:r>
          </a:p>
          <a:p>
            <a:pPr>
              <a:buNone/>
            </a:pPr>
            <a:r>
              <a:rPr lang="ru-RU" dirty="0" smtClean="0"/>
              <a:t>3) расширить кругозор понятий «Воздух, кислород», рассмотреть важность данных  понятий и их применение в жизни человека;</a:t>
            </a:r>
          </a:p>
          <a:p>
            <a:pPr>
              <a:buNone/>
            </a:pPr>
            <a:r>
              <a:rPr lang="ru-RU" dirty="0" smtClean="0"/>
              <a:t>4) понимание последствий загрязнения воздуха и путей предотвращения его загрязнения;</a:t>
            </a:r>
          </a:p>
          <a:p>
            <a:pPr>
              <a:buNone/>
            </a:pPr>
            <a:r>
              <a:rPr lang="ru-RU" dirty="0" smtClean="0"/>
              <a:t>5) укрепить навыки работы в группе;</a:t>
            </a:r>
          </a:p>
          <a:p>
            <a:pPr>
              <a:buNone/>
            </a:pPr>
            <a:r>
              <a:rPr lang="ru-RU" dirty="0" smtClean="0"/>
              <a:t>6) воспитывать чувство ответственности за свои действия.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285992"/>
            <a:ext cx="8858280" cy="2686056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latin typeface="Comic Sans MS" pitchFamily="66" charset="0"/>
              </a:rPr>
              <a:t>Конструирование воздушного змея</a:t>
            </a:r>
            <a:endParaRPr lang="ru-RU" sz="8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846980"/>
          </a:xfrm>
        </p:spPr>
        <p:txBody>
          <a:bodyPr/>
          <a:lstStyle/>
          <a:p>
            <a:r>
              <a:rPr lang="ru-RU" b="1" dirty="0" smtClean="0"/>
              <a:t>Инструктаж по ТБ</a:t>
            </a:r>
            <a:endParaRPr lang="ru-RU" b="1" dirty="0"/>
          </a:p>
        </p:txBody>
      </p:sp>
      <p:pic>
        <p:nvPicPr>
          <p:cNvPr id="4098" name="Picture 2" descr="G:\Конкурсы ТОИПКРО\На конкурс\unna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87" t="1315" r="3320" b="7923"/>
          <a:stretch>
            <a:fillRect/>
          </a:stretch>
        </p:blipFill>
        <p:spPr bwMode="auto">
          <a:xfrm>
            <a:off x="214282" y="1500174"/>
            <a:ext cx="7143800" cy="5081672"/>
          </a:xfrm>
          <a:prstGeom prst="rect">
            <a:avLst/>
          </a:prstGeom>
          <a:noFill/>
        </p:spPr>
      </p:pic>
      <p:pic>
        <p:nvPicPr>
          <p:cNvPr id="4099" name="Picture 3" descr="G:\Конкурсы ТОИПКРО\На конкурс\fe687b7120de508e8c913402057b1a9d.jpg"/>
          <p:cNvPicPr>
            <a:picLocks noChangeAspect="1" noChangeArrowheads="1"/>
          </p:cNvPicPr>
          <p:nvPr/>
        </p:nvPicPr>
        <p:blipFill>
          <a:blip r:embed="rId3"/>
          <a:srcRect l="625" t="1250" r="2812" b="5000"/>
          <a:stretch>
            <a:fillRect/>
          </a:stretch>
        </p:blipFill>
        <p:spPr bwMode="auto">
          <a:xfrm>
            <a:off x="1643042" y="1428736"/>
            <a:ext cx="7358114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Конструирование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Материалы для конструирования:</a:t>
            </a:r>
          </a:p>
          <a:p>
            <a:pPr>
              <a:buNone/>
            </a:pPr>
            <a:r>
              <a:rPr lang="ru-RU" dirty="0" smtClean="0"/>
              <a:t>   ткань </a:t>
            </a:r>
            <a:r>
              <a:rPr lang="ru-RU" dirty="0" smtClean="0"/>
              <a:t>легкая (органза, шифон), бумага, полиэтиленовая пленка (пакеты, одноразовая скатерть),  тонкие деревянные, пластиковые палочки, </a:t>
            </a:r>
            <a:r>
              <a:rPr lang="ru-RU" dirty="0" smtClean="0"/>
              <a:t>клей, </a:t>
            </a:r>
            <a:r>
              <a:rPr lang="ru-RU" dirty="0" err="1" smtClean="0"/>
              <a:t>суперклей</a:t>
            </a:r>
            <a:r>
              <a:rPr lang="ru-RU" dirty="0" smtClean="0"/>
              <a:t>, </a:t>
            </a:r>
            <a:r>
              <a:rPr lang="ru-RU" dirty="0" smtClean="0"/>
              <a:t>скотч, ножницы, прочная нить, </a:t>
            </a:r>
            <a:r>
              <a:rPr lang="ru-RU" dirty="0" smtClean="0"/>
              <a:t>маркеры, ленточка.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G:\Конкурсы ТОИПКРО\На конкурс\Изготовление-воздушного-змея-из-бумаги-472x6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 l="6554" t="1483" r="6554" b="868"/>
          <a:stretch>
            <a:fillRect/>
          </a:stretch>
        </p:blipFill>
        <p:spPr bwMode="auto">
          <a:xfrm>
            <a:off x="142844" y="71438"/>
            <a:ext cx="4650597" cy="6643710"/>
          </a:xfrm>
          <a:prstGeom prst="rect">
            <a:avLst/>
          </a:prstGeom>
          <a:noFill/>
        </p:spPr>
      </p:pic>
      <p:pic>
        <p:nvPicPr>
          <p:cNvPr id="5124" name="Picture 4" descr="G:\Конкурсы ТОИПКРО\На конкурс\UhrrOFi1CwEttwilfOkGKxejFylLch8k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1406" y="1142984"/>
            <a:ext cx="9001188" cy="4500594"/>
          </a:xfrm>
          <a:prstGeom prst="rect">
            <a:avLst/>
          </a:prstGeom>
          <a:noFill/>
        </p:spPr>
      </p:pic>
      <p:pic>
        <p:nvPicPr>
          <p:cNvPr id="5125" name="Picture 5" descr="G:\Конкурсы ТОИПКРО\На конкурс\vozdushniy-zmey-ptica-09.1399396357202.jpg"/>
          <p:cNvPicPr>
            <a:picLocks noChangeAspect="1" noChangeArrowheads="1"/>
          </p:cNvPicPr>
          <p:nvPr/>
        </p:nvPicPr>
        <p:blipFill>
          <a:blip r:embed="rId4"/>
          <a:srcRect l="2800" t="13694" b="12854"/>
          <a:stretch>
            <a:fillRect/>
          </a:stretch>
        </p:blipFill>
        <p:spPr bwMode="auto">
          <a:xfrm>
            <a:off x="142844" y="1053228"/>
            <a:ext cx="8858312" cy="5018978"/>
          </a:xfrm>
          <a:prstGeom prst="rect">
            <a:avLst/>
          </a:prstGeom>
          <a:noFill/>
        </p:spPr>
      </p:pic>
      <p:pic>
        <p:nvPicPr>
          <p:cNvPr id="5126" name="Picture 6" descr="G:\Конкурсы ТОИПКРО\На конкурс\vozdushnyy_zmey_detey.jp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663339" y="428604"/>
            <a:ext cx="7912656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Соблюдать меры по сохранности чистоты воздуха.</a:t>
            </a: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386018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latin typeface="Comic Sans MS" pitchFamily="66" charset="0"/>
              </a:rPr>
              <a:t>О воздушных змеях</a:t>
            </a:r>
            <a:endParaRPr lang="ru-RU" sz="88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256"/>
            <a:ext cx="7854696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84698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Немного истории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Воздушный змей</a:t>
            </a:r>
            <a:r>
              <a:rPr lang="ru-RU" sz="2400" dirty="0" smtClean="0"/>
              <a:t> — летательный</a:t>
            </a:r>
          </a:p>
          <a:p>
            <a:pPr>
              <a:buNone/>
            </a:pPr>
            <a:r>
              <a:rPr lang="ru-RU" sz="2400" dirty="0" smtClean="0"/>
              <a:t> аппарат, удерживаемый с земли при </a:t>
            </a:r>
          </a:p>
          <a:p>
            <a:pPr>
              <a:buNone/>
            </a:pPr>
            <a:r>
              <a:rPr lang="ru-RU" sz="2400" dirty="0" smtClean="0"/>
              <a:t>помощи леера и поднимаемый за </a:t>
            </a:r>
          </a:p>
          <a:p>
            <a:pPr>
              <a:buNone/>
            </a:pPr>
            <a:r>
              <a:rPr lang="ru-RU" sz="2400" dirty="0" smtClean="0"/>
              <a:t>счёт силы ветра.</a:t>
            </a:r>
          </a:p>
          <a:p>
            <a:pPr>
              <a:buNone/>
            </a:pPr>
            <a:r>
              <a:rPr lang="ru-RU" sz="2400" dirty="0" smtClean="0"/>
              <a:t>Первые упоминания о привязных</a:t>
            </a:r>
          </a:p>
          <a:p>
            <a:pPr>
              <a:buNone/>
            </a:pPr>
            <a:r>
              <a:rPr lang="ru-RU" sz="2400" dirty="0" smtClean="0"/>
              <a:t> летательных устройствах встречаются</a:t>
            </a:r>
          </a:p>
          <a:p>
            <a:pPr>
              <a:buNone/>
            </a:pPr>
            <a:r>
              <a:rPr lang="ru-RU" sz="2400" dirty="0" smtClean="0"/>
              <a:t> во II веке до н. э., в Китае — внешне </a:t>
            </a:r>
          </a:p>
          <a:p>
            <a:pPr>
              <a:buNone/>
            </a:pPr>
            <a:r>
              <a:rPr lang="ru-RU" sz="2400" dirty="0" smtClean="0"/>
              <a:t>подобных образу мифического бескрылого дракона.</a:t>
            </a:r>
          </a:p>
        </p:txBody>
      </p:sp>
      <p:pic>
        <p:nvPicPr>
          <p:cNvPr id="2050" name="Picture 2" descr="G:\Конкурсы ТОИПКРО\На конкурс\eddy_rainbow_live_sky_1-e1367298983288-1.jpg"/>
          <p:cNvPicPr>
            <a:picLocks noChangeAspect="1" noChangeArrowheads="1"/>
          </p:cNvPicPr>
          <p:nvPr/>
        </p:nvPicPr>
        <p:blipFill>
          <a:blip r:embed="rId2"/>
          <a:srcRect l="13132" r="19746" b="5893"/>
          <a:stretch>
            <a:fillRect/>
          </a:stretch>
        </p:blipFill>
        <p:spPr bwMode="auto">
          <a:xfrm>
            <a:off x="6418672" y="285728"/>
            <a:ext cx="2511046" cy="4071966"/>
          </a:xfrm>
          <a:prstGeom prst="rect">
            <a:avLst/>
          </a:prstGeom>
          <a:noFill/>
        </p:spPr>
      </p:pic>
      <p:pic>
        <p:nvPicPr>
          <p:cNvPr id="2051" name="Picture 3" descr="G:\Конкурсы ТОИПКРО\На конкурс\385a70e8f14d2add16575b7d29b7f22d.jpg"/>
          <p:cNvPicPr>
            <a:picLocks noChangeAspect="1" noChangeArrowheads="1"/>
          </p:cNvPicPr>
          <p:nvPr/>
        </p:nvPicPr>
        <p:blipFill>
          <a:blip r:embed="rId3"/>
          <a:srcRect l="5203" t="11181" r="9597" b="11181"/>
          <a:stretch>
            <a:fillRect/>
          </a:stretch>
        </p:blipFill>
        <p:spPr bwMode="auto">
          <a:xfrm>
            <a:off x="1404904" y="4786322"/>
            <a:ext cx="6167492" cy="2071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Примерно в XII—XIII вв. в Европе впервые узнали о широком применении в китайской и монгольской армиях (для устрашения противника и в качестве сигнальных средств) — привязных летательных аппаратов особой конструкции — внешне подобных сказочным существам — «летающим драконам» — (в виде бескрылой толстой змеи с короткими лапами и зубастой пастью), использующих для полёта аэродинамический принцип создания подъёмной силы — впервые созданных в Китае и заимствованных в Монголии. Наиболее сложные в конструктивном отношении «драконы» представляли собой наполняющиеся ветром, полые длинные оболочки сложной конфигурации, подкреплённые лёгким каркасом. Технология изготовления и техника применения «драконов» была отработана на высоком уровне. От воздушных «драконов» впоследствии произошло имя нарицательное «воздушный змей» для всех — аналогичных по принципу создания подъёмной силы привязных летательных аппаратов, различного конструктивного исполнения — создаваемых в XIII—XIV вв. и в последующие времена.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223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dirty="0" smtClean="0"/>
              <a:t>Конструкция  </a:t>
            </a:r>
          </a:p>
          <a:p>
            <a:pPr>
              <a:buNone/>
            </a:pPr>
            <a:r>
              <a:rPr lang="ru-RU" dirty="0" smtClean="0">
                <a:latin typeface="Constantia" pitchFamily="18" charset="0"/>
              </a:rPr>
              <a:t> </a:t>
            </a:r>
            <a:r>
              <a:rPr lang="ru-RU" sz="2900" dirty="0" smtClean="0">
                <a:latin typeface="Constantia" pitchFamily="18" charset="0"/>
              </a:rPr>
              <a:t>По форме и устройству аэродинамических поверхностей различают: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одноплоскостные — простейшие конструкции. Обладают невысокой подъёмной силой и малой ветровой устойчивостью. Таким змеям обязательно нужен хвост — шнур с привешенным к нему грузиком.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многоплоскостные — этажерочные, коробчатые и многоячеечные из отдельных ячеек в форме тетраэдров или параллелепипедов. Коробчатые змеи изобретены Л. Харгравом. Важной их особенностью является высокая устойчивость.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составные или групповые, состоящие из группы воздушных змеев (т. н. змейковый поезд), соединённых в одну гибкую систему. </a:t>
            </a:r>
          </a:p>
          <a:p>
            <a:pPr>
              <a:buNone/>
            </a:pPr>
            <a:r>
              <a:rPr lang="ru-RU" sz="3200" b="1" dirty="0" smtClean="0"/>
              <a:t>Основные конструктивные элементы воздушного змея: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натянутая на жёсткий каркас или мягкая, без каркаса, поддерживающая (аэродинамическая) поверхность из материи или бумаги;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наматываемый на лебёдку или катушку леер (пеньковая верёвка, стальной трос, прочная нить);</a:t>
            </a:r>
          </a:p>
          <a:p>
            <a:pPr lvl="0"/>
            <a:r>
              <a:rPr lang="ru-RU" sz="2900" dirty="0" smtClean="0">
                <a:latin typeface="Constantia" pitchFamily="18" charset="0"/>
              </a:rPr>
              <a:t>уздечка для крепления к воздушному змею леера и органы устойчивости (хвост).</a:t>
            </a:r>
          </a:p>
          <a:p>
            <a:pPr>
              <a:buNone/>
            </a:pPr>
            <a:r>
              <a:rPr lang="ru-RU" sz="2900" dirty="0" smtClean="0">
                <a:latin typeface="Constantia" pitchFamily="18" charset="0"/>
              </a:rPr>
              <a:t>Продольная устойчивость обеспечивается хвостом или формой аэродинамической поверхности, поперечная — килевыми плоскостями, устанавливаемыми параллельно привязному канату, или изогнутостью и симметричностью аэродинамической поверхности. Устойчивость полёта воздушного змея зависит также от положения центра тяжести змея.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онкурсы ТОИПКРО\На конкурс\2015_07_07_13_11_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7858180" cy="6286544"/>
          </a:xfrm>
          <a:prstGeom prst="rect">
            <a:avLst/>
          </a:prstGeom>
          <a:noFill/>
        </p:spPr>
      </p:pic>
      <p:pic>
        <p:nvPicPr>
          <p:cNvPr id="1027" name="Picture 3" descr="G:\Конкурсы ТОИПКРО\На конкурс\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282" y="928670"/>
            <a:ext cx="8612206" cy="5773059"/>
          </a:xfrm>
          <a:prstGeom prst="rect">
            <a:avLst/>
          </a:prstGeom>
          <a:noFill/>
        </p:spPr>
      </p:pic>
      <p:pic>
        <p:nvPicPr>
          <p:cNvPr id="1028" name="Picture 4" descr="G:\Конкурсы ТОИПКРО\На конкурс\fe04ca5eed26b7bffab82f9e522002c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28" y="214290"/>
            <a:ext cx="8096306" cy="6072230"/>
          </a:xfrm>
          <a:prstGeom prst="rect">
            <a:avLst/>
          </a:prstGeom>
          <a:noFill/>
        </p:spPr>
      </p:pic>
      <p:pic>
        <p:nvPicPr>
          <p:cNvPr id="1029" name="Picture 5" descr="G:\Конкурсы ТОИПКРО\На конкурс\2020-New-Animal-design-3D-Parrot-Kite-for-Kid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14290"/>
            <a:ext cx="6334151" cy="6334151"/>
          </a:xfrm>
          <a:prstGeom prst="rect">
            <a:avLst/>
          </a:prstGeom>
          <a:noFill/>
        </p:spPr>
      </p:pic>
      <p:pic>
        <p:nvPicPr>
          <p:cNvPr id="1031" name="Picture 7" descr="G:\Конкурсы ТОИПКРО\На конкурс\kite-flyers-around-world-head-dubai-world-record-bid-during-20th-edition-dubai-shopping-festiv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642918"/>
            <a:ext cx="8691590" cy="5797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311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latin typeface="Comic Sans MS" pitchFamily="66" charset="0"/>
              </a:rPr>
              <a:t>О воздухе</a:t>
            </a:r>
            <a:endParaRPr lang="ru-RU" sz="8800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256"/>
            <a:ext cx="7854696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dirty="0" smtClean="0"/>
              <a:t>Воздух</a:t>
            </a:r>
            <a:r>
              <a:rPr lang="ru-RU" dirty="0" smtClean="0"/>
              <a:t> — смесь газов, главным образом состоящая из азота и кислорода, а также аргона, углекислого газа, водорода, образующая земную атмосферу. Воздух необходим для нормального существования на Земле живых организмов. Кислород, содержащийся в воздухе, в процессе дыхания поступает в клетки организма и используется в процессе окисления, в результате которого происходит выделение необходимой для жизни энергии. В промышленности и в быту кислород воздуха используется для сжигания топлива с целью получения тепла и механической энергии в двигателях внутреннего сгорания.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rgbClr val="B4ECFC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1080</TotalTime>
  <Words>311</Words>
  <PresentationFormat>Экран (4:3)</PresentationFormat>
  <Paragraphs>61</Paragraphs>
  <Slides>24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Здравствуй, ЛЕТО!</vt:lpstr>
      <vt:lpstr>Цели и задачи:</vt:lpstr>
      <vt:lpstr>О воздушных змеях</vt:lpstr>
      <vt:lpstr>Немного истории</vt:lpstr>
      <vt:lpstr>Слайд 5</vt:lpstr>
      <vt:lpstr>Слайд 6</vt:lpstr>
      <vt:lpstr>Слайд 7</vt:lpstr>
      <vt:lpstr>О воздухе</vt:lpstr>
      <vt:lpstr>Слайд 9</vt:lpstr>
      <vt:lpstr>Слайд 10</vt:lpstr>
      <vt:lpstr>Слайд 11</vt:lpstr>
      <vt:lpstr>Слайд 12</vt:lpstr>
      <vt:lpstr>Слайд 13</vt:lpstr>
      <vt:lpstr>Свойства воздуха</vt:lpstr>
      <vt:lpstr>Слайд 15</vt:lpstr>
      <vt:lpstr>Меры по защите воздуха от загрязнений:</vt:lpstr>
      <vt:lpstr>О применение и использовании воздуха</vt:lpstr>
      <vt:lpstr>Слайд 18</vt:lpstr>
      <vt:lpstr>Слайд 19</vt:lpstr>
      <vt:lpstr>Конструирование воздушного змея</vt:lpstr>
      <vt:lpstr>Инструктаж по ТБ</vt:lpstr>
      <vt:lpstr>Конструирование</vt:lpstr>
      <vt:lpstr>Слайд 23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62</cp:revision>
  <dcterms:created xsi:type="dcterms:W3CDTF">2021-07-14T23:41:22Z</dcterms:created>
  <dcterms:modified xsi:type="dcterms:W3CDTF">2021-07-25T01:21:49Z</dcterms:modified>
</cp:coreProperties>
</file>