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86" r:id="rId2"/>
    <p:sldId id="256" r:id="rId3"/>
    <p:sldId id="285" r:id="rId4"/>
    <p:sldId id="314" r:id="rId5"/>
    <p:sldId id="289" r:id="rId6"/>
    <p:sldId id="302" r:id="rId7"/>
    <p:sldId id="262" r:id="rId8"/>
    <p:sldId id="303" r:id="rId9"/>
    <p:sldId id="306" r:id="rId10"/>
    <p:sldId id="305" r:id="rId11"/>
    <p:sldId id="288" r:id="rId12"/>
    <p:sldId id="259" r:id="rId13"/>
    <p:sldId id="260" r:id="rId14"/>
    <p:sldId id="301" r:id="rId15"/>
    <p:sldId id="300" r:id="rId16"/>
    <p:sldId id="263" r:id="rId17"/>
    <p:sldId id="307" r:id="rId18"/>
    <p:sldId id="261" r:id="rId19"/>
    <p:sldId id="264" r:id="rId20"/>
    <p:sldId id="265" r:id="rId21"/>
    <p:sldId id="290" r:id="rId22"/>
    <p:sldId id="291" r:id="rId23"/>
    <p:sldId id="315" r:id="rId24"/>
    <p:sldId id="287" r:id="rId25"/>
    <p:sldId id="258" r:id="rId26"/>
    <p:sldId id="266" r:id="rId27"/>
    <p:sldId id="309" r:id="rId28"/>
    <p:sldId id="310" r:id="rId29"/>
    <p:sldId id="294" r:id="rId30"/>
    <p:sldId id="296" r:id="rId31"/>
    <p:sldId id="295" r:id="rId32"/>
    <p:sldId id="299" r:id="rId33"/>
    <p:sldId id="298" r:id="rId34"/>
    <p:sldId id="316" r:id="rId35"/>
    <p:sldId id="297" r:id="rId36"/>
    <p:sldId id="308" r:id="rId37"/>
    <p:sldId id="311" r:id="rId38"/>
    <p:sldId id="312" r:id="rId39"/>
    <p:sldId id="293" r:id="rId40"/>
    <p:sldId id="292" r:id="rId41"/>
    <p:sldId id="267" r:id="rId42"/>
    <p:sldId id="268" r:id="rId43"/>
    <p:sldId id="269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7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53830-7BE4-4EC0-B9C7-1F325599805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A598EC-2099-4EB9-BCCC-E6C479305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8475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598EC-2099-4EB9-BCCC-E6C479305B8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3186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07303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0720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66250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24790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5466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27181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145438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10904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35681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9569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41515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7245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10894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27552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159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85731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9944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6CA91B2-B5BC-488F-86DA-8413D3C2733C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22C6D3F-AED1-46B1-8591-09FFA497CF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6416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Valeriya_-_My_vmeste_48051427.mp3" TargetMode="Externa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7463" y="1136469"/>
            <a:ext cx="59044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«Я бы хотел никогда не выезжать отсюда.»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               </a:t>
            </a:r>
            <a:r>
              <a:rPr lang="ru-RU" i="1" dirty="0"/>
              <a:t>император Николай </a:t>
            </a:r>
            <a:r>
              <a:rPr lang="en-US" i="1" dirty="0"/>
              <a:t>II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59875" y="2403566"/>
            <a:ext cx="5124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i="1" dirty="0">
                <a:solidFill>
                  <a:srgbClr val="2C434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«Кусочек неба, упавший на землю</a:t>
            </a:r>
            <a:r>
              <a:rPr lang="ru-RU" i="1" dirty="0" smtClean="0">
                <a:solidFill>
                  <a:srgbClr val="2C434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»</a:t>
            </a:r>
          </a:p>
          <a:p>
            <a:pPr>
              <a:spcAft>
                <a:spcPts val="0"/>
              </a:spcAft>
            </a:pPr>
            <a:r>
              <a:rPr lang="ru-RU" i="1" dirty="0">
                <a:solidFill>
                  <a:srgbClr val="2C434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i="1" dirty="0" smtClean="0">
                <a:solidFill>
                  <a:srgbClr val="2C434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                                   </a:t>
            </a:r>
            <a:r>
              <a:rPr lang="en-US" dirty="0">
                <a:solidFill>
                  <a:srgbClr val="2C434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</a:t>
            </a:r>
            <a:r>
              <a:rPr lang="ru-RU" dirty="0">
                <a:solidFill>
                  <a:srgbClr val="2C434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rgbClr val="2C434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Найдёнов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6503" y="3344091"/>
            <a:ext cx="6284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Bahnschrift SemiBold" panose="020B0502040204020203" pitchFamily="34" charset="0"/>
              </a:rPr>
              <a:t>«Море и здешняя природа меня покоряют и </a:t>
            </a:r>
            <a:r>
              <a:rPr lang="ru-RU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hnschrift SemiBold" panose="020B0502040204020203" pitchFamily="34" charset="0"/>
              </a:rPr>
              <a:t>умиляют..</a:t>
            </a:r>
            <a:r>
              <a:rPr lang="ru-RU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.»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Н.А. Некрасов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3852" y="4284616"/>
            <a:ext cx="641386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rgbClr val="7030A0"/>
                </a:solidFill>
              </a:rPr>
              <a:t>«Ни в одной стране Европы не встретить такого количества пейзажей, разнообразных по духу и по стилю и так тесно сосредоточенных на малом пространстве земли, как </a:t>
            </a:r>
            <a:r>
              <a:rPr lang="ru-RU" sz="2400" i="1" dirty="0" smtClean="0">
                <a:solidFill>
                  <a:srgbClr val="7030A0"/>
                </a:solidFill>
              </a:rPr>
              <a:t>в…»</a:t>
            </a:r>
          </a:p>
          <a:p>
            <a:r>
              <a:rPr lang="ru-RU" b="1" dirty="0" smtClean="0"/>
              <a:t>                                                                 Максимилиан Волошин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26308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646" y="69265"/>
            <a:ext cx="11242431" cy="674770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68062" y="656492"/>
            <a:ext cx="4222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Крепость </a:t>
            </a:r>
            <a:r>
              <a:rPr lang="ru-RU" sz="4000" dirty="0" err="1" smtClean="0">
                <a:solidFill>
                  <a:srgbClr val="C00000"/>
                </a:solidFill>
              </a:rPr>
              <a:t>Кинбурн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389" y="117566"/>
            <a:ext cx="11364685" cy="674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194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6206" y="653143"/>
            <a:ext cx="10789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Полуостров Крым издавна был частью нашей страны. В далёком XVIII веке императрица Екатерина Великая издала указ о вхождении Крыма в состав российского государства.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2776" y="1299474"/>
            <a:ext cx="10371909" cy="540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651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6331" y="3376145"/>
            <a:ext cx="67932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Это стало результатом блестящих побед русской армии, возглавляемой Александром Васильевичем Суворовым.</a:t>
            </a:r>
            <a:endParaRPr lang="ru-RU" dirty="0"/>
          </a:p>
        </p:txBody>
      </p:sp>
      <p:pic>
        <p:nvPicPr>
          <p:cNvPr id="2050" name="Picture 2" descr="https://flot3000.com/uploads/posts/2023-01/1673284700-17a1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634" y="352697"/>
            <a:ext cx="11599817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14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евастопол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413" y="324091"/>
            <a:ext cx="11273741" cy="6319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53e8a8c3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03386"/>
            <a:ext cx="12191999" cy="7561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Трасса Таврида в Крыму: Схема новой дороги от Керчи до Севастополя ДорИнфо * До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200" y="0"/>
            <a:ext cx="112854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542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f_c2RlbGFub3VuYXMucnUvdXBsb2Fkcy81LzUvNTU4MTQyNjUwOTg2MV9vcmlnLmpwZWc_X19pZD01OTk0Ng==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dn.fishki.net/upload/post/201403/15/1251738/phoca_thumb_l_fragment_oboroni_sevastopo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011" y="113210"/>
            <a:ext cx="11325498" cy="674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10743" y="496389"/>
            <a:ext cx="39661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Оборона Севастополя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454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90904" y="3244334"/>
            <a:ext cx="1787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511"/>
            <a:ext cx="12192000" cy="6809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228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261258"/>
            <a:ext cx="6815669" cy="613953"/>
          </a:xfrm>
        </p:spPr>
        <p:txBody>
          <a:bodyPr/>
          <a:lstStyle/>
          <a:p>
            <a:r>
              <a:rPr lang="ru-RU" dirty="0" smtClean="0"/>
              <a:t>Музейный урок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757646"/>
            <a:ext cx="6815669" cy="653143"/>
          </a:xfrm>
        </p:spPr>
        <p:txBody>
          <a:bodyPr>
            <a:normAutofit fontScale="92500" lnSpcReduction="2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«10 </a:t>
            </a:r>
            <a:r>
              <a:rPr lang="ru-RU" sz="4000" b="1" dirty="0">
                <a:solidFill>
                  <a:srgbClr val="FF0000"/>
                </a:solidFill>
              </a:rPr>
              <a:t>лет  в родной </a:t>
            </a:r>
            <a:r>
              <a:rPr lang="ru-RU" sz="4000" b="1" dirty="0" smtClean="0">
                <a:solidFill>
                  <a:srgbClr val="FF0000"/>
                </a:solidFill>
              </a:rPr>
              <a:t>гавани»</a:t>
            </a:r>
            <a:endParaRPr lang="ru-RU" sz="4000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6146" name="Picture 2" descr="C:\Users\user\Desktop\i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4339" y="1333233"/>
            <a:ext cx="9284676" cy="5274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652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5345" y="0"/>
            <a:ext cx="5676655" cy="36085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5346" y="3298738"/>
            <a:ext cx="5676654" cy="35592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06475"/>
            <a:ext cx="6515344" cy="3551525"/>
          </a:xfrm>
          <a:prstGeom prst="rect">
            <a:avLst/>
          </a:prstGeom>
        </p:spPr>
      </p:pic>
      <p:pic>
        <p:nvPicPr>
          <p:cNvPr id="9" name="Picture 2" descr="https://ic.pics.livejournal.com/everstti_rymin/3187329/4747319/4747319_origin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15346" cy="3776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228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SDPJj1V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3137" y="0"/>
            <a:ext cx="11338559" cy="6651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2893650_original (1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Users\user\Desktop\Bx1qfHsxtw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-1"/>
            <a:ext cx="11430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492" y="1207477"/>
            <a:ext cx="11043139" cy="5650523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7909" y="0"/>
            <a:ext cx="11535506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Согласно статистике на 2014 г., население республики Крым составляет - 1967200 человек, преобладающей национальностью являются - русские. С приходом к власти на Украине националистических сил создалась угроза для жизни русскоязычного населения. Русским жителям открыто угрожали и требовали покинуть Украину. Русских избивали, унижали, запрещали говорить на родном языке, были прекращены все телепередачи из России. 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666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budo-kontakt.ru/wp-content/uploads/2023/03/b5fukr7bs1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2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4327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30861109_0_0_2854_2048_1920x0_80_0_0_edacd9a9e65dff92ba885d3ea3630a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552" y="757084"/>
            <a:ext cx="7203535" cy="53880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96981" y="825910"/>
            <a:ext cx="4320250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В.В. Путин говорил: </a:t>
            </a:r>
          </a:p>
          <a:p>
            <a:r>
              <a:rPr lang="ru-RU" dirty="0" smtClean="0"/>
              <a:t>«В Крыму буквально все пронизано</a:t>
            </a:r>
          </a:p>
          <a:p>
            <a:r>
              <a:rPr lang="ru-RU" dirty="0" smtClean="0"/>
              <a:t> нашей общей историей и гордостью. </a:t>
            </a:r>
          </a:p>
          <a:p>
            <a:r>
              <a:rPr lang="ru-RU" dirty="0" smtClean="0"/>
              <a:t>В Крыму - могилы русских солдат, </a:t>
            </a:r>
          </a:p>
          <a:p>
            <a:r>
              <a:rPr lang="ru-RU" dirty="0" smtClean="0"/>
              <a:t>мужеством которых Крым в 1783 году</a:t>
            </a:r>
          </a:p>
          <a:p>
            <a:r>
              <a:rPr lang="ru-RU" dirty="0" smtClean="0"/>
              <a:t> был взят под российскую державу.</a:t>
            </a:r>
          </a:p>
          <a:p>
            <a:r>
              <a:rPr lang="ru-RU" dirty="0" smtClean="0"/>
              <a:t> Крым - это Севастополь, </a:t>
            </a:r>
          </a:p>
          <a:p>
            <a:r>
              <a:rPr lang="ru-RU" dirty="0" smtClean="0"/>
              <a:t>город великой судьбы,</a:t>
            </a:r>
          </a:p>
          <a:p>
            <a:r>
              <a:rPr lang="ru-RU" dirty="0" smtClean="0"/>
              <a:t> город-крепость и родина русского </a:t>
            </a:r>
          </a:p>
          <a:p>
            <a:r>
              <a:rPr lang="ru-RU" dirty="0" smtClean="0"/>
              <a:t>черноморского военного флота. </a:t>
            </a:r>
          </a:p>
          <a:p>
            <a:r>
              <a:rPr lang="ru-RU" dirty="0" smtClean="0"/>
              <a:t>После тяжелого, длинного, </a:t>
            </a:r>
          </a:p>
          <a:p>
            <a:r>
              <a:rPr lang="ru-RU" dirty="0" smtClean="0"/>
              <a:t>изнурительного плавания </a:t>
            </a:r>
          </a:p>
          <a:p>
            <a:r>
              <a:rPr lang="ru-RU" dirty="0" smtClean="0"/>
              <a:t>Крым и Севастополь возвращаются</a:t>
            </a:r>
          </a:p>
          <a:p>
            <a:r>
              <a:rPr lang="ru-RU" dirty="0" smtClean="0"/>
              <a:t> в родную гавань,</a:t>
            </a:r>
          </a:p>
          <a:p>
            <a:r>
              <a:rPr lang="ru-RU" dirty="0" smtClean="0"/>
              <a:t> в порт постоянной приписки – в Россию.</a:t>
            </a:r>
          </a:p>
          <a:p>
            <a:r>
              <a:rPr lang="ru-RU" dirty="0" smtClean="0"/>
              <a:t> Мы все преодолеем, мы все решим,</a:t>
            </a:r>
          </a:p>
          <a:p>
            <a:r>
              <a:rPr lang="ru-RU" dirty="0" smtClean="0"/>
              <a:t> потому что мы вместе. Слава России!»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8109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user\Desktop\005081198_1-fcddb3bdca25b48eef43f877f8977e1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631"/>
            <a:ext cx="12191999" cy="71276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user\Desktop\Gerb-i-flag-Respubliki-Krym-Tavricheska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асточкино гнезд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2387" y="125128"/>
            <a:ext cx="11294135" cy="65644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5149" y="625642"/>
            <a:ext cx="65902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Замок «Ласточкино гнездо»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gkgazeta.ru/wp-content/uploads/2023/03/o716a8n8f0z6evqq7ngs81lsd6kwcou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257" y="238167"/>
            <a:ext cx="11586754" cy="629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91794" y="352697"/>
            <a:ext cx="55647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2014-2024 гг. – 10 лет  в родной гавани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59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ашня ветр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2013" y="0"/>
            <a:ext cx="112615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58552" y="413886"/>
            <a:ext cx="31229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Башня ветров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узей шоколад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amjatnik-zatoplenim-korablyam-sevastopo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636" y="125127"/>
            <a:ext cx="11280808" cy="66736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04775" y="567891"/>
            <a:ext cx="75280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Памятник Затопленным кораблям 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ovye-fakty-iz-istorii-kolokola-khersonesa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64429" y="606392"/>
            <a:ext cx="42450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Туманный колокол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Users\user\Desktop\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12192000" cy="603738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8923" y="0"/>
            <a:ext cx="1103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АЮ-ДАГ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rte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207504-artek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538" y="1"/>
            <a:ext cx="11283462" cy="6600092"/>
          </a:xfrm>
          <a:prstGeom prst="rect">
            <a:avLst/>
          </a:prstGeom>
          <a:noFill/>
        </p:spPr>
      </p:pic>
      <p:pic>
        <p:nvPicPr>
          <p:cNvPr id="3075" name="Picture 3" descr="C:\Users\user\Desktop\207504-artek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-95250"/>
            <a:ext cx="11430000" cy="7048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dc1ee82ded4be71c92cdb0cda363944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397" y="351692"/>
            <a:ext cx="11854795" cy="6201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1646613843270432_R-vKUOf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755" y="152400"/>
            <a:ext cx="11301046" cy="624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st_5b3beff5372bf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2387" y="125128"/>
            <a:ext cx="11377061" cy="67328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76774" y="6169794"/>
            <a:ext cx="60735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Открытие Крымского моста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40318155548_putin_464x261_reut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908" y="-1172"/>
            <a:ext cx="11676184" cy="6754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rym-bridge-gpsmr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1263" y="269507"/>
            <a:ext cx="11300059" cy="64296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61347" y="385011"/>
            <a:ext cx="41857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Крымский мост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1520" y="1031966"/>
            <a:ext cx="1092054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1. Назовите поэтов и писателей в чьем творчестве отразились красоты Крыма. </a:t>
            </a:r>
          </a:p>
          <a:p>
            <a:r>
              <a:rPr lang="ru-RU" sz="2800" b="1" dirty="0" smtClean="0"/>
              <a:t>2. В каком городе князь Владимир принял крещение? </a:t>
            </a:r>
          </a:p>
          <a:p>
            <a:r>
              <a:rPr lang="ru-RU" sz="2800" b="1" dirty="0" smtClean="0"/>
              <a:t>3. Назовите древние города Крыма. </a:t>
            </a:r>
          </a:p>
          <a:p>
            <a:r>
              <a:rPr lang="ru-RU" sz="2800" b="1" dirty="0" smtClean="0"/>
              <a:t>4. Куда был эвакуирован детский лагерь «Артек» в годы ВОВ?</a:t>
            </a:r>
          </a:p>
          <a:p>
            <a:r>
              <a:rPr lang="ru-RU" sz="2800" b="1" dirty="0" smtClean="0"/>
              <a:t>5. В каком году Крым был передан Украине? </a:t>
            </a:r>
          </a:p>
          <a:p>
            <a:r>
              <a:rPr lang="ru-RU" sz="2800" b="1" dirty="0" smtClean="0"/>
              <a:t>6. Назовите столицу Республики Крым. </a:t>
            </a:r>
          </a:p>
          <a:p>
            <a:r>
              <a:rPr lang="ru-RU" sz="2800" b="1" dirty="0" smtClean="0"/>
              <a:t>7. Назовите города-герои Крыма. </a:t>
            </a:r>
          </a:p>
          <a:p>
            <a:r>
              <a:rPr lang="ru-RU" sz="2800" b="1" dirty="0" smtClean="0"/>
              <a:t>8. Как назывался Крым в древние времена? </a:t>
            </a:r>
          </a:p>
          <a:p>
            <a:r>
              <a:rPr lang="ru-RU" sz="2800" b="1" dirty="0" smtClean="0"/>
              <a:t>9. При каком правителе России впервые запланировали строительство Крымского моста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19578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7463" y="586154"/>
            <a:ext cx="1067235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1. Назовите поэтов и писателей в чьем творчестве отразились красоты Крыма. (А.С. Пушкин, М.Ю. Лермонтов, Л.Н. Толстой)</a:t>
            </a:r>
          </a:p>
          <a:p>
            <a:r>
              <a:rPr lang="ru-RU" sz="2800" b="1" dirty="0" smtClean="0"/>
              <a:t>2. В каком городе князь Владимир принял крещение? (Херсонес)</a:t>
            </a:r>
          </a:p>
          <a:p>
            <a:r>
              <a:rPr lang="ru-RU" sz="2800" b="1" dirty="0" smtClean="0"/>
              <a:t>3. Назовите древние города Крыма. (Херсонес, Феодосия, Керчь)</a:t>
            </a:r>
          </a:p>
          <a:p>
            <a:r>
              <a:rPr lang="ru-RU" sz="2800" b="1" dirty="0" smtClean="0"/>
              <a:t>4. Куда был эвакуирован детский лагерь «Артек» в годы ВОВ? (Алтай, санаторий в Белокурихе)</a:t>
            </a:r>
          </a:p>
          <a:p>
            <a:r>
              <a:rPr lang="ru-RU" sz="2800" b="1" dirty="0" smtClean="0"/>
              <a:t>5. В каком году Крым был передан Украине? (1954 г.)</a:t>
            </a:r>
          </a:p>
          <a:p>
            <a:r>
              <a:rPr lang="ru-RU" sz="2800" b="1" dirty="0" smtClean="0"/>
              <a:t>6. Назовите столицу Республики Крым. (Симферополь) </a:t>
            </a:r>
          </a:p>
          <a:p>
            <a:r>
              <a:rPr lang="ru-RU" sz="2800" b="1" dirty="0" smtClean="0"/>
              <a:t>7. Назовите города-герои Крыма. (Севастополь, Керчь)</a:t>
            </a:r>
          </a:p>
          <a:p>
            <a:r>
              <a:rPr lang="ru-RU" sz="2800" b="1" dirty="0" smtClean="0"/>
              <a:t>8. Как назывался Крым в древние времена? (Таврида)     </a:t>
            </a:r>
          </a:p>
          <a:p>
            <a:r>
              <a:rPr lang="ru-RU" sz="2800" b="1" dirty="0" smtClean="0"/>
              <a:t>9. При каком правителе России было впервые запланировали строительство Крымского моста (Николай </a:t>
            </a:r>
            <a:r>
              <a:rPr lang="en-US" sz="2800" b="1" dirty="0" smtClean="0"/>
              <a:t>II</a:t>
            </a:r>
            <a:r>
              <a:rPr lang="ru-RU" sz="2800" b="1" dirty="0" smtClean="0"/>
              <a:t>)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325496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1e6de28-aa09-515f-8bfd-2f2f06f3001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Valeriya_-_My_vmeste_4805142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669603" y="1005037"/>
            <a:ext cx="304800" cy="304800"/>
          </a:xfrm>
          <a:prstGeom prst="rect">
            <a:avLst/>
          </a:prstGeom>
        </p:spPr>
      </p:pic>
      <p:pic>
        <p:nvPicPr>
          <p:cNvPr id="5" name="Valeriya_-_My_vmeste_4805142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590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2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21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02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ыс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3886" y="0"/>
            <a:ext cx="11531066" cy="67398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-30283"/>
            <a:ext cx="12192000" cy="68882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4031" y="5955323"/>
            <a:ext cx="10854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Крещение князя Владимира в Херсонесе в 988 году.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u-sled.ru/wp-content/uploads/2021/02/%D0%9A%D1%8E%D1%87%D1%83%D0%BA-%D0%9A%D0%B0%D0%B9%D0%BD%D0%B0%D1%80%D0%B4%D0%B6%D0%B8%D0%B9%D1%81%D0%BA%D0%B8%D0%B9-%D0%BC%D0%B8%D1%80%D0%BD%D1%8B%D0%B9-%D0%B4%D0%BE%D0%B3%D0%BE%D0%B2%D0%BE%D1%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363" y="0"/>
            <a:ext cx="4694918" cy="665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29281" y="1264024"/>
            <a:ext cx="179004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По итогам войны 1768-1774 гг., был </a:t>
            </a:r>
            <a:r>
              <a:rPr lang="ru-RU" sz="2400" dirty="0" err="1">
                <a:solidFill>
                  <a:srgbClr val="FF0000"/>
                </a:solidFill>
              </a:rPr>
              <a:t>заключен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err="1" smtClean="0">
                <a:solidFill>
                  <a:srgbClr val="FF0000"/>
                </a:solidFill>
              </a:rPr>
              <a:t>Кючук-Кайнарджийский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мирный договор, 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по </a:t>
            </a:r>
            <a:r>
              <a:rPr lang="ru-RU" sz="2400" dirty="0">
                <a:solidFill>
                  <a:srgbClr val="FF0000"/>
                </a:solidFill>
              </a:rPr>
              <a:t>которому Крымское ханство получало независимость. 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В </a:t>
            </a:r>
            <a:r>
              <a:rPr lang="ru-RU" sz="2400" dirty="0">
                <a:solidFill>
                  <a:srgbClr val="FF0000"/>
                </a:solidFill>
              </a:rPr>
              <a:t>состав России вошли </a:t>
            </a:r>
            <a:r>
              <a:rPr lang="ru-RU" sz="2400" dirty="0" smtClean="0">
                <a:solidFill>
                  <a:srgbClr val="FF0000"/>
                </a:solidFill>
              </a:rPr>
              <a:t>Керчь </a:t>
            </a:r>
            <a:r>
              <a:rPr lang="ru-RU" sz="2400" dirty="0">
                <a:solidFill>
                  <a:srgbClr val="FF0000"/>
                </a:solidFill>
              </a:rPr>
              <a:t>с крепостью </a:t>
            </a:r>
            <a:r>
              <a:rPr lang="ru-RU" sz="2400" dirty="0" err="1">
                <a:solidFill>
                  <a:srgbClr val="FF0000"/>
                </a:solidFill>
              </a:rPr>
              <a:t>Ени</a:t>
            </a:r>
            <a:r>
              <a:rPr lang="ru-RU" sz="2400" dirty="0">
                <a:solidFill>
                  <a:srgbClr val="FF0000"/>
                </a:solidFill>
              </a:rPr>
              <a:t>-Кале, 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крепости </a:t>
            </a:r>
            <a:r>
              <a:rPr lang="ru-RU" sz="2400" dirty="0">
                <a:solidFill>
                  <a:srgbClr val="FF0000"/>
                </a:solidFill>
              </a:rPr>
              <a:t>Азов и </a:t>
            </a:r>
            <a:r>
              <a:rPr lang="ru-RU" sz="2400" dirty="0" err="1">
                <a:solidFill>
                  <a:srgbClr val="FF0000"/>
                </a:solidFill>
              </a:rPr>
              <a:t>Кинбурн</a:t>
            </a:r>
            <a:r>
              <a:rPr lang="ru-RU" sz="2400" dirty="0">
                <a:solidFill>
                  <a:srgbClr val="FF0000"/>
                </a:solidFill>
              </a:rPr>
              <a:t>, 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русские </a:t>
            </a:r>
            <a:r>
              <a:rPr lang="ru-RU" sz="2400" dirty="0">
                <a:solidFill>
                  <a:srgbClr val="FF0000"/>
                </a:solidFill>
              </a:rPr>
              <a:t>торговые суда могли 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свободно </a:t>
            </a:r>
            <a:r>
              <a:rPr lang="ru-RU" sz="2400" dirty="0">
                <a:solidFill>
                  <a:srgbClr val="FF0000"/>
                </a:solidFill>
              </a:rPr>
              <a:t>плавать по </a:t>
            </a:r>
            <a:r>
              <a:rPr lang="ru-RU" sz="2400" dirty="0" err="1">
                <a:solidFill>
                  <a:srgbClr val="FF0000"/>
                </a:solidFill>
              </a:rPr>
              <a:t>Черному</a:t>
            </a:r>
            <a:r>
              <a:rPr lang="ru-RU" sz="2400" dirty="0">
                <a:solidFill>
                  <a:srgbClr val="FF0000"/>
                </a:solidFill>
              </a:rPr>
              <a:t> морю.</a:t>
            </a:r>
          </a:p>
        </p:txBody>
      </p:sp>
    </p:spTree>
    <p:extLst>
      <p:ext uri="{BB962C8B-B14F-4D97-AF65-F5344CB8AC3E}">
        <p14:creationId xmlns:p14="http://schemas.microsoft.com/office/powerpoint/2010/main" xmlns="" val="151813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07a8eb4cca3471289fd4b852041a544d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391"/>
            <a:ext cx="12191999" cy="68847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1015" y="363415"/>
            <a:ext cx="46775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Крепость </a:t>
            </a:r>
            <a:r>
              <a:rPr lang="ru-RU" sz="4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Ени-Кале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Керчи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user\Desktop\0914787d948d4d22ae7515ad545ff38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26689"/>
            <a:ext cx="12192000" cy="686659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43354" y="386862"/>
            <a:ext cx="84497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Алексеевские ворота крепости Азов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679</TotalTime>
  <Words>597</Words>
  <Application>Microsoft Office PowerPoint</Application>
  <PresentationFormat>Произвольный</PresentationFormat>
  <Paragraphs>69</Paragraphs>
  <Slides>43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Натуральные материалы</vt:lpstr>
      <vt:lpstr>Слайд 1</vt:lpstr>
      <vt:lpstr>Музейный урок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Музейный урок</dc:title>
  <dc:creator>karm-oosh</dc:creator>
  <cp:lastModifiedBy>user</cp:lastModifiedBy>
  <cp:revision>60</cp:revision>
  <dcterms:created xsi:type="dcterms:W3CDTF">2024-02-08T11:31:29Z</dcterms:created>
  <dcterms:modified xsi:type="dcterms:W3CDTF">2024-02-18T15:37:08Z</dcterms:modified>
</cp:coreProperties>
</file>