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8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88D93-299B-48AA-82F7-5744617BE51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CBD0C-9BA1-4B7C-A50A-074CDC492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967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88D93-299B-48AA-82F7-5744617BE51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CBD0C-9BA1-4B7C-A50A-074CDC492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032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88D93-299B-48AA-82F7-5744617BE51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CBD0C-9BA1-4B7C-A50A-074CDC492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502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88D93-299B-48AA-82F7-5744617BE51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CBD0C-9BA1-4B7C-A50A-074CDC492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747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88D93-299B-48AA-82F7-5744617BE51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CBD0C-9BA1-4B7C-A50A-074CDC492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80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88D93-299B-48AA-82F7-5744617BE51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CBD0C-9BA1-4B7C-A50A-074CDC492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306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88D93-299B-48AA-82F7-5744617BE51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CBD0C-9BA1-4B7C-A50A-074CDC492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867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88D93-299B-48AA-82F7-5744617BE51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CBD0C-9BA1-4B7C-A50A-074CDC492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391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88D93-299B-48AA-82F7-5744617BE51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CBD0C-9BA1-4B7C-A50A-074CDC492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232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88D93-299B-48AA-82F7-5744617BE51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CBD0C-9BA1-4B7C-A50A-074CDC492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008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88D93-299B-48AA-82F7-5744617BE51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CBD0C-9BA1-4B7C-A50A-074CDC492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793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88D93-299B-48AA-82F7-5744617BE518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CBD0C-9BA1-4B7C-A50A-074CDC492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071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slide" Target="slide8.xml"/><Relationship Id="rId18" Type="http://schemas.openxmlformats.org/officeDocument/2006/relationships/slide" Target="slide12.xml"/><Relationship Id="rId3" Type="http://schemas.openxmlformats.org/officeDocument/2006/relationships/image" Target="../media/image3.png"/><Relationship Id="rId21" Type="http://schemas.openxmlformats.org/officeDocument/2006/relationships/slide" Target="slide5.xml"/><Relationship Id="rId7" Type="http://schemas.openxmlformats.org/officeDocument/2006/relationships/image" Target="../media/image7.png"/><Relationship Id="rId12" Type="http://schemas.openxmlformats.org/officeDocument/2006/relationships/slide" Target="slide4.xml"/><Relationship Id="rId17" Type="http://schemas.openxmlformats.org/officeDocument/2006/relationships/slide" Target="slide11.xml"/><Relationship Id="rId2" Type="http://schemas.openxmlformats.org/officeDocument/2006/relationships/image" Target="../media/image2.png"/><Relationship Id="rId16" Type="http://schemas.openxmlformats.org/officeDocument/2006/relationships/slide" Target="slide10.xml"/><Relationship Id="rId20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jpg"/><Relationship Id="rId5" Type="http://schemas.openxmlformats.org/officeDocument/2006/relationships/image" Target="../media/image5.png"/><Relationship Id="rId15" Type="http://schemas.openxmlformats.org/officeDocument/2006/relationships/slide" Target="slide9.xml"/><Relationship Id="rId10" Type="http://schemas.openxmlformats.org/officeDocument/2006/relationships/image" Target="../media/image10.png"/><Relationship Id="rId19" Type="http://schemas.openxmlformats.org/officeDocument/2006/relationships/slide" Target="slide13.xml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4746" y="5517232"/>
            <a:ext cx="6400800" cy="108012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Автор: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Цыган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ова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Ксения Николаевна</a:t>
            </a:r>
          </a:p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у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читель ИЗО МОУ </a:t>
            </a:r>
            <a:r>
              <a:rPr lang="ru-RU" b="1" dirty="0" err="1" smtClean="0">
                <a:solidFill>
                  <a:schemeClr val="bg2">
                    <a:lumMod val="10000"/>
                  </a:schemeClr>
                </a:solidFill>
              </a:rPr>
              <a:t>Иванковской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 СШ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1113109"/>
            <a:ext cx="587128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«10 профессий о… </a:t>
            </a:r>
            <a:endParaRPr lang="ru-RU" sz="5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или </a:t>
            </a:r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погружение </a:t>
            </a:r>
            <a:endParaRPr lang="ru-RU" sz="5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в профессию…»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88640"/>
            <a:ext cx="4745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Интерактивная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5976" y="4005064"/>
            <a:ext cx="4097522" cy="77931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игра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5702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0" autoRev="1" fill="remove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0" autoRev="1" fill="remove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0" autoRev="1" fill="remove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0" autoRev="1" fill="remove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500" autoRev="1" fill="remove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2500" autoRev="1" fill="remove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500" autoRev="1" fill="remove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0" autoRev="1" fill="remove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548680"/>
            <a:ext cx="52483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Медиахудожник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949280"/>
            <a:ext cx="1103313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1472010"/>
            <a:ext cx="81369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создает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произведения искусства с использованием новых медиа-технологий, включая цифровое искусство, компьютерную графику, компьютерную анимацию, виртуальное искусство, интернет-искусство, интерактивное искусство, видеоигры, компьютерную робототехнику, 3D-печать и искусство как биотехнологию.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548" y="3172513"/>
            <a:ext cx="4736655" cy="296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2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39574" y="234514"/>
            <a:ext cx="529202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Разработчик игр </a:t>
            </a:r>
            <a:endParaRPr lang="ru-RU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или </a:t>
            </a:r>
            <a:r>
              <a:rPr lang="en-US" sz="5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gamedev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805264"/>
            <a:ext cx="1103313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87264" y="1988840"/>
            <a:ext cx="720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специалист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занимающийся созданием программного кода, визуализацией и концепцией игры, а также выбором средств для реализации поставленных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540" y="3140968"/>
            <a:ext cx="4104456" cy="223224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83768" y="5572007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Заработная плата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Россия 25000—80000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Москва 70000—220000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92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29935" y="3913"/>
            <a:ext cx="680218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Режиссер </a:t>
            </a:r>
            <a:endParaRPr lang="ru-RU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анимационного </a:t>
            </a: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кино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218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949280"/>
            <a:ext cx="1103313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75184" y="1758239"/>
            <a:ext cx="74888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это человек, который на базе готового сценария создает анимационные фильмы, используя современную компьютерную графику и вспомогательные программы. Режиссер руководит процессом создания фильмов, следя за соблюдением сценария, технологий и качества выполнения поставленных задач. 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235567"/>
            <a:ext cx="2924944" cy="292494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68552" y="387927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Заработная плата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Россия 25000—90000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Москва 30000—115000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3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63817"/>
            <a:ext cx="8519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Художник-мультипликатор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4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021288"/>
            <a:ext cx="1103313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72983" y="1484784"/>
            <a:ext cx="74888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это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художник, работающий в мире мультипликационного кино. Он  создаёт рисунки ключевых моментов движения персонажей и определяет промежуточные фазы на листе экспозиции.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567" y="2708920"/>
            <a:ext cx="3717032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20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375243" y="92874"/>
            <a:ext cx="2468563" cy="1609725"/>
            <a:chOff x="375243" y="92874"/>
            <a:chExt cx="2468563" cy="1609725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243" y="92874"/>
              <a:ext cx="2468563" cy="1609725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3" name="8-конечная звезда 2"/>
            <p:cNvSpPr/>
            <p:nvPr/>
          </p:nvSpPr>
          <p:spPr>
            <a:xfrm>
              <a:off x="2243597" y="1128960"/>
              <a:ext cx="576064" cy="527814"/>
            </a:xfrm>
            <a:prstGeom prst="star8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rgbClr val="002060"/>
                  </a:solidFill>
                </a:rPr>
                <a:t>1</a:t>
              </a:r>
              <a:endParaRPr lang="ru-RU" sz="36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3351038" y="72728"/>
            <a:ext cx="2468563" cy="1609725"/>
            <a:chOff x="3351038" y="72728"/>
            <a:chExt cx="2468563" cy="1609725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1038" y="72728"/>
              <a:ext cx="2468563" cy="1609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8-конечная звезда 13"/>
            <p:cNvSpPr/>
            <p:nvPr/>
          </p:nvSpPr>
          <p:spPr>
            <a:xfrm>
              <a:off x="3491880" y="1124855"/>
              <a:ext cx="576064" cy="527814"/>
            </a:xfrm>
            <a:prstGeom prst="star8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>
                  <a:solidFill>
                    <a:srgbClr val="002060"/>
                  </a:solidFill>
                </a:rPr>
                <a:t>2</a:t>
              </a: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6291412" y="92874"/>
            <a:ext cx="2468563" cy="1609725"/>
            <a:chOff x="6291412" y="92874"/>
            <a:chExt cx="2468563" cy="1609725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1412" y="92874"/>
              <a:ext cx="2468563" cy="1609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8-конечная звезда 15"/>
            <p:cNvSpPr/>
            <p:nvPr/>
          </p:nvSpPr>
          <p:spPr>
            <a:xfrm>
              <a:off x="8136547" y="1124855"/>
              <a:ext cx="576064" cy="527814"/>
            </a:xfrm>
            <a:prstGeom prst="star8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>
                  <a:solidFill>
                    <a:srgbClr val="002060"/>
                  </a:solidFill>
                </a:rPr>
                <a:t>3</a:t>
              </a: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375245" y="1769277"/>
            <a:ext cx="2474913" cy="1609725"/>
            <a:chOff x="375245" y="1769277"/>
            <a:chExt cx="2474913" cy="1609725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245" y="1769277"/>
              <a:ext cx="2474913" cy="1609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8-конечная звезда 16"/>
            <p:cNvSpPr/>
            <p:nvPr/>
          </p:nvSpPr>
          <p:spPr>
            <a:xfrm>
              <a:off x="2179808" y="2723574"/>
              <a:ext cx="576064" cy="527814"/>
            </a:xfrm>
            <a:prstGeom prst="star8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>
                  <a:solidFill>
                    <a:srgbClr val="002060"/>
                  </a:solidFill>
                </a:rPr>
                <a:t>4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3344688" y="1800450"/>
            <a:ext cx="2474913" cy="1609725"/>
            <a:chOff x="3344688" y="1800450"/>
            <a:chExt cx="2474913" cy="1609725"/>
          </a:xfrm>
        </p:grpSpPr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4688" y="1800450"/>
              <a:ext cx="2474913" cy="1609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8-конечная звезда 17"/>
            <p:cNvSpPr/>
            <p:nvPr/>
          </p:nvSpPr>
          <p:spPr>
            <a:xfrm>
              <a:off x="5148064" y="2853313"/>
              <a:ext cx="576064" cy="527814"/>
            </a:xfrm>
            <a:prstGeom prst="star8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>
                  <a:solidFill>
                    <a:srgbClr val="002060"/>
                  </a:solidFill>
                </a:rPr>
                <a:t>5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6306542" y="1769276"/>
            <a:ext cx="2468563" cy="1609725"/>
            <a:chOff x="6306542" y="1769276"/>
            <a:chExt cx="2468563" cy="1609725"/>
          </a:xfrm>
        </p:grpSpPr>
        <p:pic>
          <p:nvPicPr>
            <p:cNvPr id="1038" name="Picture 1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6542" y="1769276"/>
              <a:ext cx="2468563" cy="1609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8-конечная звезда 18"/>
            <p:cNvSpPr/>
            <p:nvPr/>
          </p:nvSpPr>
          <p:spPr>
            <a:xfrm>
              <a:off x="8079424" y="2723574"/>
              <a:ext cx="576064" cy="527814"/>
            </a:xfrm>
            <a:prstGeom prst="star8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>
                  <a:solidFill>
                    <a:srgbClr val="002060"/>
                  </a:solidFill>
                </a:rPr>
                <a:t>6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374964" y="3465780"/>
            <a:ext cx="2468563" cy="1609725"/>
            <a:chOff x="374964" y="3465780"/>
            <a:chExt cx="2468563" cy="1609725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964" y="3465780"/>
              <a:ext cx="2468563" cy="1609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8-конечная звезда 19"/>
            <p:cNvSpPr/>
            <p:nvPr/>
          </p:nvSpPr>
          <p:spPr>
            <a:xfrm>
              <a:off x="2179808" y="4437112"/>
              <a:ext cx="576064" cy="527814"/>
            </a:xfrm>
            <a:prstGeom prst="star8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>
                  <a:solidFill>
                    <a:srgbClr val="002060"/>
                  </a:solidFill>
                </a:rPr>
                <a:t>7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3330715" y="3472130"/>
            <a:ext cx="2468563" cy="1603375"/>
            <a:chOff x="3330715" y="3472130"/>
            <a:chExt cx="2468563" cy="1603375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0715" y="3472130"/>
              <a:ext cx="2468563" cy="1603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8-конечная звезда 20"/>
            <p:cNvSpPr/>
            <p:nvPr/>
          </p:nvSpPr>
          <p:spPr>
            <a:xfrm>
              <a:off x="5174984" y="4522293"/>
              <a:ext cx="576064" cy="527814"/>
            </a:xfrm>
            <a:prstGeom prst="star8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>
                  <a:solidFill>
                    <a:srgbClr val="002060"/>
                  </a:solidFill>
                </a:rPr>
                <a:t>8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6300192" y="3465780"/>
            <a:ext cx="2474913" cy="1609725"/>
            <a:chOff x="6300192" y="3465780"/>
            <a:chExt cx="2474913" cy="1609725"/>
          </a:xfrm>
        </p:grpSpPr>
        <p:pic>
          <p:nvPicPr>
            <p:cNvPr id="1039" name="Picture 15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0192" y="3465780"/>
              <a:ext cx="2474913" cy="1609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8-конечная звезда 21"/>
            <p:cNvSpPr/>
            <p:nvPr/>
          </p:nvSpPr>
          <p:spPr>
            <a:xfrm>
              <a:off x="8138595" y="4532683"/>
              <a:ext cx="576064" cy="527814"/>
            </a:xfrm>
            <a:prstGeom prst="star8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rgbClr val="002060"/>
                  </a:solidFill>
                </a:rPr>
                <a:t>9</a:t>
              </a:r>
              <a:endParaRPr lang="ru-RU" sz="36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361947" y="5217438"/>
            <a:ext cx="2448272" cy="1584176"/>
            <a:chOff x="3361947" y="5217438"/>
            <a:chExt cx="2448272" cy="1584176"/>
          </a:xfrm>
        </p:grpSpPr>
        <p:sp>
          <p:nvSpPr>
            <p:cNvPr id="2" name="Скругленный прямоугольник 1"/>
            <p:cNvSpPr/>
            <p:nvPr/>
          </p:nvSpPr>
          <p:spPr>
            <a:xfrm>
              <a:off x="3361947" y="5217438"/>
              <a:ext cx="2448272" cy="1584176"/>
            </a:xfrm>
            <a:prstGeom prst="roundRect">
              <a:avLst/>
            </a:prstGeom>
            <a:blipFill dpi="0" rotWithShape="1">
              <a:blip r:embed="rId11"/>
              <a:srcRect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8-конечная звезда 22"/>
            <p:cNvSpPr/>
            <p:nvPr/>
          </p:nvSpPr>
          <p:spPr>
            <a:xfrm>
              <a:off x="4932040" y="6009526"/>
              <a:ext cx="792088" cy="683592"/>
            </a:xfrm>
            <a:prstGeom prst="star8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10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4" name="Скругленный прямоугольник 3">
            <a:hlinkClick r:id="rId12" action="ppaction://hlinksldjump"/>
          </p:cNvPr>
          <p:cNvSpPr/>
          <p:nvPr/>
        </p:nvSpPr>
        <p:spPr>
          <a:xfrm>
            <a:off x="539552" y="113020"/>
            <a:ext cx="2444416" cy="158957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человек, обладающий художественным вкусом и знаниями интернет-технологий, который создает </a:t>
            </a:r>
            <a:r>
              <a:rPr lang="ru-RU" sz="1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Web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-страницы и объединяет их в </a:t>
            </a:r>
            <a:r>
              <a:rPr lang="ru-RU" sz="1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Web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-сайты</a:t>
            </a:r>
          </a:p>
        </p:txBody>
      </p:sp>
      <p:sp>
        <p:nvSpPr>
          <p:cNvPr id="26" name="Скругленный прямоугольник 25">
            <a:hlinkClick r:id="rId13" action="ppaction://hlinksldjump"/>
          </p:cNvPr>
          <p:cNvSpPr/>
          <p:nvPr/>
        </p:nvSpPr>
        <p:spPr>
          <a:xfrm>
            <a:off x="3491880" y="1820596"/>
            <a:ext cx="2444416" cy="158957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Работает </a:t>
            </a:r>
            <a:r>
              <a:rPr lang="ru-RU" sz="1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сфере архитектуры и интерьерного </a:t>
            </a:r>
            <a:r>
              <a:rPr lang="ru-RU" sz="1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дизайна, разрабатывает </a:t>
            </a:r>
            <a:r>
              <a:rPr lang="ru-RU" sz="1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 sz="1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предоставляет заказчику его визуализацию, выполненную с помощью трехмерных программ</a:t>
            </a:r>
            <a:endParaRPr lang="ru-RU" sz="1300" dirty="0">
              <a:solidFill>
                <a:srgbClr val="002060"/>
              </a:solidFill>
            </a:endParaRPr>
          </a:p>
        </p:txBody>
      </p:sp>
      <p:sp>
        <p:nvSpPr>
          <p:cNvPr id="38" name="Скругленный прямоугольник 37">
            <a:hlinkClick r:id="rId14" action="ppaction://hlinksldjump"/>
          </p:cNvPr>
          <p:cNvSpPr/>
          <p:nvPr/>
        </p:nvSpPr>
        <p:spPr>
          <a:xfrm>
            <a:off x="537568" y="1789423"/>
            <a:ext cx="2444416" cy="158957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Занимается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разработкой программных средств для пользователей; комбинируя цвет, звук, текст, создает полное ощущение реальности </a:t>
            </a:r>
          </a:p>
        </p:txBody>
      </p:sp>
      <p:sp>
        <p:nvSpPr>
          <p:cNvPr id="39" name="Скругленный прямоугольник 38">
            <a:hlinkClick r:id="rId15" action="ppaction://hlinksldjump"/>
          </p:cNvPr>
          <p:cNvSpPr/>
          <p:nvPr/>
        </p:nvSpPr>
        <p:spPr>
          <a:xfrm>
            <a:off x="6462005" y="1800450"/>
            <a:ext cx="2444416" cy="158957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искусство интеграции нескольких форм СМИ. Он используется в видеоиграх, информационных киосках, веб-сайтах и ​​многих других интерактивных приложениях.</a:t>
            </a:r>
          </a:p>
        </p:txBody>
      </p:sp>
      <p:sp>
        <p:nvSpPr>
          <p:cNvPr id="40" name="Скругленный прямоугольник 39">
            <a:hlinkClick r:id="rId16" action="ppaction://hlinksldjump"/>
          </p:cNvPr>
          <p:cNvSpPr/>
          <p:nvPr/>
        </p:nvSpPr>
        <p:spPr>
          <a:xfrm>
            <a:off x="537568" y="3493706"/>
            <a:ext cx="2444416" cy="158957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Создает</a:t>
            </a:r>
            <a:r>
              <a:rPr lang="ru-RU" sz="1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произведения искусства с использованием новых медиа-технологий, включая цифровое искусство, компьютерную графику, компьютерную </a:t>
            </a:r>
            <a:r>
              <a:rPr lang="ru-RU" sz="1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анимацию и т.д.</a:t>
            </a:r>
            <a:endParaRPr lang="ru-RU" sz="13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Скругленный прямоугольник 40">
            <a:hlinkClick r:id="rId17" action="ppaction://hlinksldjump"/>
          </p:cNvPr>
          <p:cNvSpPr/>
          <p:nvPr/>
        </p:nvSpPr>
        <p:spPr>
          <a:xfrm>
            <a:off x="3491880" y="3493706"/>
            <a:ext cx="2444416" cy="158957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Специалист</a:t>
            </a:r>
            <a:r>
              <a:rPr lang="ru-RU" sz="1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занимающийся созданием программного кода, визуализацией и концепцией игры, а также выбором средств для реализации поставленных задач.</a:t>
            </a:r>
          </a:p>
        </p:txBody>
      </p:sp>
      <p:sp>
        <p:nvSpPr>
          <p:cNvPr id="42" name="Скругленный прямоугольник 41">
            <a:hlinkClick r:id="rId18" action="ppaction://hlinksldjump"/>
          </p:cNvPr>
          <p:cNvSpPr/>
          <p:nvPr/>
        </p:nvSpPr>
        <p:spPr>
          <a:xfrm>
            <a:off x="6487552" y="3479027"/>
            <a:ext cx="2444416" cy="158957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1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человек, который на базе готового сценария создает анимационные фильмы, используя современную компьютерную графику и вспомогательные программы</a:t>
            </a:r>
          </a:p>
        </p:txBody>
      </p:sp>
      <p:sp>
        <p:nvSpPr>
          <p:cNvPr id="43" name="Скругленный прямоугольник 42">
            <a:hlinkClick r:id="rId19" action="ppaction://hlinksldjump"/>
          </p:cNvPr>
          <p:cNvSpPr/>
          <p:nvPr/>
        </p:nvSpPr>
        <p:spPr>
          <a:xfrm>
            <a:off x="3529753" y="5217438"/>
            <a:ext cx="2444416" cy="158957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Создаёт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рисунки ключевых моментов движения персонажей и определяет промежуточные фазы на листе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экспозиции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Скругленный прямоугольник 43">
            <a:hlinkClick r:id="rId20" action="ppaction://hlinksldjump"/>
          </p:cNvPr>
          <p:cNvSpPr/>
          <p:nvPr/>
        </p:nvSpPr>
        <p:spPr>
          <a:xfrm>
            <a:off x="6476153" y="113020"/>
            <a:ext cx="2444416" cy="158957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Этот человек отвечает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то, насколько привлекательным будет этот продукт для пользователей</a:t>
            </a:r>
          </a:p>
        </p:txBody>
      </p:sp>
      <p:sp>
        <p:nvSpPr>
          <p:cNvPr id="45" name="Скругленный прямоугольник 44">
            <a:hlinkClick r:id="rId21" action="ppaction://hlinksldjump"/>
          </p:cNvPr>
          <p:cNvSpPr/>
          <p:nvPr/>
        </p:nvSpPr>
        <p:spPr>
          <a:xfrm>
            <a:off x="3491880" y="82800"/>
            <a:ext cx="2444416" cy="1589579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создатель игр в широком смысле этого слова. Его можно назвать продюсером игр, ответственным за игровой дизайн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37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49377"/>
            <a:ext cx="514422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Выбирайте</a:t>
            </a:r>
            <a:endParaRPr lang="ru-RU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772816"/>
            <a:ext cx="523931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профессию</a:t>
            </a:r>
            <a:endParaRPr lang="ru-RU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3356992"/>
            <a:ext cx="502733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правильно</a:t>
            </a:r>
            <a:endParaRPr lang="ru-RU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120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фильм 2">
            <a:hlinkClick r:id="rId2" action="ppaction://hlinksldjump" highlightClick="1"/>
          </p:cNvPr>
          <p:cNvSpPr/>
          <p:nvPr/>
        </p:nvSpPr>
        <p:spPr>
          <a:xfrm>
            <a:off x="7668344" y="5373216"/>
            <a:ext cx="1080120" cy="576064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518" y="332656"/>
            <a:ext cx="5145087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1556792"/>
            <a:ext cx="74528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/>
                <a:ea typeface="Calibri"/>
              </a:rPr>
              <a:t>- это </a:t>
            </a:r>
            <a:r>
              <a:rPr lang="ru-RU" dirty="0">
                <a:latin typeface="Times New Roman"/>
                <a:ea typeface="Calibri"/>
              </a:rPr>
              <a:t>человек, обладающий художественным вкусом и знаниями интернет-технологий, который создает </a:t>
            </a:r>
            <a:r>
              <a:rPr lang="ru-RU" dirty="0" err="1">
                <a:latin typeface="Times New Roman"/>
                <a:ea typeface="Calibri"/>
              </a:rPr>
              <a:t>Web</a:t>
            </a:r>
            <a:r>
              <a:rPr lang="ru-RU" dirty="0">
                <a:latin typeface="Times New Roman"/>
                <a:ea typeface="Calibri"/>
              </a:rPr>
              <a:t>-страницы и объединяет их в </a:t>
            </a:r>
            <a:r>
              <a:rPr lang="ru-RU" dirty="0" err="1">
                <a:latin typeface="Times New Roman"/>
                <a:ea typeface="Calibri"/>
              </a:rPr>
              <a:t>Web</a:t>
            </a:r>
            <a:r>
              <a:rPr lang="ru-RU" dirty="0">
                <a:latin typeface="Times New Roman"/>
                <a:ea typeface="Calibri"/>
              </a:rPr>
              <a:t>-сайты. Главная задача </a:t>
            </a:r>
            <a:r>
              <a:rPr lang="ru-RU" dirty="0" err="1">
                <a:latin typeface="Times New Roman"/>
                <a:ea typeface="Calibri"/>
              </a:rPr>
              <a:t>web</a:t>
            </a:r>
            <a:r>
              <a:rPr lang="ru-RU" dirty="0">
                <a:latin typeface="Times New Roman"/>
                <a:ea typeface="Calibri"/>
              </a:rPr>
              <a:t>-дизайнера — оформить интернет-проект так, чтобы как можно больше пользователей им заинтересовалось. 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19239" y="566124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Times New Roman"/>
                <a:ea typeface="Calibri"/>
              </a:rPr>
              <a:t>Заработная плата: </a:t>
            </a:r>
          </a:p>
          <a:p>
            <a:pPr algn="ctr"/>
            <a:r>
              <a:rPr lang="ru-RU" dirty="0" smtClean="0">
                <a:latin typeface="Times New Roman"/>
              </a:rPr>
              <a:t>Россия – 25000 - 100000</a:t>
            </a:r>
          </a:p>
          <a:p>
            <a:pPr algn="ctr"/>
            <a:r>
              <a:rPr lang="ru-RU" dirty="0" smtClean="0">
                <a:latin typeface="Times New Roman"/>
              </a:rPr>
              <a:t>Москва – 40000 - 120000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949341"/>
            <a:ext cx="3918202" cy="261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07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692696"/>
            <a:ext cx="5499100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339984"/>
            <a:ext cx="1103313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1930043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— это создатель игр в широком смысле этого слова. Его можно назвать продюсером игр, ответственным за игровой дизайн проекта.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96453" y="5517232"/>
            <a:ext cx="4572000" cy="10479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Заработная плата</a:t>
            </a: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Россия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25000—100000</a:t>
            </a: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Москва 60000—200000 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" r="4105"/>
          <a:stretch/>
        </p:blipFill>
        <p:spPr>
          <a:xfrm>
            <a:off x="2214414" y="2877986"/>
            <a:ext cx="4336078" cy="246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5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фильм 2">
            <a:hlinkClick r:id="rId2" action="ppaction://hlinksldjump" highlightClick="1"/>
          </p:cNvPr>
          <p:cNvSpPr/>
          <p:nvPr/>
        </p:nvSpPr>
        <p:spPr>
          <a:xfrm>
            <a:off x="7668344" y="5373216"/>
            <a:ext cx="1080120" cy="576064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22385"/>
            <a:ext cx="702628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fr-F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UX, </a:t>
            </a:r>
            <a:r>
              <a:rPr lang="fr-F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или User </a:t>
            </a:r>
            <a:endParaRPr lang="ru-RU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fr-F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Experience </a:t>
            </a:r>
            <a:r>
              <a:rPr lang="fr-F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дизайнер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</a:t>
            </a:r>
            <a:endParaRPr lang="ru-RU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0305" y="1700808"/>
            <a:ext cx="79928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задача – сделать так, чтобы тот или иной продукт стал максимально удобен для конечного пользователя. Этим продуктом может быть, например, сайт,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декстопное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мобильное приложение. Именно UX-дизайнер отвечает за то, насколько привлекательным будет этот продукт для пользователей, и, соответственно, насколько многие из них захотят совершить целевое действие (например, купить приложение, скачать его, сделать заказ на сайте).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70571" y="573325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Заработная плата: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Россия 50000—100000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Москва 50000—200000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835" y="3550255"/>
            <a:ext cx="3275472" cy="218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81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6210" y="116632"/>
            <a:ext cx="800405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Дизайнер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компьютерных программ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8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661248"/>
            <a:ext cx="1103313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7815" y="1772816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занимается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разработкой программных средств для пользователей; комбинируя цвет, звук, текст, создает полное ощущение реальности изучаемой ситуации, поведения обучаемого в этой ситуации в соответствии с требованиями заказчика, участвует в рекламных проектах</a:t>
            </a:r>
            <a:r>
              <a:rPr lang="ru-RU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151" y="3000923"/>
            <a:ext cx="3498978" cy="21840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23728" y="516300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Заработная плата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Средняя – 51 000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Минимальная – 33 600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Максимальная – 169 000</a:t>
            </a:r>
          </a:p>
        </p:txBody>
      </p:sp>
    </p:spTree>
    <p:extLst>
      <p:ext uri="{BB962C8B-B14F-4D97-AF65-F5344CB8AC3E}">
        <p14:creationId xmlns:p14="http://schemas.microsoft.com/office/powerpoint/2010/main" val="14365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60648"/>
            <a:ext cx="76030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Дизайнер-визуализатор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805264"/>
            <a:ext cx="1103313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88645" y="1280432"/>
            <a:ext cx="8280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работает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сфере архитектуры и интерьерного дизайна. Но также достаточно часто эта специальность встречается и в области графического дизайна, особенно в студиях дизайна упаковки. Дизайнер-визуализатор разрабатывает проект и, помимо прочей документации и чертежей, предоставляет заказчику его визуализацию, выполненную с помощью трехмерных программ.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996952"/>
            <a:ext cx="5544616" cy="219759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07704" y="5343599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Заработная плата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Россия 20000—120000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Москва 35000—150000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14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8250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Мультимедийный дизайн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805264"/>
            <a:ext cx="1103313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5379" y="1751087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это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искусство интеграции нескольких форм СМИ. Он используется в видеоиграх, информационных киосках, веб-сайтах и ​​многих других интерактивных приложениях.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734820"/>
            <a:ext cx="4571583" cy="3459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530</TotalTime>
  <Words>542</Words>
  <Application>Microsoft Office PowerPoint</Application>
  <PresentationFormat>Экран (4:3)</PresentationFormat>
  <Paragraphs>74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</dc:creator>
  <cp:lastModifiedBy>химия</cp:lastModifiedBy>
  <cp:revision>24</cp:revision>
  <dcterms:created xsi:type="dcterms:W3CDTF">2019-12-05T08:34:11Z</dcterms:created>
  <dcterms:modified xsi:type="dcterms:W3CDTF">2021-02-09T08:18:49Z</dcterms:modified>
</cp:coreProperties>
</file>