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9" r:id="rId3"/>
    <p:sldId id="271" r:id="rId4"/>
    <p:sldId id="260" r:id="rId5"/>
    <p:sldId id="261" r:id="rId6"/>
    <p:sldId id="263" r:id="rId7"/>
    <p:sldId id="262" r:id="rId8"/>
    <p:sldId id="264" r:id="rId9"/>
    <p:sldId id="265" r:id="rId10"/>
    <p:sldId id="266" r:id="rId11"/>
    <p:sldId id="268" r:id="rId12"/>
    <p:sldId id="269" r:id="rId13"/>
    <p:sldId id="267" r:id="rId14"/>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1B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1403A7B4-AEF5-4B9E-839B-D09A95FBAC7A}" type="datetimeFigureOut">
              <a:rPr lang="ru-RU"/>
              <a:pPr>
                <a:defRPr/>
              </a:pPr>
              <a:t>29.10.2022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30D916C-FADE-49D6-8282-5CEAD09C55B7}"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8C6CC619-63FF-4A9C-A280-0EDD3FCF134D}" type="datetimeFigureOut">
              <a:rPr lang="ru-RU"/>
              <a:pPr>
                <a:defRPr/>
              </a:pPr>
              <a:t>29.10.2022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4E54D84-50CC-4570-8DF5-9A7E938F165A}"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E41C6543-E40D-46AE-B1A5-81B50907DEEA}" type="datetimeFigureOut">
              <a:rPr lang="ru-RU"/>
              <a:pPr>
                <a:defRPr/>
              </a:pPr>
              <a:t>29.10.2022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A6E4CBC-08E2-41FC-B0EC-0E2951B7C764}"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205618F4-738C-4F22-8CFF-25000DF0BBB0}" type="datetimeFigureOut">
              <a:rPr lang="ru-RU"/>
              <a:pPr>
                <a:defRPr/>
              </a:pPr>
              <a:t>29.10.2022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5AA7C67-1081-425D-B6B6-502844B45AFF}"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3F6649C8-7A5F-4E9F-AED2-36C6AB2E8652}" type="datetimeFigureOut">
              <a:rPr lang="ru-RU"/>
              <a:pPr>
                <a:defRPr/>
              </a:pPr>
              <a:t>29.10.2022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F237CFC-2956-4897-B8B8-6327E4A1BD9D}"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AABEE28C-59E5-404D-837D-2F1F86F5CB33}" type="datetimeFigureOut">
              <a:rPr lang="ru-RU"/>
              <a:pPr>
                <a:defRPr/>
              </a:pPr>
              <a:t>29.10.2022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37C46B1F-C2B0-4E98-BFD4-BE04C5E37068}"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CD9AEF68-12BE-47A3-90AF-895D5EF02274}" type="datetimeFigureOut">
              <a:rPr lang="ru-RU"/>
              <a:pPr>
                <a:defRPr/>
              </a:pPr>
              <a:t>29.10.2022</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3C4E337B-36F3-4613-9A44-3A2C38461C7E}"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6C11AE39-5A77-4FB4-ADAD-0351CC17BFBC}" type="datetimeFigureOut">
              <a:rPr lang="ru-RU"/>
              <a:pPr>
                <a:defRPr/>
              </a:pPr>
              <a:t>29.10.2022</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FB2683EB-9841-4792-AA92-675DCD168368}"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F9867CD4-4F65-4862-B3CB-464651163519}" type="datetimeFigureOut">
              <a:rPr lang="ru-RU"/>
              <a:pPr>
                <a:defRPr/>
              </a:pPr>
              <a:t>29.10.2022</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C4A52574-D12D-4E25-922A-9F4F60C18267}"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F51D44CC-784A-4AC6-BC41-A1FA33A96498}" type="datetimeFigureOut">
              <a:rPr lang="ru-RU"/>
              <a:pPr>
                <a:defRPr/>
              </a:pPr>
              <a:t>29.10.2022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6BD94171-6BA4-481E-B1A7-41FAE55183E6}"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F36F2B2B-0532-4EA7-85EA-886C1B59DD5D}" type="datetimeFigureOut">
              <a:rPr lang="ru-RU"/>
              <a:pPr>
                <a:defRPr/>
              </a:pPr>
              <a:t>29.10.2022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81641FFD-8445-47BA-8C11-20611F141061}"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2AFAF122-E766-4007-A6B1-58584C49FDB6}" type="datetimeFigureOut">
              <a:rPr lang="ru-RU"/>
              <a:pPr>
                <a:defRPr/>
              </a:pPr>
              <a:t>29.10.2022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EB14AF1E-FCBF-4EDA-B3C2-74952D8B05CC}"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750" y="908050"/>
            <a:ext cx="8229600" cy="706438"/>
          </a:xfrm>
        </p:spPr>
        <p:txBody>
          <a:bodyPr rtlCol="0">
            <a:normAutofit fontScale="90000"/>
          </a:bodyPr>
          <a:lstStyle/>
          <a:p>
            <a:pPr marL="342900" indent="-342900" fontAlgn="auto">
              <a:spcBef>
                <a:spcPct val="20000"/>
              </a:spcBef>
              <a:spcAft>
                <a:spcPts val="0"/>
              </a:spcAft>
              <a:defRPr/>
            </a:pPr>
            <a:r>
              <a:rPr lang="ru-RU" sz="6000" b="1" dirty="0">
                <a:solidFill>
                  <a:schemeClr val="tx2"/>
                </a:solidFill>
                <a:ea typeface="+mn-ea"/>
                <a:cs typeface="+mn-cs"/>
              </a:rPr>
              <a:t>В гармонии с </a:t>
            </a:r>
            <a:r>
              <a:rPr lang="ru-RU" sz="6000" b="1" dirty="0" smtClean="0">
                <a:solidFill>
                  <a:schemeClr val="tx2"/>
                </a:solidFill>
                <a:ea typeface="+mn-ea"/>
                <a:cs typeface="+mn-cs"/>
              </a:rPr>
              <a:t>миром</a:t>
            </a:r>
            <a:r>
              <a:rPr lang="ru-RU" sz="3200" dirty="0">
                <a:solidFill>
                  <a:prstClr val="black"/>
                </a:solidFill>
                <a:ea typeface="+mn-ea"/>
                <a:cs typeface="+mn-cs"/>
              </a:rPr>
              <a:t/>
            </a:r>
            <a:br>
              <a:rPr lang="ru-RU" sz="3200" dirty="0">
                <a:solidFill>
                  <a:prstClr val="black"/>
                </a:solidFill>
                <a:ea typeface="+mn-ea"/>
                <a:cs typeface="+mn-cs"/>
              </a:rPr>
            </a:br>
            <a:endParaRPr lang="ru-RU" dirty="0"/>
          </a:p>
        </p:txBody>
      </p:sp>
      <p:sp>
        <p:nvSpPr>
          <p:cNvPr id="15362" name="Объект 2"/>
          <p:cNvSpPr>
            <a:spLocks noGrp="1"/>
          </p:cNvSpPr>
          <p:nvPr>
            <p:ph idx="1"/>
          </p:nvPr>
        </p:nvSpPr>
        <p:spPr>
          <a:xfrm>
            <a:off x="539750" y="2349500"/>
            <a:ext cx="8229600" cy="3413125"/>
          </a:xfrm>
        </p:spPr>
        <p:txBody>
          <a:bodyPr/>
          <a:lstStyle/>
          <a:p>
            <a:pPr marL="0" indent="0" algn="ctr">
              <a:buFont typeface="Arial" charset="0"/>
              <a:buNone/>
            </a:pPr>
            <a:r>
              <a:rPr lang="ru-RU" sz="4000" b="1" smtClean="0"/>
              <a:t>Базовые ценности как предмет взаимодействия родителей и образовательных организаций  в конструировании образовательной программы</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8313" y="188913"/>
            <a:ext cx="8229600" cy="417512"/>
          </a:xfrm>
        </p:spPr>
        <p:txBody>
          <a:bodyPr rtlCol="0">
            <a:normAutofit fontScale="90000"/>
          </a:bodyPr>
          <a:lstStyle/>
          <a:p>
            <a:pPr fontAlgn="auto">
              <a:spcAft>
                <a:spcPts val="0"/>
              </a:spcAft>
              <a:defRPr/>
            </a:pPr>
            <a:r>
              <a:rPr lang="ru-RU" sz="3600" b="1" dirty="0">
                <a:solidFill>
                  <a:schemeClr val="tx2"/>
                </a:solidFill>
              </a:rPr>
              <a:t>Две руки</a:t>
            </a:r>
            <a:endParaRPr lang="ru-RU" sz="3600" dirty="0">
              <a:solidFill>
                <a:schemeClr val="tx2"/>
              </a:solidFill>
            </a:endParaRPr>
          </a:p>
        </p:txBody>
      </p:sp>
      <p:sp>
        <p:nvSpPr>
          <p:cNvPr id="3" name="Объект 2"/>
          <p:cNvSpPr>
            <a:spLocks noGrp="1"/>
          </p:cNvSpPr>
          <p:nvPr>
            <p:ph idx="1"/>
          </p:nvPr>
        </p:nvSpPr>
        <p:spPr>
          <a:xfrm>
            <a:off x="457200" y="692150"/>
            <a:ext cx="8229600" cy="6165850"/>
          </a:xfrm>
        </p:spPr>
        <p:txBody>
          <a:bodyPr rtlCol="0">
            <a:noAutofit/>
          </a:bodyPr>
          <a:lstStyle/>
          <a:p>
            <a:pPr marL="0" indent="0" fontAlgn="auto">
              <a:spcAft>
                <a:spcPts val="0"/>
              </a:spcAft>
              <a:buFont typeface="Arial" pitchFamily="34" charset="0"/>
              <a:buNone/>
              <a:defRPr/>
            </a:pPr>
            <a:r>
              <a:rPr lang="ru-RU" sz="2200" b="1" dirty="0" smtClean="0"/>
              <a:t>В </a:t>
            </a:r>
            <a:r>
              <a:rPr lang="ru-RU" sz="2200" b="1" dirty="0"/>
              <a:t>большом красивом доме за столом, покрытым красной скатертью, встретились две руки. Одна рука была испещрена царапинками, в них въелись маленькие кусочки металла и угля. Это была большая мускулистая рука. А другая - бледная, с тонкими длинными пальцами, с синими жилками.</a:t>
            </a:r>
          </a:p>
          <a:p>
            <a:pPr marL="0" indent="0" fontAlgn="auto">
              <a:spcAft>
                <a:spcPts val="0"/>
              </a:spcAft>
              <a:buFont typeface="Arial" pitchFamily="34" charset="0"/>
              <a:buNone/>
              <a:defRPr/>
            </a:pPr>
            <a:r>
              <a:rPr lang="ru-RU" sz="2200" b="1" dirty="0" smtClean="0"/>
              <a:t>Встретились </a:t>
            </a:r>
            <a:r>
              <a:rPr lang="ru-RU" sz="2200" b="1" dirty="0"/>
              <a:t>две руки, поздоровались и стали расспрашивать друг дружку.     </a:t>
            </a:r>
          </a:p>
          <a:p>
            <a:pPr marL="0" indent="0" fontAlgn="auto">
              <a:spcAft>
                <a:spcPts val="0"/>
              </a:spcAft>
              <a:buFont typeface="Arial" pitchFamily="34" charset="0"/>
              <a:buNone/>
              <a:defRPr/>
            </a:pPr>
            <a:r>
              <a:rPr lang="ru-RU" sz="2200" b="1" dirty="0"/>
              <a:t> - Ты чья? - спрашивает бледная тонкая рука у мускулистой руки.</a:t>
            </a:r>
          </a:p>
          <a:p>
            <a:pPr marL="0" indent="0" fontAlgn="auto">
              <a:spcAft>
                <a:spcPts val="0"/>
              </a:spcAft>
              <a:buFont typeface="Arial" pitchFamily="34" charset="0"/>
              <a:buNone/>
              <a:defRPr/>
            </a:pPr>
            <a:r>
              <a:rPr lang="ru-RU" sz="2200" b="1" dirty="0" smtClean="0"/>
              <a:t>- </a:t>
            </a:r>
            <a:r>
              <a:rPr lang="ru-RU" sz="2200" b="1" dirty="0"/>
              <a:t>Я рука тракториста, - с гордостью ответила мускулистая рука. - Я пашу землю и выращиваю хлеб. Кормлю людей. Меня люди уважают. А ты чья? - спрашивает мускулистая рука.</a:t>
            </a:r>
          </a:p>
          <a:p>
            <a:pPr marL="0" indent="0" fontAlgn="auto">
              <a:spcAft>
                <a:spcPts val="0"/>
              </a:spcAft>
              <a:buFont typeface="Arial" pitchFamily="34" charset="0"/>
              <a:buNone/>
              <a:defRPr/>
            </a:pPr>
            <a:r>
              <a:rPr lang="ru-RU" sz="2200" b="1" dirty="0" smtClean="0"/>
              <a:t>- </a:t>
            </a:r>
            <a:r>
              <a:rPr lang="ru-RU" sz="2200" b="1" dirty="0"/>
              <a:t>Я рука музыканта, - ответила бледная тонкая рука. - Я делаю музыку. Музыка тоже нужна всем людям.</a:t>
            </a:r>
          </a:p>
          <a:p>
            <a:pPr marL="0" indent="0" fontAlgn="auto">
              <a:spcAft>
                <a:spcPts val="0"/>
              </a:spcAft>
              <a:buFont typeface="Arial" pitchFamily="34" charset="0"/>
              <a:buNone/>
              <a:defRPr/>
            </a:pPr>
            <a:r>
              <a:rPr lang="ru-RU" sz="2200" b="1" dirty="0"/>
              <a:t> - Да, я очень уважаю тебя, - говорит мускулистая рука бледной руке. - Без музыки жизнь была бы скучной и унылой, как холодный осенний день.</a:t>
            </a:r>
          </a:p>
          <a:p>
            <a:pPr fontAlgn="auto">
              <a:spcAft>
                <a:spcPts val="0"/>
              </a:spcAft>
              <a:buFont typeface="Arial" pitchFamily="34" charset="0"/>
              <a:buChar char="•"/>
              <a:defRPr/>
            </a:pPr>
            <a:endParaRPr lang="ru-RU" sz="2500"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463550" y="620713"/>
            <a:ext cx="4330700" cy="4852987"/>
          </a:xfrm>
        </p:spPr>
        <p:txBody>
          <a:bodyPr rtlCol="0">
            <a:normAutofit/>
          </a:bodyPr>
          <a:lstStyle/>
          <a:p>
            <a:pPr fontAlgn="auto">
              <a:spcAft>
                <a:spcPts val="0"/>
              </a:spcAft>
              <a:buFont typeface="Arial" pitchFamily="34" charset="0"/>
              <a:buChar char="•"/>
              <a:defRPr/>
            </a:pPr>
            <a:r>
              <a:rPr lang="ru-RU" b="1" u="sng" dirty="0"/>
              <a:t>Притча</a:t>
            </a:r>
            <a:r>
              <a:rPr lang="ru-RU" dirty="0"/>
              <a:t> - это короткий назидательный рассказ в иносказательной форме, заключающий в себе нравственное поучение (премудрость).</a:t>
            </a:r>
          </a:p>
          <a:p>
            <a:pPr marL="0" indent="0" fontAlgn="auto">
              <a:spcAft>
                <a:spcPts val="0"/>
              </a:spcAft>
              <a:buFont typeface="Arial" pitchFamily="34" charset="0"/>
              <a:buNone/>
              <a:defRPr/>
            </a:pPr>
            <a:r>
              <a:rPr lang="ru-RU" dirty="0"/>
              <a:t>                          </a:t>
            </a:r>
            <a:r>
              <a:rPr lang="ru-RU" dirty="0" smtClean="0"/>
              <a:t>Википедия                                                 </a:t>
            </a:r>
            <a:endParaRPr lang="ru-RU" dirty="0"/>
          </a:p>
        </p:txBody>
      </p:sp>
      <p:pic>
        <p:nvPicPr>
          <p:cNvPr id="25602" name="Picture 2"/>
          <p:cNvPicPr>
            <a:picLocks noChangeAspect="1" noChangeArrowheads="1"/>
          </p:cNvPicPr>
          <p:nvPr/>
        </p:nvPicPr>
        <p:blipFill>
          <a:blip r:embed="rId2"/>
          <a:srcRect/>
          <a:stretch>
            <a:fillRect/>
          </a:stretch>
        </p:blipFill>
        <p:spPr bwMode="auto">
          <a:xfrm>
            <a:off x="369888" y="3860800"/>
            <a:ext cx="4703762" cy="2425700"/>
          </a:xfrm>
          <a:prstGeom prst="rect">
            <a:avLst/>
          </a:prstGeom>
          <a:noFill/>
          <a:ln w="19050">
            <a:solidFill>
              <a:schemeClr val="tx2"/>
            </a:solidFill>
            <a:miter lim="800000"/>
            <a:headEnd/>
            <a:tailEnd/>
          </a:ln>
        </p:spPr>
      </p:pic>
      <p:pic>
        <p:nvPicPr>
          <p:cNvPr id="25603" name="Picture 3"/>
          <p:cNvPicPr>
            <a:picLocks noChangeAspect="1" noChangeArrowheads="1"/>
          </p:cNvPicPr>
          <p:nvPr/>
        </p:nvPicPr>
        <p:blipFill>
          <a:blip r:embed="rId3"/>
          <a:srcRect/>
          <a:stretch>
            <a:fillRect/>
          </a:stretch>
        </p:blipFill>
        <p:spPr bwMode="auto">
          <a:xfrm>
            <a:off x="5073650" y="404813"/>
            <a:ext cx="3908425" cy="2805112"/>
          </a:xfrm>
          <a:prstGeom prst="rect">
            <a:avLst/>
          </a:prstGeom>
          <a:noFill/>
          <a:ln w="19050">
            <a:solidFill>
              <a:schemeClr val="tx2"/>
            </a:solidFill>
            <a:miter lim="800000"/>
            <a:headEnd/>
            <a:tailEnd/>
          </a:ln>
        </p:spPr>
      </p:pic>
      <p:pic>
        <p:nvPicPr>
          <p:cNvPr id="25604" name="Picture 4"/>
          <p:cNvPicPr>
            <a:picLocks noChangeAspect="1" noChangeArrowheads="1"/>
          </p:cNvPicPr>
          <p:nvPr/>
        </p:nvPicPr>
        <p:blipFill>
          <a:blip r:embed="rId4"/>
          <a:srcRect/>
          <a:stretch>
            <a:fillRect/>
          </a:stretch>
        </p:blipFill>
        <p:spPr bwMode="auto">
          <a:xfrm>
            <a:off x="5453063" y="3881438"/>
            <a:ext cx="3529012" cy="2352675"/>
          </a:xfrm>
          <a:prstGeom prst="rect">
            <a:avLst/>
          </a:prstGeom>
          <a:noFill/>
          <a:ln w="9525">
            <a:solidFill>
              <a:schemeClr val="tx2"/>
            </a:solid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Заголовок 1"/>
          <p:cNvSpPr>
            <a:spLocks noGrp="1"/>
          </p:cNvSpPr>
          <p:nvPr>
            <p:ph type="title"/>
          </p:nvPr>
        </p:nvSpPr>
        <p:spPr/>
        <p:txBody>
          <a:bodyPr/>
          <a:lstStyle/>
          <a:p>
            <a:r>
              <a:rPr lang="ru-RU" b="1" smtClean="0">
                <a:solidFill>
                  <a:schemeClr val="tx2"/>
                </a:solidFill>
              </a:rPr>
              <a:t>Проблема</a:t>
            </a:r>
          </a:p>
        </p:txBody>
      </p:sp>
      <p:sp>
        <p:nvSpPr>
          <p:cNvPr id="26626" name="Объект 2"/>
          <p:cNvSpPr>
            <a:spLocks noGrp="1"/>
          </p:cNvSpPr>
          <p:nvPr>
            <p:ph idx="1"/>
          </p:nvPr>
        </p:nvSpPr>
        <p:spPr/>
        <p:txBody>
          <a:bodyPr/>
          <a:lstStyle/>
          <a:p>
            <a:pPr marL="0" indent="0" algn="ctr">
              <a:buFont typeface="Arial" charset="0"/>
              <a:buNone/>
            </a:pPr>
            <a:r>
              <a:rPr lang="ru-RU" sz="4000" b="1" smtClean="0">
                <a:solidFill>
                  <a:srgbClr val="C00000"/>
                </a:solidFill>
              </a:rPr>
              <a:t>Как организовать взаимодействие воспитателей, учителей и родителей, чтобы предотвратить дезадаптацию ребенка при переходе из одного возрастного периода в другой?</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Заголовок 1"/>
          <p:cNvSpPr>
            <a:spLocks noGrp="1"/>
          </p:cNvSpPr>
          <p:nvPr>
            <p:ph type="title"/>
          </p:nvPr>
        </p:nvSpPr>
        <p:spPr/>
        <p:txBody>
          <a:bodyPr/>
          <a:lstStyle/>
          <a:p>
            <a:r>
              <a:rPr lang="ru-RU" sz="4000" b="1" smtClean="0">
                <a:solidFill>
                  <a:schemeClr val="tx2"/>
                </a:solidFill>
              </a:rPr>
              <a:t>Продолжите предложение</a:t>
            </a:r>
          </a:p>
        </p:txBody>
      </p:sp>
      <p:sp>
        <p:nvSpPr>
          <p:cNvPr id="27650" name="Объект 2"/>
          <p:cNvSpPr>
            <a:spLocks noGrp="1"/>
          </p:cNvSpPr>
          <p:nvPr>
            <p:ph idx="1"/>
          </p:nvPr>
        </p:nvSpPr>
        <p:spPr/>
        <p:txBody>
          <a:bodyPr/>
          <a:lstStyle/>
          <a:p>
            <a:pPr marL="0" indent="0">
              <a:buFont typeface="Arial" charset="0"/>
              <a:buNone/>
            </a:pPr>
            <a:r>
              <a:rPr lang="ru-RU" sz="4000" b="1" smtClean="0"/>
              <a:t>Если эффективно организовать процесс взаимодействия воспитателей, учителей и родителей в проектировании образовательной программы, то …</a:t>
            </a:r>
          </a:p>
          <a:p>
            <a:pPr marL="0" indent="0">
              <a:buFont typeface="Arial" charset="0"/>
              <a:buNone/>
            </a:pPr>
            <a:endParaRPr lang="ru-RU"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7688" y="692150"/>
            <a:ext cx="8580437" cy="1800225"/>
          </a:xfrm>
        </p:spPr>
        <p:txBody>
          <a:bodyPr rtlCol="0">
            <a:normAutofit fontScale="90000"/>
          </a:bodyPr>
          <a:lstStyle/>
          <a:p>
            <a:pPr marL="342900" indent="-342900" algn="l" fontAlgn="auto">
              <a:spcBef>
                <a:spcPct val="20000"/>
              </a:spcBef>
              <a:spcAft>
                <a:spcPts val="0"/>
              </a:spcAft>
              <a:defRPr/>
            </a:pPr>
            <a:r>
              <a:rPr lang="ru-RU" sz="3200" b="1" dirty="0" smtClean="0">
                <a:solidFill>
                  <a:prstClr val="black"/>
                </a:solidFill>
                <a:ea typeface="+mn-ea"/>
                <a:cs typeface="+mn-cs"/>
              </a:rPr>
              <a:t>    </a:t>
            </a:r>
            <a:r>
              <a:rPr lang="ru-RU" sz="3200" b="1" dirty="0" smtClean="0">
                <a:solidFill>
                  <a:srgbClr val="C00000"/>
                </a:solidFill>
                <a:ea typeface="+mn-ea"/>
                <a:cs typeface="+mn-cs"/>
              </a:rPr>
              <a:t>Цель: </a:t>
            </a:r>
            <a:r>
              <a:rPr lang="ru-RU" sz="3200" b="1" dirty="0" smtClean="0">
                <a:solidFill>
                  <a:prstClr val="black"/>
                </a:solidFill>
                <a:ea typeface="+mn-ea"/>
                <a:cs typeface="+mn-cs"/>
              </a:rPr>
              <a:t>демонстрация </a:t>
            </a:r>
            <a:r>
              <a:rPr lang="ru-RU" sz="3200" b="1" dirty="0">
                <a:solidFill>
                  <a:prstClr val="black"/>
                </a:solidFill>
                <a:ea typeface="+mn-ea"/>
                <a:cs typeface="+mn-cs"/>
              </a:rPr>
              <a:t>возможных способов конструирования преемственных  линий образовательной программы в рамках совместной работы  воспитателей, учителей, родителей.</a:t>
            </a:r>
            <a:br>
              <a:rPr lang="ru-RU" sz="3200" b="1" dirty="0">
                <a:solidFill>
                  <a:prstClr val="black"/>
                </a:solidFill>
                <a:ea typeface="+mn-ea"/>
                <a:cs typeface="+mn-cs"/>
              </a:rPr>
            </a:br>
            <a:endParaRPr lang="ru-RU" b="1" dirty="0"/>
          </a:p>
        </p:txBody>
      </p:sp>
      <p:sp>
        <p:nvSpPr>
          <p:cNvPr id="3" name="Объект 2"/>
          <p:cNvSpPr>
            <a:spLocks noGrp="1"/>
          </p:cNvSpPr>
          <p:nvPr>
            <p:ph idx="1"/>
          </p:nvPr>
        </p:nvSpPr>
        <p:spPr>
          <a:xfrm>
            <a:off x="457200" y="2349500"/>
            <a:ext cx="8229600" cy="4392613"/>
          </a:xfrm>
        </p:spPr>
        <p:txBody>
          <a:bodyPr rtlCol="0">
            <a:normAutofit fontScale="92500" lnSpcReduction="20000"/>
          </a:bodyPr>
          <a:lstStyle/>
          <a:p>
            <a:pPr marL="0" indent="0" algn="ctr" fontAlgn="auto">
              <a:spcAft>
                <a:spcPts val="0"/>
              </a:spcAft>
              <a:buFont typeface="Arial" pitchFamily="34" charset="0"/>
              <a:buNone/>
              <a:defRPr/>
            </a:pPr>
            <a:r>
              <a:rPr lang="ru-RU" b="1" dirty="0">
                <a:solidFill>
                  <a:srgbClr val="C00000"/>
                </a:solidFill>
              </a:rPr>
              <a:t>Задачи: </a:t>
            </a:r>
            <a:endParaRPr lang="ru-RU" b="1" dirty="0" smtClean="0">
              <a:solidFill>
                <a:srgbClr val="C00000"/>
              </a:solidFill>
            </a:endParaRPr>
          </a:p>
          <a:p>
            <a:pPr marL="0" indent="0" fontAlgn="auto">
              <a:spcAft>
                <a:spcPts val="0"/>
              </a:spcAft>
              <a:buFont typeface="Arial" pitchFamily="34" charset="0"/>
              <a:buNone/>
              <a:defRPr/>
            </a:pPr>
            <a:r>
              <a:rPr lang="ru-RU" b="1" dirty="0" smtClean="0"/>
              <a:t>1</a:t>
            </a:r>
            <a:r>
              <a:rPr lang="ru-RU" b="1" dirty="0"/>
              <a:t>) актуализировать опыт участников мастер-класса по </a:t>
            </a:r>
            <a:r>
              <a:rPr lang="ru-RU" b="1" dirty="0" smtClean="0"/>
              <a:t>    </a:t>
            </a:r>
            <a:r>
              <a:rPr lang="ru-RU" b="1" dirty="0"/>
              <a:t>преемственности в образовательной </a:t>
            </a:r>
            <a:r>
              <a:rPr lang="ru-RU" b="1" dirty="0" smtClean="0"/>
              <a:t>деятельности;</a:t>
            </a:r>
          </a:p>
          <a:p>
            <a:pPr marL="0" indent="0" fontAlgn="auto">
              <a:spcAft>
                <a:spcPts val="0"/>
              </a:spcAft>
              <a:buFont typeface="Arial" pitchFamily="34" charset="0"/>
              <a:buNone/>
              <a:defRPr/>
            </a:pPr>
            <a:r>
              <a:rPr lang="ru-RU" b="1" dirty="0" smtClean="0"/>
              <a:t>2</a:t>
            </a:r>
            <a:r>
              <a:rPr lang="ru-RU" b="1" dirty="0"/>
              <a:t>) погрузить участников в учебную деятельность по созданию </a:t>
            </a:r>
            <a:r>
              <a:rPr lang="ru-RU" b="1" dirty="0" smtClean="0"/>
              <a:t>  </a:t>
            </a:r>
            <a:r>
              <a:rPr lang="ru-RU" b="1" dirty="0"/>
              <a:t>образовательного </a:t>
            </a:r>
            <a:r>
              <a:rPr lang="ru-RU" b="1" dirty="0" smtClean="0"/>
              <a:t>продукта;</a:t>
            </a:r>
          </a:p>
          <a:p>
            <a:pPr marL="0" indent="0" fontAlgn="auto">
              <a:spcAft>
                <a:spcPts val="0"/>
              </a:spcAft>
              <a:buFont typeface="Arial" pitchFamily="34" charset="0"/>
              <a:buNone/>
              <a:defRPr/>
            </a:pPr>
            <a:r>
              <a:rPr lang="ru-RU" b="1" dirty="0" smtClean="0"/>
              <a:t>3</a:t>
            </a:r>
            <a:r>
              <a:rPr lang="ru-RU" b="1" dirty="0"/>
              <a:t>) продемонстрировать эффективность совместной работы </a:t>
            </a:r>
            <a:r>
              <a:rPr lang="ru-RU" b="1" dirty="0" smtClean="0"/>
              <a:t>педагогов </a:t>
            </a:r>
            <a:r>
              <a:rPr lang="ru-RU" b="1" dirty="0"/>
              <a:t>и родителей по конструированию </a:t>
            </a:r>
            <a:r>
              <a:rPr lang="ru-RU" b="1" dirty="0" smtClean="0"/>
              <a:t>образовательной программы</a:t>
            </a:r>
            <a:r>
              <a:rPr lang="ru-RU" b="1" dirty="0"/>
              <a:t>. </a:t>
            </a:r>
          </a:p>
          <a:p>
            <a:pPr fontAlgn="auto">
              <a:spcAft>
                <a:spcPts val="0"/>
              </a:spcAft>
              <a:buFont typeface="Arial" pitchFamily="34" charset="0"/>
              <a:buChar char="•"/>
              <a:defRPr/>
            </a:pPr>
            <a:endParaRPr lang="ru-RU"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8313" y="549275"/>
            <a:ext cx="8229600" cy="5792788"/>
          </a:xfrm>
        </p:spPr>
        <p:txBody>
          <a:bodyPr rtlCol="0">
            <a:normAutofit lnSpcReduction="10000"/>
          </a:bodyPr>
          <a:lstStyle/>
          <a:p>
            <a:pPr fontAlgn="auto">
              <a:spcAft>
                <a:spcPts val="0"/>
              </a:spcAft>
              <a:buFont typeface="Arial" pitchFamily="34" charset="0"/>
              <a:buChar char="•"/>
              <a:defRPr/>
            </a:pPr>
            <a:r>
              <a:rPr lang="ru-RU" b="1" dirty="0">
                <a:solidFill>
                  <a:srgbClr val="C00000"/>
                </a:solidFill>
              </a:rPr>
              <a:t>«Любовь и уважение к родителям, без всякого сомнения, есть чувство святое</a:t>
            </a:r>
            <a:r>
              <a:rPr lang="ru-RU" b="1" dirty="0" smtClean="0">
                <a:solidFill>
                  <a:srgbClr val="C00000"/>
                </a:solidFill>
              </a:rPr>
              <a:t>»</a:t>
            </a:r>
            <a:endParaRPr lang="ru-RU" b="1" dirty="0">
              <a:solidFill>
                <a:srgbClr val="C00000"/>
              </a:solidFill>
            </a:endParaRPr>
          </a:p>
          <a:p>
            <a:pPr marL="0" indent="0" algn="r" fontAlgn="auto">
              <a:spcAft>
                <a:spcPts val="0"/>
              </a:spcAft>
              <a:buFont typeface="Arial" pitchFamily="34" charset="0"/>
              <a:buNone/>
              <a:defRPr/>
            </a:pPr>
            <a:r>
              <a:rPr lang="ru-RU" sz="2800" b="1" dirty="0" smtClean="0">
                <a:solidFill>
                  <a:srgbClr val="C00000"/>
                </a:solidFill>
              </a:rPr>
              <a:t>В. Г. Белинский</a:t>
            </a:r>
          </a:p>
          <a:p>
            <a:pPr marL="0" indent="0" algn="r" fontAlgn="auto">
              <a:spcAft>
                <a:spcPts val="0"/>
              </a:spcAft>
              <a:buFont typeface="Arial" pitchFamily="34" charset="0"/>
              <a:buNone/>
              <a:defRPr/>
            </a:pPr>
            <a:r>
              <a:rPr lang="ru-RU" b="1" dirty="0">
                <a:solidFill>
                  <a:schemeClr val="accent5">
                    <a:lumMod val="50000"/>
                  </a:schemeClr>
                </a:solidFill>
              </a:rPr>
              <a:t> </a:t>
            </a:r>
          </a:p>
          <a:p>
            <a:pPr fontAlgn="auto">
              <a:spcAft>
                <a:spcPts val="0"/>
              </a:spcAft>
              <a:buFont typeface="Arial" pitchFamily="34" charset="0"/>
              <a:buChar char="•"/>
              <a:defRPr/>
            </a:pPr>
            <a:r>
              <a:rPr lang="ru-RU" b="1" dirty="0">
                <a:solidFill>
                  <a:schemeClr val="accent5">
                    <a:lumMod val="50000"/>
                  </a:schemeClr>
                </a:solidFill>
              </a:rPr>
              <a:t>«При согласии и малые государства растут, а при раздорах и великие разрушаются</a:t>
            </a:r>
            <a:r>
              <a:rPr lang="ru-RU" b="1" dirty="0" smtClean="0">
                <a:solidFill>
                  <a:schemeClr val="accent5">
                    <a:lumMod val="50000"/>
                  </a:schemeClr>
                </a:solidFill>
              </a:rPr>
              <a:t>»</a:t>
            </a:r>
          </a:p>
          <a:p>
            <a:pPr marL="0" indent="0" algn="r" fontAlgn="auto">
              <a:spcAft>
                <a:spcPts val="0"/>
              </a:spcAft>
              <a:buFont typeface="Arial" pitchFamily="34" charset="0"/>
              <a:buNone/>
              <a:defRPr/>
            </a:pPr>
            <a:r>
              <a:rPr lang="ru-RU" b="1" dirty="0" smtClean="0">
                <a:solidFill>
                  <a:schemeClr val="accent5">
                    <a:lumMod val="50000"/>
                  </a:schemeClr>
                </a:solidFill>
              </a:rPr>
              <a:t>      </a:t>
            </a:r>
            <a:r>
              <a:rPr lang="ru-RU" sz="2800" b="1" dirty="0" smtClean="0">
                <a:solidFill>
                  <a:schemeClr val="accent5">
                    <a:lumMod val="50000"/>
                  </a:schemeClr>
                </a:solidFill>
              </a:rPr>
              <a:t>Саллюстий</a:t>
            </a:r>
          </a:p>
          <a:p>
            <a:pPr marL="0" indent="0" algn="r" fontAlgn="auto">
              <a:spcAft>
                <a:spcPts val="0"/>
              </a:spcAft>
              <a:buFont typeface="Arial" pitchFamily="34" charset="0"/>
              <a:buNone/>
              <a:defRPr/>
            </a:pPr>
            <a:r>
              <a:rPr lang="ru-RU" b="1" dirty="0"/>
              <a:t> </a:t>
            </a:r>
          </a:p>
          <a:p>
            <a:pPr fontAlgn="auto">
              <a:spcAft>
                <a:spcPts val="0"/>
              </a:spcAft>
              <a:buFont typeface="Arial" pitchFamily="34" charset="0"/>
              <a:buChar char="•"/>
              <a:defRPr/>
            </a:pPr>
            <a:r>
              <a:rPr lang="ru-RU" b="1" dirty="0">
                <a:solidFill>
                  <a:schemeClr val="accent3">
                    <a:lumMod val="50000"/>
                  </a:schemeClr>
                </a:solidFill>
              </a:rPr>
              <a:t>«Жизнь без труда — воровство, труд без искусства — варварство» </a:t>
            </a:r>
            <a:endParaRPr lang="ru-RU" b="1" dirty="0" smtClean="0">
              <a:solidFill>
                <a:schemeClr val="accent3">
                  <a:lumMod val="50000"/>
                </a:schemeClr>
              </a:solidFill>
            </a:endParaRPr>
          </a:p>
          <a:p>
            <a:pPr marL="0" indent="0" algn="r" fontAlgn="auto">
              <a:spcAft>
                <a:spcPts val="0"/>
              </a:spcAft>
              <a:buFont typeface="Arial" pitchFamily="34" charset="0"/>
              <a:buNone/>
              <a:defRPr/>
            </a:pPr>
            <a:r>
              <a:rPr lang="ru-RU" sz="2800" b="1" dirty="0" smtClean="0">
                <a:solidFill>
                  <a:schemeClr val="accent3">
                    <a:lumMod val="50000"/>
                  </a:schemeClr>
                </a:solidFill>
              </a:rPr>
              <a:t>Джон </a:t>
            </a:r>
            <a:r>
              <a:rPr lang="ru-RU" sz="2800" b="1" dirty="0" err="1" smtClean="0">
                <a:solidFill>
                  <a:schemeClr val="accent3">
                    <a:lumMod val="50000"/>
                  </a:schemeClr>
                </a:solidFill>
              </a:rPr>
              <a:t>Рескин</a:t>
            </a:r>
            <a:endParaRPr lang="ru-RU" sz="2800" b="1" dirty="0">
              <a:solidFill>
                <a:schemeClr val="accent3">
                  <a:lumMod val="50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549275"/>
            <a:ext cx="8229600" cy="5975350"/>
          </a:xfrm>
        </p:spPr>
        <p:txBody>
          <a:bodyPr rtlCol="0">
            <a:normAutofit fontScale="92500" lnSpcReduction="10000"/>
          </a:bodyPr>
          <a:lstStyle/>
          <a:p>
            <a:pPr marL="0" indent="0" algn="just" fontAlgn="auto">
              <a:spcAft>
                <a:spcPts val="0"/>
              </a:spcAft>
              <a:buFont typeface="Arial" pitchFamily="34" charset="0"/>
              <a:buNone/>
              <a:defRPr/>
            </a:pPr>
            <a:r>
              <a:rPr lang="ru-RU" b="1" dirty="0"/>
              <a:t>Путник, идущий вдоль реки, услышал отчаянные детские крики. Подбежав к берегу, он увидел в реке тонущих детей и бросился их спасать. Заметив проходящего человека, он позвал его на помощь. Тот стал помогать тем, кто держался на плаву. Увидев третьего путника, они позвали его на помощь, но он не обращая внимания на призывы, ускорил шаги. "Разве тебе безразлична судьба детей?" - спросили спасатели. Третий путник им ответил: "Я вижу, что вы вдвоем пока справляетесь. Я добегу до поворота, узнаю, почему дети попадают в реку, и постараюсь это предотвратить».</a:t>
            </a:r>
          </a:p>
          <a:p>
            <a:pPr fontAlgn="auto">
              <a:spcAft>
                <a:spcPts val="0"/>
              </a:spcAft>
              <a:buFont typeface="Arial" pitchFamily="34" charset="0"/>
              <a:buChar char="•"/>
              <a:defRPr/>
            </a:pPr>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Заголовок 1"/>
          <p:cNvSpPr>
            <a:spLocks noGrp="1"/>
          </p:cNvSpPr>
          <p:nvPr>
            <p:ph type="title"/>
          </p:nvPr>
        </p:nvSpPr>
        <p:spPr/>
        <p:txBody>
          <a:bodyPr/>
          <a:lstStyle/>
          <a:p>
            <a:r>
              <a:rPr lang="ru-RU" b="1" smtClean="0">
                <a:solidFill>
                  <a:schemeClr val="tx2"/>
                </a:solidFill>
              </a:rPr>
              <a:t>Проблема</a:t>
            </a:r>
          </a:p>
        </p:txBody>
      </p:sp>
      <p:sp>
        <p:nvSpPr>
          <p:cNvPr id="19458" name="Объект 2"/>
          <p:cNvSpPr>
            <a:spLocks noGrp="1"/>
          </p:cNvSpPr>
          <p:nvPr>
            <p:ph idx="1"/>
          </p:nvPr>
        </p:nvSpPr>
        <p:spPr/>
        <p:txBody>
          <a:bodyPr/>
          <a:lstStyle/>
          <a:p>
            <a:pPr marL="0" indent="0" algn="ctr">
              <a:buFont typeface="Arial" charset="0"/>
              <a:buNone/>
            </a:pPr>
            <a:r>
              <a:rPr lang="ru-RU" sz="4000" b="1" smtClean="0">
                <a:solidFill>
                  <a:srgbClr val="C00000"/>
                </a:solidFill>
              </a:rPr>
              <a:t>Как организовать взаимодействие воспитателей, учителей и родителей, чтобы предотвратить дезадаптацию ребенка при переходе из одного возрастного периода в другой?</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310085" y="3140968"/>
            <a:ext cx="4038600" cy="3528392"/>
          </a:xfrm>
        </p:spPr>
        <p:txBody>
          <a:bodyPr rtlCol="0">
            <a:normAutofit fontScale="77500" lnSpcReduction="20000"/>
          </a:bodyPr>
          <a:lstStyle/>
          <a:p>
            <a:pPr marL="0" indent="0" algn="just" fontAlgn="auto">
              <a:spcAft>
                <a:spcPts val="0"/>
              </a:spcAft>
              <a:buNone/>
              <a:defRPr/>
            </a:pPr>
            <a:r>
              <a:rPr lang="ru-RU" sz="3100" b="1" u="sng" dirty="0" err="1"/>
              <a:t>Дезадаптация</a:t>
            </a:r>
            <a:r>
              <a:rPr lang="ru-RU" sz="3100" dirty="0"/>
              <a:t> - психическое состояние, возникающее в результате несоответствия </a:t>
            </a:r>
            <a:r>
              <a:rPr lang="ru-RU" sz="3100" dirty="0" err="1"/>
              <a:t>социопсихологического</a:t>
            </a:r>
            <a:r>
              <a:rPr lang="ru-RU" sz="3100" dirty="0"/>
              <a:t> или психофизиологического статуса ребенка требованиям </a:t>
            </a:r>
            <a:r>
              <a:rPr lang="ru-RU" sz="3100" dirty="0" smtClean="0"/>
              <a:t>новой </a:t>
            </a:r>
            <a:r>
              <a:rPr lang="ru-RU" sz="3100" dirty="0"/>
              <a:t>социальной ситуации. </a:t>
            </a:r>
            <a:endParaRPr lang="ru-RU" sz="3100" dirty="0" smtClean="0"/>
          </a:p>
          <a:p>
            <a:pPr marL="0" indent="0" fontAlgn="auto">
              <a:spcAft>
                <a:spcPts val="0"/>
              </a:spcAft>
              <a:buNone/>
              <a:defRPr/>
            </a:pPr>
            <a:endParaRPr lang="ru-RU" dirty="0" smtClean="0"/>
          </a:p>
          <a:p>
            <a:pPr marL="0" indent="0" algn="r" fontAlgn="auto">
              <a:spcAft>
                <a:spcPts val="0"/>
              </a:spcAft>
              <a:buNone/>
              <a:defRPr/>
            </a:pPr>
            <a:r>
              <a:rPr lang="ru-RU" sz="2600" i="1" dirty="0" smtClean="0"/>
              <a:t>(</a:t>
            </a:r>
            <a:r>
              <a:rPr lang="ru-RU" sz="2600" i="1" dirty="0" err="1"/>
              <a:t>Гуткина</a:t>
            </a:r>
            <a:r>
              <a:rPr lang="ru-RU" sz="2600" i="1" dirty="0"/>
              <a:t> Н.И. Психологическая готовность к школе.- М.: НПО «Образование»)</a:t>
            </a:r>
            <a:endParaRPr lang="ru-RU" sz="2600" dirty="0"/>
          </a:p>
          <a:p>
            <a:pPr marL="0" indent="0" fontAlgn="auto">
              <a:spcAft>
                <a:spcPts val="0"/>
              </a:spcAft>
              <a:buNone/>
              <a:defRPr/>
            </a:pPr>
            <a:endParaRPr lang="ru-RU" dirty="0" smtClean="0"/>
          </a:p>
        </p:txBody>
      </p:sp>
      <p:sp>
        <p:nvSpPr>
          <p:cNvPr id="4" name="Объект 3"/>
          <p:cNvSpPr>
            <a:spLocks noGrp="1"/>
          </p:cNvSpPr>
          <p:nvPr>
            <p:ph sz="half" idx="2"/>
          </p:nvPr>
        </p:nvSpPr>
        <p:spPr>
          <a:xfrm>
            <a:off x="4716463" y="404665"/>
            <a:ext cx="4038600" cy="6008836"/>
          </a:xfrm>
        </p:spPr>
        <p:txBody>
          <a:bodyPr rtlCol="0">
            <a:normAutofit fontScale="77500" lnSpcReduction="20000"/>
          </a:bodyPr>
          <a:lstStyle/>
          <a:p>
            <a:pPr marL="0" indent="0" algn="just" fontAlgn="auto">
              <a:spcAft>
                <a:spcPts val="0"/>
              </a:spcAft>
              <a:buNone/>
              <a:defRPr/>
            </a:pPr>
            <a:r>
              <a:rPr lang="ru-RU" sz="3100" b="1" u="sng" dirty="0" smtClean="0"/>
              <a:t>Преемственность </a:t>
            </a:r>
            <a:r>
              <a:rPr lang="ru-RU" sz="3100" dirty="0" smtClean="0"/>
              <a:t>- непрерывный </a:t>
            </a:r>
            <a:r>
              <a:rPr lang="ru-RU" sz="3100" dirty="0"/>
              <a:t>процесс воспитания и обучения ребенка, имеющий общие и специфические цели для каждого возрастного периода, т.е. – это связь между различными уровнями развития, сущность которой состоит в сохранении тех или иных элементов целого или отдельных характеристик при переходе к новому состоянию. </a:t>
            </a:r>
            <a:endParaRPr lang="ru-RU" sz="3100" dirty="0" smtClean="0"/>
          </a:p>
          <a:p>
            <a:pPr marL="0" indent="0" algn="r" fontAlgn="auto">
              <a:spcAft>
                <a:spcPts val="0"/>
              </a:spcAft>
              <a:buNone/>
              <a:defRPr/>
            </a:pPr>
            <a:r>
              <a:rPr lang="ru-RU" sz="2300" i="1" dirty="0" smtClean="0"/>
              <a:t>Педагогический </a:t>
            </a:r>
            <a:r>
              <a:rPr lang="ru-RU" sz="2300" i="1" dirty="0"/>
              <a:t>терминологический словарь. — С.-Петербург: Российская национальная библиотека. 2006.</a:t>
            </a:r>
          </a:p>
        </p:txBody>
      </p:sp>
      <p:pic>
        <p:nvPicPr>
          <p:cNvPr id="20483" name="Picture 2"/>
          <p:cNvPicPr>
            <a:picLocks noChangeAspect="1" noChangeArrowheads="1"/>
          </p:cNvPicPr>
          <p:nvPr/>
        </p:nvPicPr>
        <p:blipFill>
          <a:blip r:embed="rId2"/>
          <a:srcRect b="21086"/>
          <a:stretch>
            <a:fillRect/>
          </a:stretch>
        </p:blipFill>
        <p:spPr bwMode="auto">
          <a:xfrm>
            <a:off x="310085" y="404664"/>
            <a:ext cx="3925888" cy="241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fontAlgn="auto">
              <a:spcAft>
                <a:spcPts val="0"/>
              </a:spcAft>
              <a:defRPr/>
            </a:pPr>
            <a:r>
              <a:rPr lang="ru-RU" b="1" dirty="0">
                <a:solidFill>
                  <a:schemeClr val="tx2"/>
                </a:solidFill>
              </a:rPr>
              <a:t>Алгоритм </a:t>
            </a:r>
            <a:r>
              <a:rPr lang="ru-RU" b="1" dirty="0" smtClean="0">
                <a:solidFill>
                  <a:schemeClr val="tx2"/>
                </a:solidFill>
              </a:rPr>
              <a:t>работы</a:t>
            </a:r>
            <a:r>
              <a:rPr lang="ru-RU" dirty="0"/>
              <a:t/>
            </a:r>
            <a:br>
              <a:rPr lang="ru-RU" dirty="0"/>
            </a:br>
            <a:endParaRPr lang="ru-RU" dirty="0"/>
          </a:p>
        </p:txBody>
      </p:sp>
      <p:sp>
        <p:nvSpPr>
          <p:cNvPr id="3" name="Объект 2"/>
          <p:cNvSpPr>
            <a:spLocks noGrp="1"/>
          </p:cNvSpPr>
          <p:nvPr>
            <p:ph idx="1"/>
          </p:nvPr>
        </p:nvSpPr>
        <p:spPr>
          <a:xfrm>
            <a:off x="457200" y="1196975"/>
            <a:ext cx="8229600" cy="5400675"/>
          </a:xfrm>
        </p:spPr>
        <p:txBody>
          <a:bodyPr rtlCol="0">
            <a:normAutofit lnSpcReduction="10000"/>
          </a:bodyPr>
          <a:lstStyle/>
          <a:p>
            <a:pPr marL="514350" indent="-514350" fontAlgn="auto">
              <a:spcAft>
                <a:spcPts val="0"/>
              </a:spcAft>
              <a:buFont typeface="+mj-lt"/>
              <a:buAutoNum type="arabicPeriod"/>
              <a:defRPr/>
            </a:pPr>
            <a:r>
              <a:rPr lang="ru-RU" b="1" dirty="0" smtClean="0"/>
              <a:t>Прочитайте тексты. Выберите </a:t>
            </a:r>
            <a:r>
              <a:rPr lang="ru-RU" b="1" dirty="0"/>
              <a:t>тот, который, по вашему мнению, соответствует составленному афоризму.</a:t>
            </a:r>
          </a:p>
          <a:p>
            <a:pPr marL="514350" indent="-514350" fontAlgn="auto">
              <a:spcAft>
                <a:spcPts val="0"/>
              </a:spcAft>
              <a:buFont typeface="+mj-lt"/>
              <a:buAutoNum type="arabicPeriod"/>
              <a:defRPr/>
            </a:pPr>
            <a:r>
              <a:rPr lang="ru-RU" b="1" dirty="0"/>
              <a:t>Внимательно прочитайте выбранный текст.</a:t>
            </a:r>
          </a:p>
          <a:p>
            <a:pPr marL="514350" indent="-514350" fontAlgn="auto">
              <a:spcAft>
                <a:spcPts val="0"/>
              </a:spcAft>
              <a:buFont typeface="+mj-lt"/>
              <a:buAutoNum type="arabicPeriod"/>
              <a:defRPr/>
            </a:pPr>
            <a:r>
              <a:rPr lang="ru-RU" b="1" dirty="0"/>
              <a:t>Выделите ценностный смысл прочитанного текста.</a:t>
            </a:r>
          </a:p>
          <a:p>
            <a:pPr marL="514350" indent="-514350" fontAlgn="auto">
              <a:spcAft>
                <a:spcPts val="0"/>
              </a:spcAft>
              <a:buFont typeface="+mj-lt"/>
              <a:buAutoNum type="arabicPeriod"/>
              <a:defRPr/>
            </a:pPr>
            <a:r>
              <a:rPr lang="ru-RU" b="1" dirty="0"/>
              <a:t>Создайте плакат в технике коллажа, аппликации, раскрывая выделенный ценностный смысл текста.</a:t>
            </a:r>
          </a:p>
          <a:p>
            <a:pPr marL="514350" indent="-514350" fontAlgn="auto">
              <a:spcAft>
                <a:spcPts val="0"/>
              </a:spcAft>
              <a:buFont typeface="+mj-lt"/>
              <a:buAutoNum type="arabicPeriod"/>
              <a:defRPr/>
            </a:pPr>
            <a:r>
              <a:rPr lang="ru-RU" b="1" dirty="0"/>
              <a:t>Подготовьте защиту плаката.</a:t>
            </a:r>
          </a:p>
          <a:p>
            <a:pPr marL="514350" indent="-514350" fontAlgn="auto">
              <a:spcAft>
                <a:spcPts val="0"/>
              </a:spcAft>
              <a:buFont typeface="+mj-lt"/>
              <a:buAutoNum type="arabicPeriod"/>
              <a:defRPr/>
            </a:pP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Заголовок 1"/>
          <p:cNvSpPr>
            <a:spLocks noGrp="1"/>
          </p:cNvSpPr>
          <p:nvPr>
            <p:ph type="title"/>
          </p:nvPr>
        </p:nvSpPr>
        <p:spPr>
          <a:xfrm>
            <a:off x="457200" y="274638"/>
            <a:ext cx="8229600" cy="490537"/>
          </a:xfrm>
        </p:spPr>
        <p:txBody>
          <a:bodyPr/>
          <a:lstStyle/>
          <a:p>
            <a:r>
              <a:rPr lang="ru-RU" sz="3600" b="1" smtClean="0">
                <a:solidFill>
                  <a:schemeClr val="tx2"/>
                </a:solidFill>
              </a:rPr>
              <a:t>Старый дед и внучек</a:t>
            </a:r>
          </a:p>
        </p:txBody>
      </p:sp>
      <p:sp>
        <p:nvSpPr>
          <p:cNvPr id="3" name="Объект 2"/>
          <p:cNvSpPr>
            <a:spLocks noGrp="1"/>
          </p:cNvSpPr>
          <p:nvPr>
            <p:ph idx="1"/>
          </p:nvPr>
        </p:nvSpPr>
        <p:spPr>
          <a:xfrm>
            <a:off x="457200" y="836613"/>
            <a:ext cx="8229600" cy="5761037"/>
          </a:xfrm>
        </p:spPr>
        <p:txBody>
          <a:bodyPr rtlCol="0">
            <a:normAutofit fontScale="77500" lnSpcReduction="20000"/>
          </a:bodyPr>
          <a:lstStyle/>
          <a:p>
            <a:pPr marL="0" indent="0" algn="just" fontAlgn="auto">
              <a:spcAft>
                <a:spcPts val="0"/>
              </a:spcAft>
              <a:buFont typeface="Arial" pitchFamily="34" charset="0"/>
              <a:buNone/>
              <a:defRPr/>
            </a:pPr>
            <a:r>
              <a:rPr lang="ru-RU" b="1" dirty="0" smtClean="0"/>
              <a:t>       Стал </a:t>
            </a:r>
            <a:r>
              <a:rPr lang="ru-RU" b="1" dirty="0"/>
              <a:t>дед очень стар. Ноги у него не ходили, глаза не видели, уши не слышали, зубов не было. И когда он ел, у него текло назад изо рта. Сын и невестка перестали его за стол сажать, а давали ему обедать за печкой. Снесли ему раз обедать в чашке. Он хотел ее подвинуть, да уронил и разбил. Невестка стала бранить старика за то, что он им все в доме портит и чашки бьет, и сказала, что теперь она ему будет давать обедать в лоханке. Старик только вздохнул и ничего не сказал. Сидят раз муж с женой дома и смотрят — сынишка их на полу дощечками играет — что-то слаживает. Отец и спросил: “Что ты это делаешь, Миша?” А Миша и говорит: “Это я, батюшка, лоханку делаю. Когда вы с матушкой стары будете, чтобы вас из этой лоханки кормить</a:t>
            </a:r>
            <a:r>
              <a:rPr lang="ru-RU" b="1" dirty="0" smtClean="0"/>
              <a:t>”.                                                  </a:t>
            </a:r>
          </a:p>
          <a:p>
            <a:pPr marL="0" indent="0" algn="just" fontAlgn="auto">
              <a:spcAft>
                <a:spcPts val="0"/>
              </a:spcAft>
              <a:buFont typeface="Arial" pitchFamily="34" charset="0"/>
              <a:buNone/>
              <a:defRPr/>
            </a:pPr>
            <a:r>
              <a:rPr lang="ru-RU" b="1" dirty="0"/>
              <a:t> </a:t>
            </a:r>
            <a:r>
              <a:rPr lang="ru-RU" b="1" dirty="0" smtClean="0"/>
              <a:t>       Муж </a:t>
            </a:r>
            <a:r>
              <a:rPr lang="ru-RU" b="1" dirty="0"/>
              <a:t>с женой поглядели друг на друга и заплакали. Им стало стыдно за то, что они так обижали старика; и стали с тех пор сажать его за стол и ухаживать за ним.</a:t>
            </a:r>
          </a:p>
          <a:p>
            <a:pPr marL="0" indent="0" fontAlgn="auto">
              <a:spcAft>
                <a:spcPts val="0"/>
              </a:spcAft>
              <a:buFont typeface="Arial" pitchFamily="34" charset="0"/>
              <a:buNone/>
              <a:defRPr/>
            </a:pPr>
            <a:r>
              <a:rPr lang="ru-RU" b="1" dirty="0" smtClean="0"/>
              <a:t>                                                                                       Лев Толстой</a:t>
            </a:r>
            <a:endParaRPr lang="ru-RU" b="1" dirty="0"/>
          </a:p>
          <a:p>
            <a:pPr fontAlgn="auto">
              <a:spcAft>
                <a:spcPts val="0"/>
              </a:spcAft>
              <a:buFont typeface="Arial" pitchFamily="34" charset="0"/>
              <a:buChar char="•"/>
              <a:defRPr/>
            </a:pP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Заголовок 1"/>
          <p:cNvSpPr>
            <a:spLocks noGrp="1"/>
          </p:cNvSpPr>
          <p:nvPr>
            <p:ph type="title"/>
          </p:nvPr>
        </p:nvSpPr>
        <p:spPr>
          <a:xfrm>
            <a:off x="457200" y="274638"/>
            <a:ext cx="8229600" cy="850900"/>
          </a:xfrm>
        </p:spPr>
        <p:txBody>
          <a:bodyPr/>
          <a:lstStyle/>
          <a:p>
            <a:r>
              <a:rPr lang="ru-RU" b="1" smtClean="0">
                <a:solidFill>
                  <a:schemeClr val="tx2"/>
                </a:solidFill>
              </a:rPr>
              <a:t>Отец и сыновья</a:t>
            </a:r>
          </a:p>
        </p:txBody>
      </p:sp>
      <p:sp>
        <p:nvSpPr>
          <p:cNvPr id="3" name="Объект 2"/>
          <p:cNvSpPr>
            <a:spLocks noGrp="1"/>
          </p:cNvSpPr>
          <p:nvPr>
            <p:ph idx="1"/>
          </p:nvPr>
        </p:nvSpPr>
        <p:spPr>
          <a:xfrm>
            <a:off x="457200" y="1268413"/>
            <a:ext cx="8229600" cy="5113337"/>
          </a:xfrm>
        </p:spPr>
        <p:txBody>
          <a:bodyPr rtlCol="0">
            <a:normAutofit fontScale="85000" lnSpcReduction="20000"/>
          </a:bodyPr>
          <a:lstStyle/>
          <a:p>
            <a:pPr marL="0" indent="0" fontAlgn="auto">
              <a:lnSpc>
                <a:spcPct val="110000"/>
              </a:lnSpc>
              <a:spcAft>
                <a:spcPts val="0"/>
              </a:spcAft>
              <a:buFont typeface="Arial" pitchFamily="34" charset="0"/>
              <a:buNone/>
              <a:defRPr/>
            </a:pPr>
            <a:r>
              <a:rPr lang="ru-RU" b="1" dirty="0" smtClean="0"/>
              <a:t>Отец </a:t>
            </a:r>
            <a:r>
              <a:rPr lang="ru-RU" b="1" dirty="0"/>
              <a:t>приказал сыновьям, чтобы жили в согласии; они не слушались. Вот он велел принесть веник и говорит:</a:t>
            </a:r>
          </a:p>
          <a:p>
            <a:pPr marL="0" indent="0" fontAlgn="auto">
              <a:lnSpc>
                <a:spcPct val="110000"/>
              </a:lnSpc>
              <a:spcAft>
                <a:spcPts val="0"/>
              </a:spcAft>
              <a:buFont typeface="Arial" pitchFamily="34" charset="0"/>
              <a:buNone/>
              <a:defRPr/>
            </a:pPr>
            <a:r>
              <a:rPr lang="ru-RU" b="1" dirty="0"/>
              <a:t>- Сломайте!</a:t>
            </a:r>
          </a:p>
          <a:p>
            <a:pPr marL="0" indent="0" fontAlgn="auto">
              <a:lnSpc>
                <a:spcPct val="110000"/>
              </a:lnSpc>
              <a:spcAft>
                <a:spcPts val="0"/>
              </a:spcAft>
              <a:buFont typeface="Arial" pitchFamily="34" charset="0"/>
              <a:buNone/>
              <a:defRPr/>
            </a:pPr>
            <a:r>
              <a:rPr lang="ru-RU" b="1" dirty="0"/>
              <a:t>Сколько они ни бились, не могли сломать. Тогда отец развязал веник и велел ломать по одному пруту. Они легко переломали прутья поодиночке.</a:t>
            </a:r>
          </a:p>
          <a:p>
            <a:pPr marL="0" indent="0" fontAlgn="auto">
              <a:lnSpc>
                <a:spcPct val="110000"/>
              </a:lnSpc>
              <a:spcAft>
                <a:spcPts val="0"/>
              </a:spcAft>
              <a:buFont typeface="Arial" pitchFamily="34" charset="0"/>
              <a:buNone/>
              <a:defRPr/>
            </a:pPr>
            <a:r>
              <a:rPr lang="ru-RU" b="1" dirty="0"/>
              <a:t>Отец и говорит:</a:t>
            </a:r>
          </a:p>
          <a:p>
            <a:pPr marL="0" indent="0" fontAlgn="auto">
              <a:lnSpc>
                <a:spcPct val="110000"/>
              </a:lnSpc>
              <a:spcAft>
                <a:spcPts val="0"/>
              </a:spcAft>
              <a:buFont typeface="Arial" pitchFamily="34" charset="0"/>
              <a:buNone/>
              <a:defRPr/>
            </a:pPr>
            <a:r>
              <a:rPr lang="ru-RU" b="1" dirty="0"/>
              <a:t>- Так-то и вы: если в согласии жить будете, никто вас не одолеет; а если будете ссориться да все врозь - вас всякий легко погубит.</a:t>
            </a:r>
          </a:p>
          <a:p>
            <a:pPr marL="0" indent="0" fontAlgn="auto">
              <a:spcAft>
                <a:spcPts val="0"/>
              </a:spcAft>
              <a:buFont typeface="Arial" pitchFamily="34" charset="0"/>
              <a:buNone/>
              <a:defRPr/>
            </a:pPr>
            <a:r>
              <a:rPr lang="ru-RU" b="1" dirty="0" smtClean="0"/>
              <a:t>                                                                             Лев Толстой</a:t>
            </a:r>
            <a:endParaRPr lang="ru-RU" b="1" dirty="0"/>
          </a:p>
          <a:p>
            <a:pPr fontAlgn="auto">
              <a:spcAft>
                <a:spcPts val="0"/>
              </a:spcAft>
              <a:buFont typeface="Arial" pitchFamily="34" charset="0"/>
              <a:buChar char="•"/>
              <a:defRPr/>
            </a:pPr>
            <a:endParaRPr lang="ru-RU"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491</TotalTime>
  <Words>904</Words>
  <Application>Microsoft Office PowerPoint</Application>
  <PresentationFormat>Экран (4:3)</PresentationFormat>
  <Paragraphs>53</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В гармонии с миром </vt:lpstr>
      <vt:lpstr>    Цель: демонстрация возможных способов конструирования преемственных  линий образовательной программы в рамках совместной работы  воспитателей, учителей, родителей. </vt:lpstr>
      <vt:lpstr>Презентация PowerPoint</vt:lpstr>
      <vt:lpstr>Презентация PowerPoint</vt:lpstr>
      <vt:lpstr>Проблема</vt:lpstr>
      <vt:lpstr>Презентация PowerPoint</vt:lpstr>
      <vt:lpstr>Алгоритм работы </vt:lpstr>
      <vt:lpstr>Старый дед и внучек</vt:lpstr>
      <vt:lpstr>Отец и сыновья</vt:lpstr>
      <vt:lpstr>Две руки</vt:lpstr>
      <vt:lpstr>Презентация PowerPoint</vt:lpstr>
      <vt:lpstr>Проблема</vt:lpstr>
      <vt:lpstr>Продолжите предложение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Вас приветствуют  МАОУ «СОШ №13 им. М.К.Янгеля» и  МДОУ №38 «ЛЕСОВИЧОК» </dc:title>
  <dc:creator>ABC</dc:creator>
  <cp:lastModifiedBy>313</cp:lastModifiedBy>
  <cp:revision>22</cp:revision>
  <dcterms:created xsi:type="dcterms:W3CDTF">2015-02-23T11:14:37Z</dcterms:created>
  <dcterms:modified xsi:type="dcterms:W3CDTF">2022-10-29T01:35:40Z</dcterms:modified>
</cp:coreProperties>
</file>