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9" r:id="rId3"/>
    <p:sldId id="262" r:id="rId4"/>
    <p:sldId id="263" r:id="rId5"/>
    <p:sldId id="265" r:id="rId6"/>
    <p:sldId id="264" r:id="rId7"/>
    <p:sldId id="257" r:id="rId8"/>
    <p:sldId id="259" r:id="rId9"/>
    <p:sldId id="258" r:id="rId10"/>
    <p:sldId id="261" r:id="rId11"/>
    <p:sldId id="260" r:id="rId12"/>
    <p:sldId id="266" r:id="rId13"/>
    <p:sldId id="267" r:id="rId14"/>
    <p:sldId id="268" r:id="rId15"/>
    <p:sldId id="270" r:id="rId16"/>
    <p:sldId id="271" r:id="rId17"/>
    <p:sldId id="275" r:id="rId18"/>
    <p:sldId id="272" r:id="rId19"/>
    <p:sldId id="273" r:id="rId20"/>
    <p:sldId id="274" r:id="rId21"/>
    <p:sldId id="277" r:id="rId22"/>
    <p:sldId id="276" r:id="rId23"/>
    <p:sldId id="281" r:id="rId24"/>
    <p:sldId id="278" r:id="rId25"/>
    <p:sldId id="282" r:id="rId26"/>
    <p:sldId id="285" r:id="rId27"/>
    <p:sldId id="286" r:id="rId28"/>
    <p:sldId id="290" r:id="rId29"/>
    <p:sldId id="287" r:id="rId30"/>
    <p:sldId id="289" r:id="rId31"/>
    <p:sldId id="288" r:id="rId32"/>
    <p:sldId id="283" r:id="rId33"/>
    <p:sldId id="284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482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01.10.2020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01.10.2020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01.10.2020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01.10.2020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01.10.2020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gif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jpeg"/><Relationship Id="rId5" Type="http://schemas.openxmlformats.org/officeDocument/2006/relationships/image" Target="../media/image77.jpeg"/><Relationship Id="rId4" Type="http://schemas.openxmlformats.org/officeDocument/2006/relationships/image" Target="../media/image7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cs624320.vk.me/v624320989/37530/N5FYCEGfU4k.jpg"/>
          <p:cNvPicPr>
            <a:picLocks noChangeAspect="1" noChangeArrowheads="1"/>
          </p:cNvPicPr>
          <p:nvPr/>
        </p:nvPicPr>
        <p:blipFill>
          <a:blip r:embed="rId2"/>
          <a:srcRect l="11718"/>
          <a:stretch>
            <a:fillRect/>
          </a:stretch>
        </p:blipFill>
        <p:spPr bwMode="auto">
          <a:xfrm>
            <a:off x="5143504" y="285728"/>
            <a:ext cx="3714744" cy="35004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785786" y="3929066"/>
            <a:ext cx="7851572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«Для меня Россия началась отсюда»</a:t>
            </a:r>
            <a:endParaRPr kumimoji="0" lang="ru-RU" sz="1200" b="0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(об особенностях   духовно-нравственного 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формирования,  воспитания  и развития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обучающихся Янтарного края)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2291" name="Picture 3" descr=" &amp;Kcy;&amp;ucy;&amp;rcy;&amp;shcy;&amp;scy;&amp;kcy;&amp;acy;&amp;yacy; &amp;kcy;&amp;ocy;&amp;scy;&amp;acy; (20 &amp;fcy;&amp;ocy;&amp;tcy;&amp;ocy;)"/>
          <p:cNvPicPr>
            <a:picLocks noChangeAspect="1" noChangeArrowheads="1"/>
          </p:cNvPicPr>
          <p:nvPr/>
        </p:nvPicPr>
        <p:blipFill>
          <a:blip r:embed="rId3"/>
          <a:srcRect r="697" b="9460"/>
          <a:stretch>
            <a:fillRect/>
          </a:stretch>
        </p:blipFill>
        <p:spPr bwMode="auto">
          <a:xfrm>
            <a:off x="642910" y="214290"/>
            <a:ext cx="3987797" cy="36433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Фридландские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ворота сегодня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770" name="Picture 2" descr="http://secretspruss.ru/.files/pages/1107651/gallery.image.56205.b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64" y="2000240"/>
            <a:ext cx="4206897" cy="31551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Башня </a:t>
            </a:r>
            <a:r>
              <a:rPr lang="ru-RU" sz="4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Дер</a:t>
            </a: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Дона/г.Калининград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6" name="Picture 2" descr="http://russianasha.ru/files/tours/images/5c/26/tur-yantarnyy-kaleydoskop-6-dney-5-nochey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714488"/>
            <a:ext cx="4357719" cy="32682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«Следы» Наполеона /Тильзит-Советск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http://hero1914.com/wp-content/uploads/2011/01/%D0%BC%D0%BE%D1%81%D1%82-%D0%BB%D1%83%D0%B8%D0%B7%D1%8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2" y="3357562"/>
            <a:ext cx="3891670" cy="2914635"/>
          </a:xfrm>
          <a:prstGeom prst="rect">
            <a:avLst/>
          </a:prstGeom>
          <a:noFill/>
        </p:spPr>
      </p:pic>
      <p:pic>
        <p:nvPicPr>
          <p:cNvPr id="2052" name="Picture 4" descr="http://media.kunst-fuer-alle.de/img/36/m/36_10590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714488"/>
            <a:ext cx="4572000" cy="32385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«Следы» Наполеона/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Инстербург</a:t>
            </a:r>
            <a:r>
              <a:rPr lang="ru-RU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Черняховск</a:t>
            </a:r>
            <a:endParaRPr lang="ru-RU" i="1" dirty="0"/>
          </a:p>
        </p:txBody>
      </p:sp>
      <p:pic>
        <p:nvPicPr>
          <p:cNvPr id="25602" name="Picture 2" descr="http://u07.komandirovka.bz/upload/save_file36/904/9040dae25ffe5ba9a4e857f8f70486f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0694" y="2500306"/>
            <a:ext cx="2643206" cy="2786082"/>
          </a:xfrm>
          <a:prstGeom prst="rect">
            <a:avLst/>
          </a:prstGeom>
          <a:noFill/>
        </p:spPr>
      </p:pic>
      <p:pic>
        <p:nvPicPr>
          <p:cNvPr id="25604" name="Picture 4" descr="http://rushkolnik.ru/tw_files2/urls_1/1415/d-1414315/1414315_html_m4f53a5c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1428736"/>
            <a:ext cx="4297427" cy="27959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16733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0483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Отечественная война 1812</a:t>
            </a:r>
            <a:endParaRPr lang="ru-RU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6" name="Picture 2" descr="http://paraplan.ru/forum/files/4081/16743247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071546"/>
            <a:ext cx="3214711" cy="2448706"/>
          </a:xfrm>
          <a:prstGeom prst="rect">
            <a:avLst/>
          </a:prstGeom>
          <a:noFill/>
        </p:spPr>
      </p:pic>
      <p:pic>
        <p:nvPicPr>
          <p:cNvPr id="26628" name="Picture 4" descr="http://it.tourbina.ru/photos.3/5/0/505604/big.photo/Pamyatnik-Barklayu-de-Tolli.jpg"/>
          <p:cNvPicPr>
            <a:picLocks noChangeAspect="1" noChangeArrowheads="1"/>
          </p:cNvPicPr>
          <p:nvPr/>
        </p:nvPicPr>
        <p:blipFill>
          <a:blip r:embed="rId3"/>
          <a:srcRect t="4902" r="21311" b="6868"/>
          <a:stretch>
            <a:fillRect/>
          </a:stretch>
        </p:blipFill>
        <p:spPr bwMode="auto">
          <a:xfrm>
            <a:off x="4429124" y="1000108"/>
            <a:ext cx="3714776" cy="2786082"/>
          </a:xfrm>
          <a:prstGeom prst="rect">
            <a:avLst/>
          </a:prstGeom>
          <a:noFill/>
        </p:spPr>
      </p:pic>
      <p:pic>
        <p:nvPicPr>
          <p:cNvPr id="26630" name="Picture 6" descr="http://www.museum.ru/1812/memorial/Elay2002/pic/1300322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28" y="3929066"/>
            <a:ext cx="3048000" cy="2286001"/>
          </a:xfrm>
          <a:prstGeom prst="rect">
            <a:avLst/>
          </a:prstGeom>
          <a:noFill/>
        </p:spPr>
      </p:pic>
      <p:pic>
        <p:nvPicPr>
          <p:cNvPr id="26632" name="Picture 8" descr="http://etsphoto.ru/photocache/39/39c9bad35cb05d234343366f84699e0c.jpg"/>
          <p:cNvPicPr>
            <a:picLocks noChangeAspect="1" noChangeArrowheads="1"/>
          </p:cNvPicPr>
          <p:nvPr/>
        </p:nvPicPr>
        <p:blipFill>
          <a:blip r:embed="rId5"/>
          <a:srcRect r="1250" b="624"/>
          <a:stretch>
            <a:fillRect/>
          </a:stretch>
        </p:blipFill>
        <p:spPr bwMode="auto">
          <a:xfrm>
            <a:off x="142844" y="3714752"/>
            <a:ext cx="4214810" cy="28276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857232"/>
            <a:ext cx="8472518" cy="5238768"/>
          </a:xfrm>
        </p:spPr>
        <p:txBody>
          <a:bodyPr/>
          <a:lstStyle/>
          <a:p>
            <a:endParaRPr lang="ru-RU" dirty="0" smtClean="0"/>
          </a:p>
          <a:p>
            <a:pPr>
              <a:buNone/>
            </a:pPr>
            <a:r>
              <a:rPr lang="ru-RU" sz="3200" b="1" i="1" dirty="0" err="1" smtClean="0">
                <a:latin typeface="Times New Roman" pitchFamily="18" charset="0"/>
                <a:cs typeface="Times New Roman" pitchFamily="18" charset="0"/>
              </a:rPr>
              <a:t>Гумбинненское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сражение</a:t>
            </a:r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04832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Первая  мировая  война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0" name="Picture 2" descr="http://images.china.cn/attachement/jpg/site1005/20130830/0019b91ed92c138a706c3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3504" y="857232"/>
            <a:ext cx="3714776" cy="26432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2" descr="http://www.istpravda.ru/upload/medialibrary/cd6/cd63a77a083e02b0762c94025a03cd7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3143248"/>
            <a:ext cx="4751233" cy="31710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58204" cy="785818"/>
          </a:xfrm>
        </p:spPr>
        <p:txBody>
          <a:bodyPr>
            <a:normAutofit/>
          </a:bodyPr>
          <a:lstStyle/>
          <a:p>
            <a:pPr algn="ctr"/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Парад  русской армии в </a:t>
            </a:r>
            <a:r>
              <a:rPr lang="ru-RU" sz="2800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Инстербурге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1914 г.</a:t>
            </a:r>
            <a:endParaRPr lang="ru-RU" sz="28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700" name="Picture 4" descr="http://fortoved.ru/forum/index.php?t=getfile&amp;id=15606&amp;private=0"/>
          <p:cNvPicPr>
            <a:picLocks noChangeAspect="1" noChangeArrowheads="1"/>
          </p:cNvPicPr>
          <p:nvPr/>
        </p:nvPicPr>
        <p:blipFill>
          <a:blip r:embed="rId2"/>
          <a:srcRect b="8973"/>
          <a:stretch>
            <a:fillRect/>
          </a:stretch>
        </p:blipFill>
        <p:spPr bwMode="auto">
          <a:xfrm>
            <a:off x="214282" y="928670"/>
            <a:ext cx="2456106" cy="27146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9702" name="Picture 6" descr="http://static1.gophotoweb.com/u3404/1919/photos/346221/1000-maksim_bochkov-4c65c03e6ffef647f2cd60fa4d74d605.jpg"/>
          <p:cNvPicPr>
            <a:picLocks noChangeAspect="1" noChangeArrowheads="1"/>
          </p:cNvPicPr>
          <p:nvPr/>
        </p:nvPicPr>
        <p:blipFill>
          <a:blip r:embed="rId3"/>
          <a:srcRect r="1587" b="9569"/>
          <a:stretch>
            <a:fillRect/>
          </a:stretch>
        </p:blipFill>
        <p:spPr bwMode="auto">
          <a:xfrm>
            <a:off x="3071802" y="928670"/>
            <a:ext cx="4429156" cy="27860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9704" name="Picture 8" descr="http://ic.pics.livejournal.com/starover/70858558/106714/106714_90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57786" y="3929066"/>
            <a:ext cx="3429056" cy="22145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9706" name="Picture 10" descr="http://exclav.ru/images/stories/00000000000000000000000000000000000000qqqqqqq/p131029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86050" y="3857628"/>
            <a:ext cx="2518368" cy="19288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9708" name="Picture 12" descr="http://www.historibibliot.ru/_ph/6/2/181449817.gif?144903481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8596" y="4000504"/>
            <a:ext cx="2286016" cy="1785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2445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2844" y="152400"/>
            <a:ext cx="8858312" cy="561956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Памятник героям Первой мировой войны/ 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открыт  в 2014 г.</a:t>
            </a:r>
            <a:endParaRPr lang="ru-RU" sz="28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794" name="Picture 2" descr="http://ya39.ru/upload/iblock/96a/96a0858d5a6f223fb243f9c84d5865e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3500438"/>
            <a:ext cx="2286016" cy="3143272"/>
          </a:xfrm>
          <a:prstGeom prst="rect">
            <a:avLst/>
          </a:prstGeom>
          <a:noFill/>
        </p:spPr>
      </p:pic>
      <p:sp>
        <p:nvSpPr>
          <p:cNvPr id="33796" name="AutoShape 4" descr="http://www.%D0%B4%D1%83%D0%BC%D0%B039.%D1%80%D1%84/upload/iblock/188/IMG_379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798" name="AutoShape 6" descr="http://www.%D0%B4%D1%83%D0%BC%D0%B039.%D1%80%D1%84/upload/iblock/188/IMG_379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800" name="AutoShape 8" descr="http://www.%D0%B4%D1%83%D0%BC%D0%B039.%D1%80%D1%84/upload/iblock/188/IMG_379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3802" name="Picture 10" descr="http://mk.tula.ru/upload/iblock/ce5/pamyatnik_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1142984"/>
            <a:ext cx="3643338" cy="5434016"/>
          </a:xfrm>
          <a:prstGeom prst="rect">
            <a:avLst/>
          </a:prstGeom>
          <a:noFill/>
        </p:spPr>
      </p:pic>
      <p:pic>
        <p:nvPicPr>
          <p:cNvPr id="33804" name="Picture 12" descr="http://img1.1tv.ru/imgsize640x360/PR2014053018290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1000108"/>
            <a:ext cx="4317988" cy="24288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000108"/>
            <a:ext cx="8186766" cy="571504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642942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Великая    Отечественная  война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22" name="Picture 2" descr="http://i015.radikal.ru/1207/b1/fcc4a4dd6f6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714356"/>
            <a:ext cx="2632842" cy="18573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26" name="Picture 6" descr="http://content.foto.mail.ru/mail/tashpoisk/Peopleandwar.ruforum/i-29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68" y="1071546"/>
            <a:ext cx="2428892" cy="18573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28" name="Picture 8" descr="http://palmnicken.ru/i/g/originals/4/485_31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43636" y="1000108"/>
            <a:ext cx="2667018" cy="2000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30" name="Picture 10" descr="http://img-fotki.yandex.ru/get/4913/65155148.2e/0_6dd13_c3aea56d_L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43306" y="3000372"/>
            <a:ext cx="2071702" cy="19805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32" name="Picture 12" descr="http://www.graycell.ru/picture/big/nesterov2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57224" y="2714620"/>
            <a:ext cx="2214578" cy="22145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34" name="Picture 14" descr="http://gimn.chernyahovsk.ru.images.1c-bitrix-cdn.ru/upload/blog/52b/52b1c89eff16bcf96b09abb1b37eed92.jpeg?134113403217448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29388" y="3143248"/>
            <a:ext cx="2030248" cy="1785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36" name="Picture 16" descr="https://im3-tub-ru.yandex.net/i?id=2ae6e75b45c0df7460fc4f05a1280cc8&amp;n=33&amp;h=190&amp;w=33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137933" y="4929198"/>
            <a:ext cx="3072356" cy="15954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5301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714380"/>
          </a:xfrm>
        </p:spPr>
        <p:txBody>
          <a:bodyPr>
            <a:normAutofit/>
          </a:bodyPr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Ты шагнул в бессмертие гордо…</a:t>
            </a:r>
            <a:endParaRPr lang="ru-RU" sz="32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6" name="Picture 2" descr="http://cdn2.img.pl.sputniknews.com/images/65/85/6585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214422"/>
            <a:ext cx="2857520" cy="2000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1750" name="Picture 6" descr="http://images42.fotosik.pl/223/752009cf73f35328me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3429000"/>
            <a:ext cx="2038021" cy="27146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2" descr="http://pravorf.org/media/k2/items/cache/e56ec0b8fbe1f8f6ddfca71e93d5b8d0_XL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14810" y="1357298"/>
            <a:ext cx="3214710" cy="214314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1752" name="Picture 8" descr="http://novosti-dny.com/uploads/posts/2015-09/itogi-nedeli-greshno-smeyatsya-nad-bolnymi-lyudmi-voennye-deystviya_1.jpe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6248" y="3643314"/>
            <a:ext cx="3571900" cy="250033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8596" y="285728"/>
            <a:ext cx="8229600" cy="5810272"/>
          </a:xfrm>
        </p:spPr>
        <p:txBody>
          <a:bodyPr/>
          <a:lstStyle/>
          <a:p>
            <a:pPr>
              <a:buNone/>
            </a:pPr>
            <a:r>
              <a:rPr lang="ru-RU" sz="32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История</a:t>
            </a:r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32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Тевтонского </a:t>
            </a:r>
          </a:p>
          <a:p>
            <a:pPr algn="r">
              <a:buNone/>
            </a:pPr>
            <a:r>
              <a:rPr lang="ru-RU" sz="32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ордена     1255г.  </a:t>
            </a:r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endParaRPr lang="ru-RU" sz="3200" b="1" i="1" u="sng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4400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</a:t>
            </a:r>
            <a:endParaRPr lang="ru-RU" sz="4400" b="1" i="1" u="sng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30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история</a:t>
            </a:r>
            <a:r>
              <a:rPr lang="ru-RU" sz="3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Восточной   Пруссии</a:t>
            </a:r>
            <a:endParaRPr lang="ru-RU" sz="30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4" name="Picture 2" descr="&amp;Icy;&amp;zcy;&amp;ocy;&amp;bcy;&amp;rcy;&amp;acy;&amp;zhcy;&amp;iecy;&amp;ncy;&amp;icy;&amp;ie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857232"/>
            <a:ext cx="3214710" cy="21395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8676" name="Picture 4" descr="Kaliningrad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3500438"/>
            <a:ext cx="4144782" cy="28490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Ты шагнул в бессмертие гордо, встал на бронзовый пьедестал…</a:t>
            </a:r>
            <a:endParaRPr lang="ru-RU" dirty="0"/>
          </a:p>
        </p:txBody>
      </p:sp>
      <p:pic>
        <p:nvPicPr>
          <p:cNvPr id="5" name="Picture 4" descr="http://img-fotki.yandex.ru/get/6408/65155148.56/0_8baee_71e35139_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6" y="1428736"/>
            <a:ext cx="3571875" cy="4762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2772" name="Picture 4" descr="http://img-fotki.yandex.ru/get/4903/skarachin.f/0_54214_ff6a00eb_-1-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1357298"/>
            <a:ext cx="3409950" cy="4762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57774" y="765407"/>
            <a:ext cx="8858312" cy="6072206"/>
          </a:xfrm>
        </p:spPr>
        <p:txBody>
          <a:bodyPr>
            <a:normAutofit fontScale="25000" lnSpcReduction="20000"/>
          </a:bodyPr>
          <a:lstStyle/>
          <a:p>
            <a:endParaRPr lang="ru-RU" sz="1100" dirty="0" smtClean="0"/>
          </a:p>
          <a:p>
            <a:endParaRPr lang="ru-RU" sz="1100" dirty="0" smtClean="0"/>
          </a:p>
          <a:p>
            <a:endParaRPr lang="ru-RU" sz="1100" dirty="0" smtClean="0"/>
          </a:p>
          <a:p>
            <a:endParaRPr lang="ru-RU" sz="1100" dirty="0" smtClean="0"/>
          </a:p>
          <a:p>
            <a:endParaRPr lang="ru-RU" sz="1100" dirty="0" smtClean="0"/>
          </a:p>
          <a:p>
            <a:endParaRPr lang="ru-RU" sz="1100" dirty="0" smtClean="0"/>
          </a:p>
          <a:p>
            <a:endParaRPr lang="ru-RU" sz="1100" dirty="0" smtClean="0"/>
          </a:p>
          <a:p>
            <a:endParaRPr lang="ru-RU" sz="1100" dirty="0" smtClean="0"/>
          </a:p>
          <a:p>
            <a:endParaRPr lang="ru-RU" sz="1100" dirty="0" smtClean="0"/>
          </a:p>
          <a:p>
            <a:endParaRPr lang="ru-RU" sz="1100" dirty="0" smtClean="0"/>
          </a:p>
          <a:p>
            <a:endParaRPr lang="ru-RU" sz="1100" dirty="0" smtClean="0"/>
          </a:p>
          <a:p>
            <a:pPr>
              <a:lnSpc>
                <a:spcPct val="120000"/>
              </a:lnSpc>
              <a:buNone/>
            </a:pPr>
            <a:endParaRPr lang="ru-RU" sz="2300" dirty="0" smtClean="0"/>
          </a:p>
          <a:p>
            <a:pPr>
              <a:lnSpc>
                <a:spcPct val="120000"/>
              </a:lnSpc>
              <a:buNone/>
            </a:pPr>
            <a:endParaRPr lang="ru-RU" sz="2300" dirty="0" smtClean="0"/>
          </a:p>
          <a:p>
            <a:pPr>
              <a:lnSpc>
                <a:spcPct val="120000"/>
              </a:lnSpc>
              <a:buNone/>
            </a:pPr>
            <a:endParaRPr lang="ru-RU" sz="2300" dirty="0" smtClean="0"/>
          </a:p>
          <a:p>
            <a:pPr>
              <a:lnSpc>
                <a:spcPct val="120000"/>
              </a:lnSpc>
              <a:buNone/>
            </a:pPr>
            <a:endParaRPr lang="ru-RU" sz="5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  <a:buNone/>
            </a:pP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>
              <a:lnSpc>
                <a:spcPct val="120000"/>
              </a:lnSpc>
              <a:buNone/>
            </a:pP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      Пребывание Петра I в Кёнигсберге в 1697 г. было самым длительным, но царь бывал в этом городе и в последующие годы. Он познакомился городским бургомистром </a:t>
            </a: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Негелиным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Негеляйном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) , вел с ним переписку. По заказу Петра </a:t>
            </a: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Негелин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 приобретал книги для царской библиотеки и отсылал их в Россию. </a:t>
            </a:r>
            <a:br>
              <a:rPr lang="ru-RU" sz="5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В тот раз Петр посетил Кёнигсберг осенью, в ноябре. Он возвращался в Россию после поправки здоровья в Карлсбаде.  В городе сделали кратковременную остановку, во время которой пришлось решать много неотложных государственных дел. И все же Петр нашел время побывать в библиотеке, осмотреть рукопись и “отдать распоряжение сделать выписки. ” Известный историк, автор “Деяний Петра Великого” И. И. Голиков считает, что это знаменательное событие произошло во время визита </a:t>
            </a:r>
          </a:p>
          <a:p>
            <a:pPr>
              <a:lnSpc>
                <a:spcPct val="120000"/>
              </a:lnSpc>
              <a:buNone/>
            </a:pP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Петра в Кёнигсберг в апреле 1716 г. , когда он “</a:t>
            </a:r>
            <a:r>
              <a:rPr lang="ru-RU" sz="5600" b="1" dirty="0" smtClean="0">
                <a:latin typeface="Times New Roman" pitchFamily="18" charset="0"/>
                <a:cs typeface="Times New Roman" pitchFamily="18" charset="0"/>
              </a:rPr>
              <a:t>не оставил паки осмотреть </a:t>
            </a:r>
          </a:p>
          <a:p>
            <a:pPr>
              <a:lnSpc>
                <a:spcPct val="120000"/>
              </a:lnSpc>
              <a:buNone/>
            </a:pPr>
            <a:r>
              <a:rPr lang="ru-RU" sz="5600" b="1" dirty="0" smtClean="0">
                <a:latin typeface="Times New Roman" pitchFamily="18" charset="0"/>
                <a:cs typeface="Times New Roman" pitchFamily="18" charset="0"/>
              </a:rPr>
              <a:t>редкости Кёнигсбергские, и к великому удовольствию своему </a:t>
            </a:r>
          </a:p>
          <a:p>
            <a:pPr>
              <a:lnSpc>
                <a:spcPct val="120000"/>
              </a:lnSpc>
              <a:buNone/>
            </a:pPr>
            <a:r>
              <a:rPr lang="ru-RU" sz="5600" b="1" dirty="0" smtClean="0">
                <a:latin typeface="Times New Roman" pitchFamily="18" charset="0"/>
                <a:cs typeface="Times New Roman" pitchFamily="18" charset="0"/>
              </a:rPr>
              <a:t>нашел в библиотеке </a:t>
            </a:r>
            <a:r>
              <a:rPr lang="ru-RU" sz="5600" b="1" dirty="0" err="1" smtClean="0">
                <a:latin typeface="Times New Roman" pitchFamily="18" charset="0"/>
                <a:cs typeface="Times New Roman" pitchFamily="18" charset="0"/>
              </a:rPr>
              <a:t>Радзивилловскую</a:t>
            </a:r>
            <a:r>
              <a:rPr lang="ru-RU" sz="5600" b="1" dirty="0" smtClean="0">
                <a:latin typeface="Times New Roman" pitchFamily="18" charset="0"/>
                <a:cs typeface="Times New Roman" pitchFamily="18" charset="0"/>
              </a:rPr>
              <a:t> рукопись святого Нестора летописца</a:t>
            </a:r>
          </a:p>
          <a:p>
            <a:pPr>
              <a:lnSpc>
                <a:spcPct val="120000"/>
              </a:lnSpc>
              <a:buNone/>
            </a:pP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Тот час повелел оный списывать и прислать к себе, который действительно</a:t>
            </a:r>
          </a:p>
          <a:p>
            <a:pPr>
              <a:lnSpc>
                <a:spcPct val="120000"/>
              </a:lnSpc>
              <a:buNone/>
            </a:pP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был списан и монархом привезен как некоторое сокровище в Петербург. ”</a:t>
            </a:r>
          </a:p>
          <a:p>
            <a:pPr>
              <a:lnSpc>
                <a:spcPct val="120000"/>
              </a:lnSpc>
              <a:buNone/>
            </a:pPr>
            <a:endParaRPr lang="ru-RU" sz="56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571504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  дорогам       Восточной        Пруссии</a:t>
            </a: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642918"/>
            <a:ext cx="857256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В период правления  Фридриха </a:t>
            </a:r>
            <a:r>
              <a:rPr lang="en-US" sz="1300" b="1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   Кёнигсберг несколько раз посетил Петр I, которому Фридрих подарил известную Янтарную комнату и прогулочную яхту "</a:t>
            </a:r>
            <a:r>
              <a:rPr lang="ru-RU" sz="1300" b="1" dirty="0" err="1" smtClean="0">
                <a:latin typeface="Times New Roman" pitchFamily="18" charset="0"/>
                <a:cs typeface="Times New Roman" pitchFamily="18" charset="0"/>
              </a:rPr>
              <a:t>Либурика</a:t>
            </a: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>"</a:t>
            </a:r>
            <a:endParaRPr lang="ru-RU" sz="13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5842" name="Picture 2" descr="&amp;Pcy;&amp;acy;&amp;mcy;&amp;yacy;&amp;tcy;&amp;ncy;&amp;icy;&amp;kcy; &amp;Pcy;&amp;iecy;&amp;tcy;&amp;rcy;&amp;ucy; 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8" y="4786322"/>
            <a:ext cx="2571736" cy="1928802"/>
          </a:xfrm>
          <a:prstGeom prst="rect">
            <a:avLst/>
          </a:prstGeom>
          <a:noFill/>
        </p:spPr>
      </p:pic>
      <p:pic>
        <p:nvPicPr>
          <p:cNvPr id="35844" name="Picture 4" descr="Kaliningrad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6512" y="1071546"/>
            <a:ext cx="2428892" cy="19288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5846" name="Picture 6" descr="http://etoretro.ru/data/media/681/136869937903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7554" y="1214422"/>
            <a:ext cx="2725715" cy="18573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5848" name="Picture 8" descr="&amp;Mcy;&amp;ucy;&amp;zcy;&amp;iecy;&amp;jcy; &amp;Kcy;&amp;acy;&amp;fcy;&amp;iecy;&amp;dcy;&amp;rcy;&amp;acy;&amp;lcy;&amp;softcy;&amp;ncy;&amp;ocy;&amp;gcy;&amp;ocy; &amp;scy;&amp;ocy;&amp;bcy;&amp;ocy;&amp;rcy;&amp;acy;, &amp;bcy;&amp;icy;&amp;bcy;&amp;lcy;&amp;icy;&amp;ocy;&amp;tcy;&amp;iecy;&amp;kcy;&amp;acy;"/>
          <p:cNvPicPr>
            <a:picLocks noChangeAspect="1" noChangeArrowheads="1"/>
          </p:cNvPicPr>
          <p:nvPr/>
        </p:nvPicPr>
        <p:blipFill>
          <a:blip r:embed="rId5" cstate="print"/>
          <a:srcRect b="8318"/>
          <a:stretch>
            <a:fillRect/>
          </a:stretch>
        </p:blipFill>
        <p:spPr bwMode="auto">
          <a:xfrm>
            <a:off x="357158" y="1214422"/>
            <a:ext cx="2844789" cy="17311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238768"/>
          </a:xfrm>
        </p:spPr>
        <p:txBody>
          <a:bodyPr/>
          <a:lstStyle/>
          <a:p>
            <a:pPr algn="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Генерал-губернатор Пруссии </a:t>
            </a:r>
          </a:p>
          <a:p>
            <a:pPr algn="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Василий Иванович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Суворов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7627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  дорогам       Восточной        Пруссии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18" name="Picture 2" descr="http://journalpp.ru/wp-content/uploads/%D0%92-%D0%A1%D1%83%D0%B2%D0%BE%D1%80%D0%BE%D0%B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1285860"/>
            <a:ext cx="2844789" cy="35915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4214810" y="2000240"/>
            <a:ext cx="4572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 1758 - 1762 гг. Кёнигсберг входил в состав Российской империи. В то время городом управлял губернатор. Одним из губернаторов был Василий Иванович Суворов - отец великого полководца Александра Васильевича Суворова. После В.И.Суворова губернатором стал Петр Иванович Панин (1721 - 1789), участвовавший в подавлении восстания Пугачева.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20" name="Picture 4" descr="http://img-fotki.yandex.ru/get/3202/vik-sazo.5/0_26e76_885a9359_X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4071942"/>
            <a:ext cx="3214710" cy="23836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0"/>
            <a:ext cx="9001156" cy="6715148"/>
          </a:xfrm>
        </p:spPr>
        <p:txBody>
          <a:bodyPr>
            <a:normAutofit/>
          </a:bodyPr>
          <a:lstStyle/>
          <a:p>
            <a:pPr algn="r">
              <a:buNone/>
            </a:pPr>
            <a:endParaRPr lang="ru-RU" sz="20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endParaRPr lang="ru-RU" sz="20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dirty="0" smtClean="0"/>
              <a:t>«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Вписав в свою карманную книжку мое имя, </a:t>
            </a:r>
          </a:p>
          <a:p>
            <a:pPr algn="r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пожелал он, чтобы  решились все мои сомнения;  </a:t>
            </a:r>
          </a:p>
          <a:p>
            <a:pPr algn="r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потом мы с ним расстались. Вот вам,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друзья мои, краткое описание весьма любопытной </a:t>
            </a:r>
          </a:p>
          <a:p>
            <a:pPr algn="r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для меня беседы, которая продолжалась около    </a:t>
            </a:r>
          </a:p>
          <a:p>
            <a:pPr algn="r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трех часов. Кант говорит скоро, весьма  </a:t>
            </a:r>
          </a:p>
          <a:p>
            <a:pPr algn="r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тихо и невразумительно; и </a:t>
            </a:r>
          </a:p>
          <a:p>
            <a:pPr algn="r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потому надлежало мне слушать его с напряжением </a:t>
            </a:r>
          </a:p>
          <a:p>
            <a:pPr algn="r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всех нерв слуха.  Домик у него маленький,  </a:t>
            </a:r>
          </a:p>
          <a:p>
            <a:pPr algn="r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 внутри  приборов немного.  </a:t>
            </a:r>
          </a:p>
          <a:p>
            <a:pPr algn="r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Все просто, кроме... его метафизики»</a:t>
            </a:r>
          </a:p>
          <a:p>
            <a:pPr algn="r">
              <a:buNone/>
            </a:pPr>
            <a: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Н.М.Карамзин  </a:t>
            </a:r>
          </a:p>
          <a:p>
            <a:pPr algn="r">
              <a:buNone/>
            </a:pPr>
            <a: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«Письма русского путешественника» </a:t>
            </a:r>
            <a:r>
              <a:rPr lang="ru-RU" sz="1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7890" name="Picture 2" descr="http://www.rvb.ru/18vek/karamzin/3prp_lp/img/img_0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000108"/>
            <a:ext cx="2035018" cy="24288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2" descr="http://www.rvb.ru/18vek/karamzin/3prp_lp/img/img_00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3500438"/>
            <a:ext cx="2223086" cy="32147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142844" y="142852"/>
            <a:ext cx="364333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Место встречи: Кенигсберг, Пруссия.</a:t>
            </a:r>
            <a:br>
              <a:rPr lang="ru-RU" sz="1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Дата встречи: 18 июня 1789.</a:t>
            </a:r>
            <a:br>
              <a:rPr lang="ru-RU" sz="1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Возраст: Карамзину 22 года, Канту - 65</a:t>
            </a:r>
            <a:endParaRPr lang="ru-RU" sz="1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42844" y="0"/>
            <a:ext cx="8858312" cy="664371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Будучи практически в самом начале своего путешествия по Европе, которое </a:t>
            </a: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продлится полтора года, Николай Карамзин, прибыв в 7 утра в столицу </a:t>
            </a: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Пруссии - Кенигсберг, едва пообедав, отправляется незваным гостем</a:t>
            </a: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 великому и ужасному  </a:t>
            </a:r>
            <a:r>
              <a:rPr lang="ru-RU" sz="1600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Иммануилу</a:t>
            </a:r>
            <a:r>
              <a:rPr lang="ru-RU" sz="1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Канту</a:t>
            </a:r>
          </a:p>
        </p:txBody>
      </p:sp>
      <p:pic>
        <p:nvPicPr>
          <p:cNvPr id="36866" name="Picture 2" descr="http://muzon.org/uploads/posts/2010-09/muzon.org_karamzin_n_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15140" y="428604"/>
            <a:ext cx="1866585" cy="1928826"/>
          </a:xfrm>
          <a:prstGeom prst="rect">
            <a:avLst/>
          </a:prstGeom>
          <a:noFill/>
        </p:spPr>
      </p:pic>
      <p:pic>
        <p:nvPicPr>
          <p:cNvPr id="36868" name="Picture 4" descr="Kaliningrad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70" y="2571744"/>
            <a:ext cx="2809875" cy="3810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85720" y="1357298"/>
            <a:ext cx="5072098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400" i="1" dirty="0" err="1" smtClean="0">
                <a:latin typeface="Times New Roman" pitchFamily="18" charset="0"/>
                <a:cs typeface="Times New Roman" pitchFamily="18" charset="0"/>
              </a:rPr>
              <a:t>Вчерась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  же после обеда был я у славного Канта, глубокомысленного, тонкого метафизика, который опровергает и </a:t>
            </a:r>
            <a:r>
              <a:rPr lang="ru-RU" sz="1400" i="1" dirty="0" err="1" smtClean="0">
                <a:latin typeface="Times New Roman" pitchFamily="18" charset="0"/>
                <a:cs typeface="Times New Roman" pitchFamily="18" charset="0"/>
              </a:rPr>
              <a:t>Малебранша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i="1" dirty="0" err="1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 Лейбница, и Юма и </a:t>
            </a:r>
            <a:r>
              <a:rPr lang="ru-RU" sz="1400" i="1" dirty="0" err="1" smtClean="0">
                <a:latin typeface="Times New Roman" pitchFamily="18" charset="0"/>
                <a:cs typeface="Times New Roman" pitchFamily="18" charset="0"/>
              </a:rPr>
              <a:t>Боннета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, - Канта, которого иудейский Сократ, покойный </a:t>
            </a:r>
            <a:r>
              <a:rPr lang="ru-RU" sz="1400" i="1" dirty="0" err="1" smtClean="0">
                <a:latin typeface="Times New Roman" pitchFamily="18" charset="0"/>
                <a:cs typeface="Times New Roman" pitchFamily="18" charset="0"/>
              </a:rPr>
              <a:t>Мендельзон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, иначе не называл, как </a:t>
            </a:r>
            <a:r>
              <a:rPr lang="ru-RU" sz="1400" i="1" dirty="0" err="1" smtClean="0">
                <a:latin typeface="Times New Roman" pitchFamily="18" charset="0"/>
                <a:cs typeface="Times New Roman" pitchFamily="18" charset="0"/>
              </a:rPr>
              <a:t>der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i="1" dirty="0" err="1" smtClean="0">
                <a:latin typeface="Times New Roman" pitchFamily="18" charset="0"/>
                <a:cs typeface="Times New Roman" pitchFamily="18" charset="0"/>
              </a:rPr>
              <a:t>allez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i="1" dirty="0" err="1" smtClean="0">
                <a:latin typeface="Times New Roman" pitchFamily="18" charset="0"/>
                <a:cs typeface="Times New Roman" pitchFamily="18" charset="0"/>
              </a:rPr>
              <a:t>zermalmende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i="1" dirty="0" err="1" smtClean="0">
                <a:latin typeface="Times New Roman" pitchFamily="18" charset="0"/>
                <a:cs typeface="Times New Roman" pitchFamily="18" charset="0"/>
              </a:rPr>
              <a:t>Kant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, то есть все сокрушающий Кант. Я не имел к нему писем, но смелость города берет, - и мне отворились двери в кабинет его. Меня встретил маленький, худенький старичок, отменно белый и нежный. Первые слова мои были: </a:t>
            </a:r>
            <a:r>
              <a:rPr lang="ru-RU" sz="1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"Я русский дворянин, люблю великих мужей и желаю изъявить мое почтение Канту". 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Он тотчас попросил меня Он тотчас попросил меня сесть, говоря: "Я писал такое, что не может нравиться всем; не многие любят метафизические тонкости". С полчаса говорили мы о разных вещах: о путешествиях, о Китае, об открытии новых земель. </a:t>
            </a:r>
            <a:r>
              <a:rPr lang="ru-RU" sz="1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Надобно было удивляться его историческим и географическим знаниям, которые, казалось, могли бы одни загромоздить магазин человеческой памяти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; но это у него, как немцы говорят, дело постороннее. Потом я, не без скачка, </a:t>
            </a:r>
          </a:p>
          <a:p>
            <a:pPr algn="just"/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обратил разговор на природу и нравственность человека»</a:t>
            </a:r>
            <a:endParaRPr lang="ru-RU" sz="14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571480"/>
            <a:ext cx="8401080" cy="552452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Кавалерист- девица </a:t>
            </a:r>
            <a:r>
              <a:rPr lang="ru-RU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Надежда Андреевна Дурова 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участвовала в нескольких битвах армии Л. Л.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Беннигсена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против французских войск 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Восточной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Пруссии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летом 1807 г.</a:t>
            </a:r>
          </a:p>
          <a:p>
            <a:pPr algn="r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________________________________</a:t>
            </a:r>
          </a:p>
          <a:p>
            <a:pPr algn="r">
              <a:buNone/>
            </a:pPr>
            <a:r>
              <a:rPr lang="ru-RU" sz="1200" dirty="0" smtClean="0"/>
              <a:t>Осенью (17 по 27 октября) 1914 года </a:t>
            </a:r>
          </a:p>
          <a:p>
            <a:pPr algn="r">
              <a:buNone/>
            </a:pPr>
            <a:r>
              <a:rPr lang="ru-RU" sz="1400" b="1" dirty="0" smtClean="0">
                <a:solidFill>
                  <a:srgbClr val="C00000"/>
                </a:solidFill>
              </a:rPr>
              <a:t>Николай Гумилев</a:t>
            </a:r>
            <a:r>
              <a:rPr lang="ru-RU" sz="1200" dirty="0" smtClean="0"/>
              <a:t> сражался </a:t>
            </a:r>
          </a:p>
          <a:p>
            <a:pPr algn="r">
              <a:buNone/>
            </a:pPr>
            <a:r>
              <a:rPr lang="ru-RU" sz="1200" b="1" dirty="0" smtClean="0"/>
              <a:t>в</a:t>
            </a:r>
            <a:r>
              <a:rPr lang="ru-RU" sz="1200" dirty="0" smtClean="0"/>
              <a:t> </a:t>
            </a:r>
            <a:r>
              <a:rPr lang="ru-RU" sz="1200" b="1" dirty="0" smtClean="0"/>
              <a:t>Восточной</a:t>
            </a:r>
            <a:r>
              <a:rPr lang="ru-RU" sz="1200" dirty="0" smtClean="0"/>
              <a:t> </a:t>
            </a:r>
            <a:r>
              <a:rPr lang="ru-RU" sz="1200" b="1" dirty="0" smtClean="0"/>
              <a:t>Пруссии</a:t>
            </a:r>
            <a:r>
              <a:rPr lang="ru-RU" sz="1200" dirty="0" smtClean="0"/>
              <a:t> в районе современного </a:t>
            </a:r>
          </a:p>
          <a:p>
            <a:pPr algn="r">
              <a:buNone/>
            </a:pPr>
            <a:r>
              <a:rPr lang="ru-RU" sz="1200" dirty="0" smtClean="0"/>
              <a:t>Краснознаменского района </a:t>
            </a:r>
          </a:p>
          <a:p>
            <a:pPr algn="r">
              <a:buNone/>
            </a:pPr>
            <a:r>
              <a:rPr lang="ru-RU" sz="1200" dirty="0" smtClean="0"/>
              <a:t>Калининградской области. </a:t>
            </a:r>
          </a:p>
          <a:p>
            <a:pPr algn="r">
              <a:buNone/>
            </a:pPr>
            <a:r>
              <a:rPr lang="ru-RU" sz="1200" dirty="0" smtClean="0"/>
              <a:t>Этот факт отражен в повести </a:t>
            </a:r>
          </a:p>
          <a:p>
            <a:pPr algn="r">
              <a:buNone/>
            </a:pPr>
            <a:r>
              <a:rPr lang="ru-RU" sz="1200" dirty="0" smtClean="0"/>
              <a:t>«Записки кавалериста»(1915-1916гг)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9051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Военными   дорогами</a:t>
            </a:r>
            <a:endParaRPr lang="ru-RU" sz="32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3010" name="Picture 2" descr="&amp;Kcy;&amp;acy;&amp;vcy;&amp;acy;&amp;lcy;&amp;iecy;&amp;rcy;&amp;icy;&amp;scy;&amp;tcy;-&amp;dcy;&amp;iecy;&amp;vcy;&amp;icy;&amp;tscy;&amp;acy;. &amp;Pcy;&amp;ocy;&amp;rcy;&amp;tcy;&amp;rcy;&amp;iecy;&amp;tcy; &amp;icy;&amp;zcy; «&amp;Gcy;&amp;ucy;&amp;dcy;&amp;icy;&amp;shcy;&amp;kcy;&amp;icy;. &amp;Rcy;&amp;ocy;&amp;mcy;&amp;acy;&amp;ncy; &amp;vcy; &amp;chcy;&amp;iecy;&amp;tcy;&amp;ycy;&amp;rcy;&amp;iecy;&amp;khcy; &amp;chcy;&amp;acy;&amp;scy;&amp;tcy;&amp;yacy;&amp;khcy;. &amp;Scy;&amp;ocy;&amp;chcy;&amp;icy;&amp;ncy;&amp;iecy;&amp;ncy;&amp;icy;&amp;iecy; &amp;Acy;&amp;lcy;&amp;iecy;&amp;kcy;&amp;scy;&amp;acy;&amp;ncy;&amp;dcy;&amp;rcy;&amp;ocy;&amp;vcy;&amp;acy;». &amp;Scy;&amp;acy;&amp;ncy;&amp;kcy;&amp;tcy;-&amp;Pcy;&amp;iecy;&amp;tcy;&amp;iecy;&amp;rcy;&amp;bcy;&amp;ucy;&amp;rcy;&amp;gcy;: &amp;Tcy;&amp;icy;&amp;pcy;. &amp;SHcy;&amp;tcy;&amp;acy;&amp;bcy;&amp;acy; &amp;ocy;&amp;tcy;&amp;dcy;&amp;iecy;&amp;lcy;&amp;softcy;&amp;ncy;&amp;ocy;&amp;gcy;&amp;ocy; &amp;kcy;&amp;ocy;&amp;rcy;&amp;pcy;&amp;ucy;&amp;scy;&amp;acy; &amp;vcy;&amp;ncy;&amp;ucy;&amp;tcy;&amp;rcy;&amp;iecy;&amp;ncy;&amp;ncy;&amp;iecy;&amp;jcy; &amp;scy;&amp;tcy;&amp;rcy;&amp;acy;&amp;zhcy;&amp;icy;, 183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928670"/>
            <a:ext cx="1500198" cy="22502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3012" name="Picture 4" descr="&amp;Ncy;.&amp;Scy;. &amp;Gcy;&amp;ucy;&amp;mcy;&amp;icy;&amp;lcy;&amp;iecy;&amp;vcy; 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0430" y="1214422"/>
            <a:ext cx="1619250" cy="24955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428596" y="3786190"/>
            <a:ext cx="478634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/>
              <a:t>Зимой 1945-го войска 3-го Белорусского фронта вступили в Восточную Пруссию. На орудиях и снарядах был написан лозунг </a:t>
            </a:r>
            <a:r>
              <a:rPr lang="ru-RU" sz="1200" b="1" i="1" dirty="0" smtClean="0"/>
              <a:t>“На Кёнигсберг!”</a:t>
            </a:r>
            <a:r>
              <a:rPr lang="ru-RU" sz="1200" dirty="0" smtClean="0"/>
              <a:t>  </a:t>
            </a:r>
          </a:p>
          <a:p>
            <a:r>
              <a:rPr lang="ru-RU" sz="1200" dirty="0" smtClean="0"/>
              <a:t>  </a:t>
            </a:r>
          </a:p>
          <a:p>
            <a:r>
              <a:rPr lang="ru-RU" sz="1200" b="1" i="1" dirty="0" smtClean="0"/>
              <a:t>“По дороге на Берлин вьётся белый пух перин”</a:t>
            </a:r>
            <a:r>
              <a:rPr lang="ru-RU" sz="1200" dirty="0" smtClean="0"/>
              <a:t> - такие </a:t>
            </a:r>
          </a:p>
          <a:p>
            <a:r>
              <a:rPr lang="ru-RU" sz="1200" dirty="0" smtClean="0"/>
              <a:t>строки появились в те дни в блокноте военкора Твардовского. </a:t>
            </a:r>
          </a:p>
          <a:p>
            <a:r>
              <a:rPr lang="ru-RU" sz="1200" dirty="0" smtClean="0"/>
              <a:t>А 11 апреля он опубликовал очерк “Кёнигсберг” – </a:t>
            </a:r>
          </a:p>
          <a:p>
            <a:r>
              <a:rPr lang="ru-RU" sz="1200" dirty="0" smtClean="0"/>
              <a:t>через день после штурма крепости.  </a:t>
            </a:r>
          </a:p>
          <a:p>
            <a:r>
              <a:rPr lang="ru-RU" sz="1200" dirty="0" smtClean="0"/>
              <a:t>   Скучный климат заграничный,</a:t>
            </a:r>
          </a:p>
          <a:p>
            <a:r>
              <a:rPr lang="ru-RU" sz="1200" dirty="0" smtClean="0"/>
              <a:t>   Чуждый край краснокирпичный,</a:t>
            </a:r>
          </a:p>
          <a:p>
            <a:r>
              <a:rPr lang="ru-RU" sz="1200" dirty="0" smtClean="0"/>
              <a:t>   Но война сама собой,</a:t>
            </a:r>
          </a:p>
          <a:p>
            <a:r>
              <a:rPr lang="ru-RU" sz="1200" dirty="0" smtClean="0"/>
              <a:t>   И земля дрожит привычно,</a:t>
            </a:r>
          </a:p>
          <a:p>
            <a:r>
              <a:rPr lang="ru-RU" sz="1200" dirty="0" smtClean="0"/>
              <a:t>   Хрусткий щебень черепичный</a:t>
            </a:r>
          </a:p>
          <a:p>
            <a:r>
              <a:rPr lang="ru-RU" sz="1200" dirty="0" smtClean="0"/>
              <a:t>   </a:t>
            </a:r>
            <a:r>
              <a:rPr lang="ru-RU" sz="1200" dirty="0" err="1" smtClean="0"/>
              <a:t>Отряхая</a:t>
            </a:r>
            <a:r>
              <a:rPr lang="ru-RU" sz="1200" dirty="0" smtClean="0"/>
              <a:t> с крыш долой.</a:t>
            </a:r>
          </a:p>
          <a:p>
            <a:endParaRPr lang="ru-RU" sz="1200" dirty="0"/>
          </a:p>
        </p:txBody>
      </p:sp>
      <p:pic>
        <p:nvPicPr>
          <p:cNvPr id="43016" name="Picture 8" descr="&amp;Acy;&amp;lcy;&amp;iecy;&amp;kcy;&amp;scy;&amp;acy;&amp;ncy;&amp;dcy;&amp;rcy; &amp;Tcy;&amp;vcy;&amp;acy;&amp;rcy;&amp;dcy;&amp;ocy;&amp;vcy;&amp;scy;&amp;kcy;&amp;icy;&amp;jcy;, &amp;Tcy;&amp;vcy;&amp;acy;&amp;rcy;&amp;dcy;&amp;ocy;&amp;vcy;&amp;scy;&amp;kcy;&amp;icy;&amp;jcy; &amp;ncy;&amp;acy; &amp;vcy;&amp;ocy;&amp;jcy;&amp;ncy;&amp;iecy;, &amp;Vcy;&amp;ocy;&amp;scy;&amp;tcy;&amp;ocy;&amp;chcy;&amp;ncy;&amp;acy;&amp;yacy; &amp;Pcy;&amp;rcy;&amp;ucy;&amp;scy;&amp;scy;&amp;icy;&amp;yacy;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43636" y="3286124"/>
            <a:ext cx="2857500" cy="16287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3018" name="Picture 10" descr="http://lib39.ru/images/kray/tvardovsky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57752" y="4500570"/>
            <a:ext cx="1619250" cy="20955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3020" name="Picture 12" descr="http://www.antiq.co.il/media/kunena/attachments/legacy/images/Preysish_Aylau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43768" y="5000636"/>
            <a:ext cx="1285884" cy="1714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10206"/>
          </a:xfrm>
        </p:spPr>
        <p:txBody>
          <a:bodyPr/>
          <a:lstStyle/>
          <a:p>
            <a:pPr algn="ctr"/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                  </a:t>
            </a:r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Кристионас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Донелайтис</a:t>
            </a:r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                  1714-1780гг.</a:t>
            </a:r>
          </a:p>
          <a:p>
            <a:pPr algn="r">
              <a:buNone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священнослужитель</a:t>
            </a:r>
          </a:p>
          <a:p>
            <a:pPr algn="r">
              <a:buNone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основоположник литовской </a:t>
            </a:r>
          </a:p>
          <a:p>
            <a:pPr algn="r">
              <a:buNone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литературы</a:t>
            </a:r>
          </a:p>
          <a:p>
            <a:pPr algn="r">
              <a:buNone/>
            </a:pPr>
            <a:r>
              <a:rPr lang="ru-RU" sz="2400" b="1" i="1" u="sng" dirty="0" smtClean="0">
                <a:latin typeface="Times New Roman" pitchFamily="18" charset="0"/>
                <a:cs typeface="Times New Roman" pitchFamily="18" charset="0"/>
              </a:rPr>
              <a:t>Поэма  «Времена года»</a:t>
            </a:r>
          </a:p>
          <a:p>
            <a:endParaRPr lang="ru-RU" sz="1600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04832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Культурное   наследие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4034" name="Picture 2" descr="http://gs.delfi.lt/images/pix/520x345/2JvQjYe2ilQ/donelajtis-61085831.jpg"/>
          <p:cNvPicPr>
            <a:picLocks noChangeAspect="1" noChangeArrowheads="1"/>
          </p:cNvPicPr>
          <p:nvPr/>
        </p:nvPicPr>
        <p:blipFill>
          <a:blip r:embed="rId2"/>
          <a:srcRect l="18957" r="18488"/>
          <a:stretch>
            <a:fillRect/>
          </a:stretch>
        </p:blipFill>
        <p:spPr bwMode="auto">
          <a:xfrm>
            <a:off x="571472" y="857232"/>
            <a:ext cx="2357454" cy="2643206"/>
          </a:xfrm>
          <a:prstGeom prst="rect">
            <a:avLst/>
          </a:prstGeom>
          <a:noFill/>
        </p:spPr>
      </p:pic>
      <p:sp>
        <p:nvSpPr>
          <p:cNvPr id="44036" name="AutoShape 4" descr="http://prv3.lori-images.net/litovskii-poet-donelaitis-kristionas-0001899103-preview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4038" name="AutoShape 6" descr="http://prv3.lori-images.net/litovskii-poet-donelaitis-kristionas-0001899103-preview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4040" name="AutoShape 8" descr="http://prv3.lori-images.net/litovskii-poet-donelaitis-kristionas-0001899103-preview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4042" name="Picture 10" descr="http://static.panoramio.com/photos/large/1731644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3929066"/>
            <a:ext cx="3333779" cy="2552425"/>
          </a:xfrm>
          <a:prstGeom prst="rect">
            <a:avLst/>
          </a:prstGeom>
          <a:noFill/>
        </p:spPr>
      </p:pic>
      <p:pic>
        <p:nvPicPr>
          <p:cNvPr id="44044" name="Picture 12" descr="http://www.prussia39.ru/phsight/142394660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4000504"/>
            <a:ext cx="3000396" cy="24288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2214554"/>
            <a:ext cx="8229600" cy="3881446"/>
          </a:xfrm>
        </p:spPr>
        <p:txBody>
          <a:bodyPr/>
          <a:lstStyle/>
          <a:p>
            <a:r>
              <a:rPr lang="ru-RU" dirty="0" smtClean="0"/>
              <a:t>                            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повесть 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«Золотой горшок»</a:t>
            </a:r>
          </a:p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                            Повесть-сказка «Щелкунчик и Мышиный король»</a:t>
            </a:r>
          </a:p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Повесть-сказка </a:t>
            </a:r>
          </a:p>
          <a:p>
            <a:pPr algn="r">
              <a:buNone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«Крошка Цахес, по прозванию Циннобер»</a:t>
            </a:r>
          </a:p>
          <a:p>
            <a:pPr algn="r">
              <a:buNone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балет «Арлекин» (нем. 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Arlequin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) (1808)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42910" y="142852"/>
            <a:ext cx="8229600" cy="200501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Гофман Эрнст Теодор Амадей  1786-1822гг.</a:t>
            </a:r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Немецкий писатель-романтик,  композитор,    художник и юрист. </a:t>
            </a:r>
            <a:b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Первоначально Эрнст Теодор Вильгельм, </a:t>
            </a:r>
            <a:b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но, как поклонник Вольфганга Амадея Моцарта, изменил имя в 1805 г.</a:t>
            </a:r>
            <a:b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Псевдоним как композитора - Иоганн Крайслер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5058" name="Picture 2" descr="http://www.aveclassics.net/_nw/21/1954273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285992"/>
            <a:ext cx="2428892" cy="35004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857232"/>
            <a:ext cx="8715436" cy="5238768"/>
          </a:xfrm>
        </p:spPr>
        <p:txBody>
          <a:bodyPr/>
          <a:lstStyle/>
          <a:p>
            <a:pPr>
              <a:buNone/>
            </a:pP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Родилась в семье сельского учителя. Её стихи посвящены природе родного края,  проникнуты лиризмом и добрыми чувствами. Некоторые стихи она написала на </a:t>
            </a:r>
            <a:r>
              <a:rPr lang="ru-RU" sz="1600" i="1" dirty="0" err="1" smtClean="0">
                <a:latin typeface="Times New Roman" pitchFamily="18" charset="0"/>
                <a:cs typeface="Times New Roman" pitchFamily="18" charset="0"/>
              </a:rPr>
              <a:t>восточнопрусском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 диалекте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 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47708"/>
          </a:xfrm>
        </p:spPr>
        <p:txBody>
          <a:bodyPr>
            <a:normAutofit/>
          </a:bodyPr>
          <a:lstStyle/>
          <a:p>
            <a:pPr algn="ctr"/>
            <a:r>
              <a:rPr lang="ru-RU" sz="3600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Фрида</a:t>
            </a:r>
            <a:r>
              <a:rPr lang="ru-RU" sz="3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Юнг (1865 </a:t>
            </a:r>
            <a:r>
              <a:rPr lang="ru-RU" sz="3600" b="1" i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– 1929</a:t>
            </a:r>
            <a:r>
              <a:rPr lang="ru-RU" sz="3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36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9154" name="Picture 2" descr="http://www.stihi.ru/pics/2015/12/18/17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2000240"/>
            <a:ext cx="1762125" cy="27432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2286000" y="-5143561"/>
            <a:ext cx="257175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050" dirty="0" smtClean="0"/>
          </a:p>
          <a:p>
            <a:r>
              <a:rPr lang="ru-RU" sz="1050" dirty="0" smtClean="0"/>
              <a:t>.</a:t>
            </a:r>
          </a:p>
          <a:p>
            <a:endParaRPr lang="ru-RU" sz="1050" dirty="0" smtClean="0"/>
          </a:p>
          <a:p>
            <a:endParaRPr lang="ru-RU" sz="1050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4071934" y="1500174"/>
            <a:ext cx="357188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/>
              <a:t>Светом солнечным залито</a:t>
            </a:r>
          </a:p>
          <a:p>
            <a:r>
              <a:rPr lang="ru-RU" sz="1200" b="1" dirty="0" smtClean="0"/>
              <a:t>все, как будто бы до ночи</a:t>
            </a:r>
          </a:p>
          <a:p>
            <a:r>
              <a:rPr lang="ru-RU" sz="1200" b="1" dirty="0" smtClean="0"/>
              <a:t>нам оставил ангелочек</a:t>
            </a:r>
          </a:p>
          <a:p>
            <a:r>
              <a:rPr lang="ru-RU" sz="1200" b="1" dirty="0" smtClean="0"/>
              <a:t>дверь небесную открытой...</a:t>
            </a:r>
          </a:p>
          <a:p>
            <a:endParaRPr lang="ru-RU" sz="1200" b="1" dirty="0" smtClean="0"/>
          </a:p>
          <a:p>
            <a:r>
              <a:rPr lang="ru-RU" sz="1200" b="1" dirty="0" smtClean="0"/>
              <a:t>Без любви</a:t>
            </a:r>
          </a:p>
          <a:p>
            <a:r>
              <a:rPr lang="ru-RU" sz="1200" b="1" dirty="0" smtClean="0"/>
              <a:t>Ах, без любви колечко</a:t>
            </a:r>
          </a:p>
          <a:p>
            <a:r>
              <a:rPr lang="ru-RU" sz="1200" b="1" dirty="0" smtClean="0"/>
              <a:t>ты подарил мне всё же.</a:t>
            </a:r>
          </a:p>
          <a:p>
            <a:r>
              <a:rPr lang="ru-RU" sz="1200" b="1" dirty="0" smtClean="0"/>
              <a:t>Не ёкнуло сердечко.</a:t>
            </a:r>
          </a:p>
          <a:p>
            <a:r>
              <a:rPr lang="ru-RU" sz="1200" b="1" dirty="0" smtClean="0"/>
              <a:t>Прости меня, мой Боже!</a:t>
            </a:r>
          </a:p>
          <a:p>
            <a:endParaRPr lang="ru-RU" sz="1200" b="1" dirty="0" smtClean="0"/>
          </a:p>
          <a:p>
            <a:r>
              <a:rPr lang="ru-RU" sz="1200" b="1" dirty="0" smtClean="0"/>
              <a:t>Весенние цветы...</a:t>
            </a:r>
          </a:p>
          <a:p>
            <a:r>
              <a:rPr lang="ru-RU" sz="1200" b="1" dirty="0" smtClean="0"/>
              <a:t>Их даришь мне охапку.</a:t>
            </a:r>
          </a:p>
          <a:p>
            <a:r>
              <a:rPr lang="ru-RU" sz="1200" b="1" dirty="0" smtClean="0"/>
              <a:t>Под солнцем я и ты</a:t>
            </a:r>
          </a:p>
          <a:p>
            <a:r>
              <a:rPr lang="ru-RU" sz="1200" b="1" dirty="0" smtClean="0"/>
              <a:t>стоим, но нам так зябко.</a:t>
            </a:r>
          </a:p>
          <a:p>
            <a:endParaRPr lang="ru-RU" sz="1200" b="1" dirty="0" smtClean="0"/>
          </a:p>
          <a:p>
            <a:r>
              <a:rPr lang="ru-RU" sz="1200" b="1" dirty="0" smtClean="0"/>
              <a:t>Сгибаются колосья</a:t>
            </a:r>
          </a:p>
          <a:p>
            <a:r>
              <a:rPr lang="ru-RU" sz="1200" b="1" dirty="0" smtClean="0"/>
              <a:t>от зёрен золотых,</a:t>
            </a:r>
          </a:p>
          <a:p>
            <a:r>
              <a:rPr lang="ru-RU" sz="1200" b="1" dirty="0" smtClean="0"/>
              <a:t>а мы с тобой и осенью</a:t>
            </a:r>
          </a:p>
          <a:p>
            <a:r>
              <a:rPr lang="ru-RU" sz="1200" b="1" dirty="0" smtClean="0"/>
              <a:t>голодные средь них.</a:t>
            </a:r>
          </a:p>
          <a:p>
            <a:endParaRPr lang="ru-RU" sz="1200" b="1" dirty="0" smtClean="0"/>
          </a:p>
          <a:p>
            <a:r>
              <a:rPr lang="ru-RU" sz="1200" b="1" dirty="0" smtClean="0"/>
              <a:t>И липа под окном</a:t>
            </a:r>
          </a:p>
          <a:p>
            <a:r>
              <a:rPr lang="ru-RU" sz="1200" b="1" dirty="0" smtClean="0"/>
              <a:t>продрогла зимней ночью.</a:t>
            </a:r>
          </a:p>
          <a:p>
            <a:r>
              <a:rPr lang="ru-RU" sz="1200" b="1" dirty="0" smtClean="0"/>
              <a:t>У очага  вдвоём сидим, </a:t>
            </a:r>
          </a:p>
          <a:p>
            <a:r>
              <a:rPr lang="ru-RU" sz="1200" b="1" dirty="0" smtClean="0"/>
              <a:t>как в одиночку.</a:t>
            </a:r>
          </a:p>
          <a:p>
            <a:r>
              <a:rPr lang="ru-RU" sz="1200" b="1" dirty="0" smtClean="0"/>
              <a:t>.</a:t>
            </a:r>
            <a:endParaRPr lang="ru-RU" sz="1200" b="1" dirty="0"/>
          </a:p>
        </p:txBody>
      </p:sp>
      <p:pic>
        <p:nvPicPr>
          <p:cNvPr id="49156" name="Picture 4" descr="http://www.prussia39.ru/phfame/1341696728_sm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29454" y="1785926"/>
            <a:ext cx="1095375" cy="1524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8596" y="928670"/>
            <a:ext cx="8229600" cy="5167330"/>
          </a:xfrm>
        </p:spPr>
        <p:txBody>
          <a:bodyPr>
            <a:normAutofit fontScale="92500" lnSpcReduction="20000"/>
          </a:bodyPr>
          <a:lstStyle/>
          <a:p>
            <a:endParaRPr lang="ru-RU" sz="1800" dirty="0" smtClean="0"/>
          </a:p>
          <a:p>
            <a:pPr>
              <a:buNone/>
            </a:pPr>
            <a:r>
              <a:rPr lang="ru-RU" sz="1800" dirty="0" smtClean="0"/>
              <a:t>«</a:t>
            </a:r>
            <a:r>
              <a:rPr lang="ru-RU" sz="1800" b="1" dirty="0" smtClean="0"/>
              <a:t>Люди</a:t>
            </a:r>
            <a:r>
              <a:rPr lang="ru-RU" sz="1800" dirty="0" smtClean="0"/>
              <a:t> </a:t>
            </a:r>
            <a:r>
              <a:rPr lang="ru-RU" sz="1800" b="1" dirty="0" smtClean="0"/>
              <a:t>как</a:t>
            </a:r>
            <a:r>
              <a:rPr lang="ru-RU" sz="1800" dirty="0" smtClean="0"/>
              <a:t> </a:t>
            </a:r>
            <a:r>
              <a:rPr lang="ru-RU" sz="1800" b="1" dirty="0" smtClean="0"/>
              <a:t>боги</a:t>
            </a:r>
            <a:r>
              <a:rPr lang="ru-RU" sz="1800" dirty="0" smtClean="0"/>
              <a:t>» (1966—1977) — научно-фантастический роман-трилогия Сергея </a:t>
            </a:r>
            <a:r>
              <a:rPr lang="ru-RU" sz="1800" dirty="0" err="1" smtClean="0"/>
              <a:t>Снегова</a:t>
            </a:r>
            <a:r>
              <a:rPr lang="ru-RU" sz="1800" dirty="0" smtClean="0"/>
              <a:t>.                         </a:t>
            </a:r>
          </a:p>
          <a:p>
            <a:endParaRPr lang="ru-RU" sz="1800" dirty="0" smtClean="0"/>
          </a:p>
          <a:p>
            <a:endParaRPr lang="ru-RU" sz="1800" dirty="0" smtClean="0"/>
          </a:p>
          <a:p>
            <a:endParaRPr lang="ru-RU" sz="1800" dirty="0" smtClean="0"/>
          </a:p>
          <a:p>
            <a:endParaRPr lang="ru-RU" sz="1800" dirty="0" smtClean="0"/>
          </a:p>
          <a:p>
            <a:pPr>
              <a:buNone/>
            </a:pPr>
            <a:endParaRPr lang="ru-RU" sz="1800" b="1" dirty="0" smtClean="0"/>
          </a:p>
          <a:p>
            <a:endParaRPr lang="ru-RU" sz="1800" b="1" dirty="0" smtClean="0"/>
          </a:p>
          <a:p>
            <a:pPr algn="r">
              <a:buNone/>
            </a:pPr>
            <a:endParaRPr lang="ru-RU" sz="1800" b="1" dirty="0" smtClean="0"/>
          </a:p>
          <a:p>
            <a:pPr algn="r">
              <a:buNone/>
            </a:pPr>
            <a:endParaRPr lang="ru-RU" sz="1800" b="1" dirty="0" smtClean="0"/>
          </a:p>
          <a:p>
            <a:pPr algn="r">
              <a:buNone/>
            </a:pPr>
            <a:endParaRPr lang="ru-RU" sz="1800" b="1" dirty="0" smtClean="0"/>
          </a:p>
          <a:p>
            <a:pPr algn="r">
              <a:buNone/>
            </a:pPr>
            <a:r>
              <a:rPr lang="ru-RU" sz="1800" b="1" dirty="0" smtClean="0"/>
              <a:t>Маргарита</a:t>
            </a:r>
            <a:r>
              <a:rPr lang="ru-RU" sz="1800" dirty="0" smtClean="0"/>
              <a:t> Геннадьевна </a:t>
            </a:r>
            <a:r>
              <a:rPr lang="ru-RU" sz="1800" b="1" dirty="0" smtClean="0"/>
              <a:t>Родионова</a:t>
            </a:r>
            <a:r>
              <a:rPr lang="ru-RU" sz="1800" dirty="0" smtClean="0"/>
              <a:t> </a:t>
            </a:r>
          </a:p>
          <a:p>
            <a:pPr algn="r">
              <a:buNone/>
            </a:pPr>
            <a:r>
              <a:rPr lang="ru-RU" sz="1800" dirty="0" smtClean="0"/>
              <a:t>(1924 -1998), член Союза </a:t>
            </a:r>
            <a:r>
              <a:rPr lang="ru-RU" sz="1800" b="1" dirty="0" smtClean="0"/>
              <a:t>писателей</a:t>
            </a:r>
            <a:r>
              <a:rPr lang="ru-RU" sz="1800" dirty="0" smtClean="0"/>
              <a:t> СССР с 1975 года, </a:t>
            </a:r>
          </a:p>
          <a:p>
            <a:pPr algn="r">
              <a:buNone/>
            </a:pPr>
            <a:r>
              <a:rPr lang="ru-RU" sz="1800" dirty="0" smtClean="0"/>
              <a:t>принадлежала  к тому поколению, </a:t>
            </a:r>
          </a:p>
          <a:p>
            <a:pPr algn="r">
              <a:buNone/>
            </a:pPr>
            <a:r>
              <a:rPr lang="ru-RU" sz="1800" dirty="0" smtClean="0"/>
              <a:t>чья юность опалена войной. </a:t>
            </a:r>
            <a:r>
              <a:rPr lang="ru-RU" sz="1800" b="1" dirty="0" smtClean="0"/>
              <a:t>...</a:t>
            </a:r>
          </a:p>
          <a:p>
            <a:pPr algn="r">
              <a:buNone/>
            </a:pPr>
            <a:r>
              <a:rPr lang="ru-RU" sz="1800" b="1" i="1" dirty="0" smtClean="0"/>
              <a:t>Повесть  «Девчонка идет на войну»</a:t>
            </a:r>
            <a:endParaRPr lang="ru-RU" sz="1800" i="1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3339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Советские  писатели </a:t>
            </a:r>
            <a:endParaRPr lang="ru-RU" sz="36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6082" name="Picture 2" descr="http://go3.imgsmail.ru/imgpreview?key=http%3A%2F%2Fupload.wikimedia.org%2Fwikipedia%2Fru%2Fthumb%2Ff%2Ff4%2FLudi_Kak_Bogi-cover.jpg%2F150px-Ludi_Kak_Bogi-cover.jpg&amp;mb=wikipedia_preview_001&amp;w=12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1802" y="1857364"/>
            <a:ext cx="1124812" cy="1395413"/>
          </a:xfrm>
          <a:prstGeom prst="rect">
            <a:avLst/>
          </a:prstGeom>
          <a:noFill/>
        </p:spPr>
      </p:pic>
      <p:pic>
        <p:nvPicPr>
          <p:cNvPr id="46084" name="Picture 4" descr="http://katushka.net/posters/1352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2000240"/>
            <a:ext cx="1643074" cy="2393744"/>
          </a:xfrm>
          <a:prstGeom prst="rect">
            <a:avLst/>
          </a:prstGeom>
          <a:noFill/>
        </p:spPr>
      </p:pic>
      <p:pic>
        <p:nvPicPr>
          <p:cNvPr id="46086" name="Picture 6" descr="&amp;Rcy;&amp;ocy;&amp;dcy;&amp;icy;&amp;ocy;&amp;ncy;&amp;ocy;&amp;vcy;&amp;acy; &amp;Mcy;. &amp;Gcy;.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15074" y="1785926"/>
            <a:ext cx="1619250" cy="2209801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00034" y="714356"/>
            <a:ext cx="65722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Сергей Александрович Снегов     (1910–1994)</a:t>
            </a:r>
            <a:endParaRPr lang="ru-RU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Замок  </a:t>
            </a:r>
            <a:r>
              <a:rPr lang="ru-RU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Тапеау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/ныне  г.Гвардейск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794" name="Picture 2" descr="http://old.alter-tour.ru/userfiles/Image/tapia_castl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2071678"/>
            <a:ext cx="5276850" cy="39624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 algn="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«В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стань над болью своей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рассказы узника Маутхаузена»/ повести</a:t>
            </a:r>
          </a:p>
          <a:p>
            <a:pPr algn="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Я хочу рассказать...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[сб. стихов] 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42876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2200" b="1" dirty="0" smtClean="0"/>
              <a:t/>
            </a:r>
            <a:br>
              <a:rPr lang="ru-RU" sz="2200" b="1" dirty="0" smtClean="0"/>
            </a:br>
            <a:r>
              <a:rPr lang="ru-RU" sz="4400" b="1" dirty="0" smtClean="0"/>
              <a:t> </a:t>
            </a:r>
            <a:br>
              <a:rPr lang="ru-RU" sz="4400" b="1" dirty="0" smtClean="0"/>
            </a:br>
            <a:r>
              <a:rPr lang="ru-RU" sz="4400" b="1" dirty="0" smtClean="0"/>
              <a:t/>
            </a:r>
            <a:br>
              <a:rPr lang="ru-RU" sz="4400" b="1" dirty="0" smtClean="0"/>
            </a:br>
            <a:r>
              <a:rPr lang="ru-RU" sz="4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Всеволод Викторович Остен </a:t>
            </a:r>
            <a:br>
              <a:rPr lang="ru-RU" sz="4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(1921–1989)</a:t>
            </a:r>
            <a:endParaRPr lang="ru-RU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8130" name="Picture 2" descr="&amp;Ocy;&amp;scy;&amp;tcy;&amp;iecy;&amp;ncy; &amp;Vcy;. &amp;Vcy;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500174"/>
            <a:ext cx="1619250" cy="22669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1020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Юрий Николаевич Иванов</a:t>
            </a:r>
            <a:r>
              <a:rPr lang="ru-RU" sz="24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(1928 - 1994 гг.)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учёный-океанолог, писатель </a:t>
            </a:r>
          </a:p>
          <a:p>
            <a:pPr>
              <a:buNone/>
            </a:pPr>
            <a:r>
              <a:rPr lang="ru-RU" sz="1800" dirty="0" smtClean="0"/>
              <a:t>  Роман «</a:t>
            </a:r>
            <a:r>
              <a:rPr lang="ru-RU" sz="1800" b="1" dirty="0" smtClean="0"/>
              <a:t>На краю пропасти</a:t>
            </a:r>
            <a:r>
              <a:rPr lang="ru-RU" sz="1800" dirty="0" smtClean="0"/>
              <a:t>» 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33394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Современные  писатели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47106" name="Picture 2" descr="http://gimn.chernyahovsk.ru.opt-images.1c-bitrix-cdn.ru/upload/blog/5f1/5f12e374f48f5266516096b477ed6458.jpg?13023549601448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2" y="928670"/>
            <a:ext cx="1676400" cy="2676525"/>
          </a:xfrm>
          <a:prstGeom prst="rect">
            <a:avLst/>
          </a:prstGeom>
          <a:noFill/>
        </p:spPr>
      </p:pic>
      <p:pic>
        <p:nvPicPr>
          <p:cNvPr id="47108" name="Picture 4" descr="http://gimn.chernyahovsk.ru.opt-images.1c-bitrix-cdn.ru/upload/blog/e69/e69869688ebfe04aecf50693837eef25.jpg?13023550331115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3286124"/>
            <a:ext cx="3000396" cy="242889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643306" y="4357694"/>
            <a:ext cx="542928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C00000"/>
                </a:solidFill>
              </a:rPr>
              <a:t>Евгений Валерьевич </a:t>
            </a:r>
            <a:r>
              <a:rPr lang="ru-RU" sz="2400" b="1" i="1" dirty="0" err="1" smtClean="0">
                <a:solidFill>
                  <a:srgbClr val="C00000"/>
                </a:solidFill>
              </a:rPr>
              <a:t>Гришковец</a:t>
            </a:r>
            <a:r>
              <a:rPr lang="ru-RU" sz="2400" i="1" dirty="0" smtClean="0">
                <a:solidFill>
                  <a:srgbClr val="C00000"/>
                </a:solidFill>
              </a:rPr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родился 17 февраля 1967 года в городе Кемерово.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1998-м переехал в Калининград.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44" y="642915"/>
          <a:ext cx="9001156" cy="6022771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4071966"/>
                <a:gridCol w="4929190"/>
              </a:tblGrid>
              <a:tr h="525469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Направление внеурочной деятельности  по ФГОС 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формы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25469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Спортивно-оздоровительное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Духовно-нравственное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Кадетское движение</a:t>
                      </a:r>
                      <a:endParaRPr lang="ru-RU" sz="1400" b="1" dirty="0"/>
                    </a:p>
                  </a:txBody>
                  <a:tcPr/>
                </a:tc>
              </a:tr>
              <a:tr h="52546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Духовно-нравственное,</a:t>
                      </a:r>
                      <a:r>
                        <a:rPr lang="ru-RU" sz="1400" b="1" baseline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lang="ru-RU" sz="14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социальное</a:t>
                      </a:r>
                      <a:endParaRPr lang="ru-RU" sz="14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Акции,  экологические  десанты «Осенняя неделя добра»</a:t>
                      </a:r>
                      <a:endParaRPr lang="ru-RU" sz="1400" b="1" dirty="0"/>
                    </a:p>
                  </a:txBody>
                  <a:tcPr/>
                </a:tc>
              </a:tr>
              <a:tr h="347572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Духовно-нравственное</a:t>
                      </a:r>
                      <a:endParaRPr lang="ru-RU" sz="14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Паломнические поездки</a:t>
                      </a:r>
                      <a:endParaRPr lang="ru-RU" sz="1400" b="1" dirty="0"/>
                    </a:p>
                  </a:txBody>
                  <a:tcPr/>
                </a:tc>
              </a:tr>
              <a:tr h="5914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Духовно-нравственное,</a:t>
                      </a:r>
                      <a:r>
                        <a:rPr lang="ru-RU" sz="1400" b="1" baseline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общекультурное</a:t>
                      </a:r>
                      <a:endParaRPr lang="ru-RU" sz="14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kern="1200" dirty="0" smtClean="0"/>
                        <a:t>Творческие конкурсы  «Балтика моя» - фотоконкурс; региональный «Вечное слово»</a:t>
                      </a:r>
                      <a:endParaRPr kumimoji="0" lang="ru-RU" sz="14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525469">
                <a:tc>
                  <a:txBody>
                    <a:bodyPr/>
                    <a:lstStyle/>
                    <a:p>
                      <a:r>
                        <a:rPr lang="ru-RU" sz="1400" b="1" dirty="0" err="1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Общеинтеллектуальное</a:t>
                      </a:r>
                      <a:r>
                        <a:rPr lang="ru-RU" sz="14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r>
                        <a:rPr lang="ru-RU" sz="1400" b="1" baseline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</a:t>
                      </a:r>
                      <a:r>
                        <a:rPr lang="ru-RU" sz="14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общекультурное</a:t>
                      </a:r>
                      <a:endParaRPr lang="ru-RU" sz="14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kern="1200" dirty="0" smtClean="0"/>
                        <a:t>Фестивали  «Имя великого полководца», «Старт в науку», «Всемирной мудрости тома»</a:t>
                      </a:r>
                      <a:endParaRPr kumimoji="0" lang="ru-RU" sz="14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5310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err="1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Общеинтеллектуальное</a:t>
                      </a:r>
                      <a:r>
                        <a:rPr lang="ru-RU" sz="14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   общекультурное</a:t>
                      </a:r>
                    </a:p>
                    <a:p>
                      <a:r>
                        <a:rPr lang="ru-RU" sz="14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Социальное</a:t>
                      </a:r>
                      <a:endParaRPr lang="ru-RU" sz="14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Международные проекты (Германия, Швеция, Литва, Польша, Белоруссия) «Мосты</a:t>
                      </a:r>
                      <a:r>
                        <a:rPr lang="ru-RU" sz="1400" b="1" baseline="0" dirty="0" smtClean="0"/>
                        <a:t> дружбы»</a:t>
                      </a:r>
                      <a:endParaRPr lang="ru-RU" sz="1400" b="1" dirty="0"/>
                    </a:p>
                  </a:txBody>
                  <a:tcPr/>
                </a:tc>
              </a:tr>
              <a:tr h="50006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400" b="1" dirty="0" err="1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Общеинтеллектуальное</a:t>
                      </a:r>
                      <a:r>
                        <a:rPr lang="ru-RU" sz="14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r>
                        <a:rPr lang="ru-RU" sz="1400" b="1" baseline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о</a:t>
                      </a:r>
                      <a:r>
                        <a:rPr lang="ru-RU" sz="14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бщекультурное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Духовно-нравственное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kern="1200" dirty="0" smtClean="0"/>
                        <a:t>Традиционные праздники</a:t>
                      </a:r>
                      <a:endParaRPr kumimoji="0" lang="ru-RU" sz="14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91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err="1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Общеинтеллектуальное</a:t>
                      </a:r>
                      <a:r>
                        <a:rPr lang="ru-RU" sz="14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   общекультурное</a:t>
                      </a:r>
                    </a:p>
                    <a:p>
                      <a:r>
                        <a:rPr lang="ru-RU" sz="14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Социальное,  духовно-нравственное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kern="1200" dirty="0" smtClean="0"/>
                        <a:t>Экскурсионные  программы</a:t>
                      </a:r>
                      <a:endParaRPr kumimoji="0" lang="ru-RU" sz="14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919">
                <a:tc>
                  <a:txBody>
                    <a:bodyPr/>
                    <a:lstStyle/>
                    <a:p>
                      <a:pPr algn="ctr"/>
                      <a:r>
                        <a:rPr lang="ru-RU" sz="16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Урочная деятельность</a:t>
                      </a:r>
                      <a:endParaRPr lang="ru-RU" sz="16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kern="1200" dirty="0" smtClean="0"/>
                        <a:t>Учебный курс  «История  западной  России</a:t>
                      </a:r>
                      <a:endParaRPr kumimoji="0" lang="ru-RU" sz="14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42325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err="1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Общеинтеллектуальное</a:t>
                      </a:r>
                      <a:r>
                        <a:rPr lang="ru-RU" sz="14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   общекультурное</a:t>
                      </a:r>
                    </a:p>
                    <a:p>
                      <a:r>
                        <a:rPr lang="ru-RU" sz="14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Социальное,  духовно-нравственное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Реконструкция военных сражений, битв</a:t>
                      </a:r>
                      <a:endParaRPr lang="ru-RU" sz="1400" b="1" dirty="0"/>
                    </a:p>
                  </a:txBody>
                  <a:tcPr/>
                </a:tc>
              </a:tr>
              <a:tr h="525469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Духовно-нравственное, социальное, общекультурное</a:t>
                      </a:r>
                      <a:endParaRPr lang="ru-RU" sz="14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Совместная поисково-исследовательская деятельность со</a:t>
                      </a:r>
                      <a:r>
                        <a:rPr lang="ru-RU" sz="1400" b="1" baseline="0" dirty="0" smtClean="0"/>
                        <a:t> сверстниками Германии, Польши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428628"/>
          </a:xfrm>
        </p:spPr>
        <p:txBody>
          <a:bodyPr>
            <a:noAutofit/>
          </a:bodyPr>
          <a:lstStyle/>
          <a:p>
            <a:pPr algn="ctr"/>
            <a: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Связь   ФГОС  и реализуемых программ </a:t>
            </a:r>
            <a:endParaRPr lang="ru-RU" sz="20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encrypted-tbn3.gstatic.com/images?q=tbn:ANd9GcSJRYN7b35MWCZKFMbBA1q7r-yl8-M-P40_7Y6Ibo0uZ987MYijRw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42852"/>
            <a:ext cx="1285884" cy="1857388"/>
          </a:xfrm>
          <a:prstGeom prst="rect">
            <a:avLst/>
          </a:prstGeom>
          <a:noFill/>
        </p:spPr>
      </p:pic>
      <p:pic>
        <p:nvPicPr>
          <p:cNvPr id="6" name="Picture 6" descr="&amp;Pcy;&amp;iecy;&amp;shcy;&amp;iecy;&amp;khcy;&amp;ocy;&amp;dcy;&amp;ncy;&amp;ycy;&amp;jcy; &amp;mcy;&amp;ocy;&amp;scy;&amp;tcy;. 1930-&amp;iecy; &amp;gcy;&amp;gcy;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15206" y="357166"/>
            <a:ext cx="1615070" cy="2432335"/>
          </a:xfrm>
          <a:prstGeom prst="rect">
            <a:avLst/>
          </a:prstGeom>
          <a:noFill/>
        </p:spPr>
      </p:pic>
      <p:pic>
        <p:nvPicPr>
          <p:cNvPr id="7" name="Picture 4" descr="Image:291-0-53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15140" y="3357562"/>
            <a:ext cx="2286016" cy="1703082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643174" y="142852"/>
            <a:ext cx="4572000" cy="612475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b="1" dirty="0" smtClean="0">
                <a:latin typeface="Bookman Old Style" pitchFamily="18" charset="0"/>
              </a:rPr>
              <a:t>Для меня Россия началась отсюда -</a:t>
            </a:r>
            <a:br>
              <a:rPr lang="ru-RU" sz="1400" b="1" dirty="0" smtClean="0">
                <a:latin typeface="Bookman Old Style" pitchFamily="18" charset="0"/>
              </a:rPr>
            </a:br>
            <a:r>
              <a:rPr lang="ru-RU" sz="1400" b="1" dirty="0" smtClean="0">
                <a:latin typeface="Bookman Old Style" pitchFamily="18" charset="0"/>
              </a:rPr>
              <a:t>С этих мест спокойных и насквозь сырых.</a:t>
            </a:r>
            <a:br>
              <a:rPr lang="ru-RU" sz="1400" b="1" dirty="0" smtClean="0">
                <a:latin typeface="Bookman Old Style" pitchFamily="18" charset="0"/>
              </a:rPr>
            </a:br>
            <a:r>
              <a:rPr lang="ru-RU" sz="1400" b="1" dirty="0" smtClean="0">
                <a:latin typeface="Bookman Old Style" pitchFamily="18" charset="0"/>
              </a:rPr>
              <a:t>Здесь, во-первых, воздух древностью настоян,</a:t>
            </a:r>
            <a:br>
              <a:rPr lang="ru-RU" sz="1400" b="1" dirty="0" smtClean="0">
                <a:latin typeface="Bookman Old Style" pitchFamily="18" charset="0"/>
              </a:rPr>
            </a:br>
            <a:r>
              <a:rPr lang="ru-RU" sz="1400" b="1" dirty="0" smtClean="0">
                <a:latin typeface="Bookman Old Style" pitchFamily="18" charset="0"/>
              </a:rPr>
              <a:t>Им другие люди дышат, во-вторых.</a:t>
            </a:r>
            <a:br>
              <a:rPr lang="ru-RU" sz="1400" b="1" dirty="0" smtClean="0">
                <a:latin typeface="Bookman Old Style" pitchFamily="18" charset="0"/>
              </a:rPr>
            </a:br>
            <a:r>
              <a:rPr lang="ru-RU" sz="1400" b="1" dirty="0" smtClean="0">
                <a:latin typeface="Bookman Old Style" pitchFamily="18" charset="0"/>
              </a:rPr>
              <a:t/>
            </a:r>
            <a:br>
              <a:rPr lang="ru-RU" sz="1400" b="1" dirty="0" smtClean="0">
                <a:latin typeface="Bookman Old Style" pitchFamily="18" charset="0"/>
              </a:rPr>
            </a:br>
            <a:r>
              <a:rPr lang="ru-RU" sz="1400" b="1" dirty="0" smtClean="0">
                <a:latin typeface="Bookman Old Style" pitchFamily="18" charset="0"/>
              </a:rPr>
              <a:t>Здесь полей нет шири, не трещат морозы,</a:t>
            </a:r>
            <a:br>
              <a:rPr lang="ru-RU" sz="1400" b="1" dirty="0" smtClean="0">
                <a:latin typeface="Bookman Old Style" pitchFamily="18" charset="0"/>
              </a:rPr>
            </a:br>
            <a:r>
              <a:rPr lang="ru-RU" sz="1400" b="1" dirty="0" smtClean="0">
                <a:latin typeface="Bookman Old Style" pitchFamily="18" charset="0"/>
              </a:rPr>
              <a:t>У каштанов в парке прусская судьба,</a:t>
            </a:r>
            <a:br>
              <a:rPr lang="ru-RU" sz="1400" b="1" dirty="0" smtClean="0">
                <a:latin typeface="Bookman Old Style" pitchFamily="18" charset="0"/>
              </a:rPr>
            </a:br>
            <a:r>
              <a:rPr lang="ru-RU" sz="1400" b="1" dirty="0" smtClean="0">
                <a:latin typeface="Bookman Old Style" pitchFamily="18" charset="0"/>
              </a:rPr>
              <a:t>И краснее солнце здесь от черепицы</a:t>
            </a:r>
            <a:br>
              <a:rPr lang="ru-RU" sz="1400" b="1" dirty="0" smtClean="0">
                <a:latin typeface="Bookman Old Style" pitchFamily="18" charset="0"/>
              </a:rPr>
            </a:br>
            <a:r>
              <a:rPr lang="ru-RU" sz="1400" b="1" dirty="0" smtClean="0">
                <a:latin typeface="Bookman Old Style" pitchFamily="18" charset="0"/>
              </a:rPr>
              <a:t>И костелов хрупких божья худоба.</a:t>
            </a:r>
            <a:br>
              <a:rPr lang="ru-RU" sz="1400" b="1" dirty="0" smtClean="0">
                <a:latin typeface="Bookman Old Style" pitchFamily="18" charset="0"/>
              </a:rPr>
            </a:br>
            <a:r>
              <a:rPr lang="ru-RU" sz="1400" b="1" dirty="0" smtClean="0">
                <a:latin typeface="Bookman Old Style" pitchFamily="18" charset="0"/>
              </a:rPr>
              <a:t/>
            </a:r>
            <a:br>
              <a:rPr lang="ru-RU" sz="1400" b="1" dirty="0" smtClean="0">
                <a:latin typeface="Bookman Old Style" pitchFamily="18" charset="0"/>
              </a:rPr>
            </a:br>
            <a:r>
              <a:rPr lang="ru-RU" sz="1400" b="1" dirty="0" smtClean="0">
                <a:latin typeface="Bookman Old Style" pitchFamily="18" charset="0"/>
              </a:rPr>
              <a:t>Залатали дыры белым силикатом,</a:t>
            </a:r>
            <a:br>
              <a:rPr lang="ru-RU" sz="1400" b="1" dirty="0" smtClean="0">
                <a:latin typeface="Bookman Old Style" pitchFamily="18" charset="0"/>
              </a:rPr>
            </a:br>
            <a:r>
              <a:rPr lang="ru-RU" sz="1400" b="1" dirty="0" smtClean="0">
                <a:latin typeface="Bookman Old Style" pitchFamily="18" charset="0"/>
              </a:rPr>
              <a:t>Закатали камень улицы в асфальт,</a:t>
            </a:r>
            <a:br>
              <a:rPr lang="ru-RU" sz="1400" b="1" dirty="0" smtClean="0">
                <a:latin typeface="Bookman Old Style" pitchFamily="18" charset="0"/>
              </a:rPr>
            </a:br>
            <a:r>
              <a:rPr lang="ru-RU" sz="1400" b="1" dirty="0" smtClean="0">
                <a:latin typeface="Bookman Old Style" pitchFamily="18" charset="0"/>
              </a:rPr>
              <a:t>Соскоблили память с замковых развалин,</a:t>
            </a:r>
            <a:br>
              <a:rPr lang="ru-RU" sz="1400" b="1" dirty="0" smtClean="0">
                <a:latin typeface="Bookman Old Style" pitchFamily="18" charset="0"/>
              </a:rPr>
            </a:br>
            <a:r>
              <a:rPr lang="ru-RU" sz="1400" b="1" dirty="0" smtClean="0">
                <a:latin typeface="Bookman Old Style" pitchFamily="18" charset="0"/>
              </a:rPr>
              <a:t>Обнажился прахом орденский базальт.</a:t>
            </a:r>
            <a:br>
              <a:rPr lang="ru-RU" sz="1400" b="1" dirty="0" smtClean="0">
                <a:latin typeface="Bookman Old Style" pitchFamily="18" charset="0"/>
              </a:rPr>
            </a:br>
            <a:r>
              <a:rPr lang="ru-RU" sz="1400" b="1" dirty="0" smtClean="0">
                <a:latin typeface="Bookman Old Style" pitchFamily="18" charset="0"/>
              </a:rPr>
              <a:t/>
            </a:r>
            <a:br>
              <a:rPr lang="ru-RU" sz="1400" b="1" dirty="0" smtClean="0">
                <a:latin typeface="Bookman Old Style" pitchFamily="18" charset="0"/>
              </a:rPr>
            </a:br>
            <a:r>
              <a:rPr lang="ru-RU" sz="1400" b="1" dirty="0" smtClean="0">
                <a:latin typeface="Bookman Old Style" pitchFamily="18" charset="0"/>
              </a:rPr>
              <a:t>Так и обрусели чьи-то эти земли,</a:t>
            </a:r>
            <a:br>
              <a:rPr lang="ru-RU" sz="1400" b="1" dirty="0" smtClean="0">
                <a:latin typeface="Bookman Old Style" pitchFamily="18" charset="0"/>
              </a:rPr>
            </a:br>
            <a:r>
              <a:rPr lang="ru-RU" sz="1400" b="1" dirty="0" smtClean="0">
                <a:latin typeface="Bookman Old Style" pitchFamily="18" charset="0"/>
              </a:rPr>
              <a:t>Грязь забила поры старых мостовых</a:t>
            </a:r>
            <a:br>
              <a:rPr lang="ru-RU" sz="1400" b="1" dirty="0" smtClean="0">
                <a:latin typeface="Bookman Old Style" pitchFamily="18" charset="0"/>
              </a:rPr>
            </a:br>
            <a:r>
              <a:rPr lang="ru-RU" sz="1400" b="1" dirty="0" smtClean="0">
                <a:latin typeface="Bookman Old Style" pitchFamily="18" charset="0"/>
              </a:rPr>
              <a:t>Городов, оглохших от войны последней,</a:t>
            </a:r>
            <a:br>
              <a:rPr lang="ru-RU" sz="1400" b="1" dirty="0" smtClean="0">
                <a:latin typeface="Bookman Old Style" pitchFamily="18" charset="0"/>
              </a:rPr>
            </a:br>
            <a:r>
              <a:rPr lang="ru-RU" sz="1400" b="1" dirty="0" smtClean="0">
                <a:latin typeface="Bookman Old Style" pitchFamily="18" charset="0"/>
              </a:rPr>
              <a:t>Отделившей смертью мертвых от живых.</a:t>
            </a:r>
            <a:br>
              <a:rPr lang="ru-RU" sz="1400" b="1" dirty="0" smtClean="0">
                <a:latin typeface="Bookman Old Style" pitchFamily="18" charset="0"/>
              </a:rPr>
            </a:br>
            <a:r>
              <a:rPr lang="ru-RU" sz="1400" b="1" dirty="0" smtClean="0">
                <a:latin typeface="Bookman Old Style" pitchFamily="18" charset="0"/>
              </a:rPr>
              <a:t/>
            </a:r>
            <a:br>
              <a:rPr lang="ru-RU" sz="1400" b="1" dirty="0" smtClean="0">
                <a:latin typeface="Bookman Old Style" pitchFamily="18" charset="0"/>
              </a:rPr>
            </a:br>
            <a:r>
              <a:rPr lang="ru-RU" sz="1400" b="1" i="1" dirty="0" smtClean="0">
                <a:solidFill>
                  <a:srgbClr val="C00000"/>
                </a:solidFill>
                <a:latin typeface="Bookman Old Style" pitchFamily="18" charset="0"/>
              </a:rPr>
              <a:t>Для меня Россия началась отсюда -</a:t>
            </a:r>
            <a:br>
              <a:rPr lang="ru-RU" sz="1400" b="1" i="1" dirty="0" smtClean="0">
                <a:solidFill>
                  <a:srgbClr val="C00000"/>
                </a:solidFill>
                <a:latin typeface="Bookman Old Style" pitchFamily="18" charset="0"/>
              </a:rPr>
            </a:br>
            <a:r>
              <a:rPr lang="ru-RU" sz="1400" b="1" i="1" dirty="0" smtClean="0">
                <a:solidFill>
                  <a:srgbClr val="C00000"/>
                </a:solidFill>
                <a:latin typeface="Bookman Old Style" pitchFamily="18" charset="0"/>
              </a:rPr>
              <a:t>И в другой похожей надобности нет.</a:t>
            </a:r>
            <a:br>
              <a:rPr lang="ru-RU" sz="1400" b="1" i="1" dirty="0" smtClean="0">
                <a:solidFill>
                  <a:srgbClr val="C00000"/>
                </a:solidFill>
                <a:latin typeface="Bookman Old Style" pitchFamily="18" charset="0"/>
              </a:rPr>
            </a:br>
            <a:r>
              <a:rPr lang="ru-RU" sz="1400" b="1" i="1" dirty="0" smtClean="0">
                <a:solidFill>
                  <a:srgbClr val="C00000"/>
                </a:solidFill>
                <a:latin typeface="Bookman Old Style" pitchFamily="18" charset="0"/>
              </a:rPr>
              <a:t>Пусть судьбой побита и лицом не вышла -</a:t>
            </a:r>
            <a:br>
              <a:rPr lang="ru-RU" sz="1400" b="1" i="1" dirty="0" smtClean="0">
                <a:solidFill>
                  <a:srgbClr val="C00000"/>
                </a:solidFill>
                <a:latin typeface="Bookman Old Style" pitchFamily="18" charset="0"/>
              </a:rPr>
            </a:br>
            <a:r>
              <a:rPr lang="ru-RU" sz="1400" b="1" i="1" dirty="0" smtClean="0">
                <a:solidFill>
                  <a:srgbClr val="C00000"/>
                </a:solidFill>
                <a:latin typeface="Bookman Old Style" pitchFamily="18" charset="0"/>
              </a:rPr>
              <a:t>И над ней забрезжил теплый Божий свет</a:t>
            </a:r>
            <a:r>
              <a:rPr lang="ru-RU" sz="1400" b="1" dirty="0" smtClean="0">
                <a:latin typeface="Bookman Old Style" pitchFamily="18" charset="0"/>
              </a:rPr>
              <a:t>.</a:t>
            </a:r>
          </a:p>
          <a:p>
            <a:pPr algn="r"/>
            <a:endParaRPr lang="ru-RU" sz="1400" b="1" i="1" dirty="0" smtClean="0">
              <a:latin typeface="Bookman Old Style" pitchFamily="18" charset="0"/>
            </a:endParaRPr>
          </a:p>
          <a:p>
            <a:pPr algn="r"/>
            <a:r>
              <a:rPr lang="ru-RU" sz="1400" b="1" i="1" dirty="0" smtClean="0">
                <a:latin typeface="Bookman Old Style" pitchFamily="18" charset="0"/>
              </a:rPr>
              <a:t>И.В.Ерофеев</a:t>
            </a:r>
            <a:r>
              <a:rPr lang="ru-RU" sz="1400" b="1" dirty="0" smtClean="0">
                <a:latin typeface="Bookman Old Style" pitchFamily="18" charset="0"/>
              </a:rPr>
              <a:t/>
            </a:r>
            <a:br>
              <a:rPr lang="ru-RU" sz="1400" b="1" dirty="0" smtClean="0">
                <a:latin typeface="Bookman Old Style" pitchFamily="18" charset="0"/>
              </a:rPr>
            </a:br>
            <a:endParaRPr lang="ru-RU" sz="1400" dirty="0"/>
          </a:p>
        </p:txBody>
      </p:sp>
      <p:pic>
        <p:nvPicPr>
          <p:cNvPr id="40962" name="Picture 2" descr="http://it.tourbina.ru/photos.3/5/0/505553/big.photo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4" y="4643446"/>
            <a:ext cx="2550514" cy="2000264"/>
          </a:xfrm>
          <a:prstGeom prst="rect">
            <a:avLst/>
          </a:prstGeom>
          <a:noFill/>
        </p:spPr>
      </p:pic>
      <p:pic>
        <p:nvPicPr>
          <p:cNvPr id="40966" name="Picture 6" descr="http://photo.qip.ru/photo/0070026/150967638/xlarge/15494009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20" y="2285992"/>
            <a:ext cx="2368859" cy="17773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Замок </a:t>
            </a:r>
            <a:r>
              <a:rPr lang="ru-RU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Георгиенбург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/ г.Черняховск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18" name="Picture 2" descr="http://u43313.netangels.ru/images/Georgenbur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1857364"/>
            <a:ext cx="6096000" cy="457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Тени тевтонских рыцарей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36866" name="Picture 2" descr="http://img-fotki.yandex.ru/get/6205/121998322.23/0_70f77_957c3857_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1571612"/>
            <a:ext cx="6096000" cy="457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584"/>
          </a:xfrm>
        </p:spPr>
        <p:txBody>
          <a:bodyPr>
            <a:normAutofit/>
          </a:bodyPr>
          <a:lstStyle/>
          <a:p>
            <a:r>
              <a:rPr lang="ru-RU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Форбург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замка </a:t>
            </a:r>
            <a:r>
              <a:rPr lang="ru-RU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Прейсиш-Эйлау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/г.Багратионовск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5842" name="Picture 2" descr="http://www.autotravel.ru/phalbum/90422/1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26" y="1500174"/>
            <a:ext cx="3857652" cy="45958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71612"/>
            <a:ext cx="8229600" cy="452438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4770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Королевские ворота/ г.Калининград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698" name="Picture 2" descr="http://kaliningrad.go2all.ru/imgs/27/17/5389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071546"/>
            <a:ext cx="7620000" cy="5429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Брандербургские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ворота/г.Калининград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22" name="Picture 2" descr="http://konigsberg.ucoz.com/1165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500174"/>
            <a:ext cx="5715040" cy="40719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245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Так это было…/</a:t>
            </a:r>
            <a:r>
              <a:rPr lang="ru-RU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Фридляндские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ворота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6" name="Picture 4" descr="https://lh3.googleusercontent.com/-ZXfMkeJGRsg/TsdWwoVxMcI/AAAAAAAAVns/CcUCsV-MQ1I/s1600/vorota_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714488"/>
            <a:ext cx="8143932" cy="46434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396</TotalTime>
  <Words>1021</Words>
  <Application>Microsoft Office PowerPoint</Application>
  <PresentationFormat>Экран (4:3)</PresentationFormat>
  <Paragraphs>210</Paragraphs>
  <Slides>33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9" baseType="lpstr">
      <vt:lpstr>Arial</vt:lpstr>
      <vt:lpstr>Bookman Old Style</vt:lpstr>
      <vt:lpstr>Constantia</vt:lpstr>
      <vt:lpstr>Times New Roman</vt:lpstr>
      <vt:lpstr>Wingdings 2</vt:lpstr>
      <vt:lpstr>Бумажная</vt:lpstr>
      <vt:lpstr>Презентация PowerPoint</vt:lpstr>
      <vt:lpstr>Презентация PowerPoint</vt:lpstr>
      <vt:lpstr>Замок  Тапеау/ныне  г.Гвардейск</vt:lpstr>
      <vt:lpstr>Замок Георгиенбург/ г.Черняховск</vt:lpstr>
      <vt:lpstr>Тени тевтонских рыцарей</vt:lpstr>
      <vt:lpstr>Форбург  замка Прейсиш-Эйлау/г.Багратионовск</vt:lpstr>
      <vt:lpstr>Королевские ворота/ г.Калининград</vt:lpstr>
      <vt:lpstr>Брандербургские  ворота/г.Калининград</vt:lpstr>
      <vt:lpstr>Презентация PowerPoint</vt:lpstr>
      <vt:lpstr>Фридландские  ворота сегодня</vt:lpstr>
      <vt:lpstr>Башня Дер Дона/г.Калининград</vt:lpstr>
      <vt:lpstr>«Следы» Наполеона /Тильзит-Советск</vt:lpstr>
      <vt:lpstr>«Следы» Наполеона/  Инстербург - Черняховск</vt:lpstr>
      <vt:lpstr>Отечественная война 1812</vt:lpstr>
      <vt:lpstr>Первая  мировая  война</vt:lpstr>
      <vt:lpstr>Парад  русской армии в Инстербурге 1914 г.</vt:lpstr>
      <vt:lpstr>Памятник героям Первой мировой войны/ открыт  в 2014 г.</vt:lpstr>
      <vt:lpstr>Великая    Отечественная  война</vt:lpstr>
      <vt:lpstr>Ты шагнул в бессмертие гордо…</vt:lpstr>
      <vt:lpstr>Ты шагнул в бессмертие гордо, встал на бронзовый пьедестал…</vt:lpstr>
      <vt:lpstr>По  дорогам       Восточной        Пруссии</vt:lpstr>
      <vt:lpstr>По  дорогам       Восточной        Пруссии</vt:lpstr>
      <vt:lpstr>Презентация PowerPoint</vt:lpstr>
      <vt:lpstr>Презентация PowerPoint</vt:lpstr>
      <vt:lpstr>Военными   дорогами</vt:lpstr>
      <vt:lpstr>Культурное   наследие</vt:lpstr>
      <vt:lpstr>            Гофман Эрнст Теодор Амадей  1786-1822гг. Немецкий писатель-романтик,  композитор,    художник и юрист.  Первоначально Эрнст Теодор Вильгельм,  но, как поклонник Вольфганга Амадея Моцарта, изменил имя в 1805 г. Псевдоним как композитора - Иоганн Крайслер.</vt:lpstr>
      <vt:lpstr>Фрида  Юнг (1865 – 1929)</vt:lpstr>
      <vt:lpstr>Советские  писатели </vt:lpstr>
      <vt:lpstr>                   Всеволод Викторович Остен  (1921–1989)</vt:lpstr>
      <vt:lpstr>Современные  писатели</vt:lpstr>
      <vt:lpstr>Связь   ФГОС  и реализуемых программ 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home office</cp:lastModifiedBy>
  <cp:revision>83</cp:revision>
  <dcterms:modified xsi:type="dcterms:W3CDTF">2020-10-01T13:47:07Z</dcterms:modified>
</cp:coreProperties>
</file>