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8" r:id="rId10"/>
    <p:sldId id="270" r:id="rId11"/>
    <p:sldId id="271" r:id="rId12"/>
    <p:sldId id="272" r:id="rId13"/>
    <p:sldId id="266" r:id="rId14"/>
    <p:sldId id="267" r:id="rId15"/>
    <p:sldId id="269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9900"/>
    <a:srgbClr val="FF0000"/>
    <a:srgbClr val="33CC33"/>
    <a:srgbClr val="FF99CC"/>
    <a:srgbClr val="9900FF"/>
    <a:srgbClr val="996633"/>
    <a:srgbClr val="3333CC"/>
    <a:srgbClr val="008000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816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3F5F4-E09E-494E-AB7F-4D9CDE0E6F6C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448A60-A34B-40CA-9DC7-8B34B3E76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48A60-A34B-40CA-9DC7-8B34B3E7663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B3DFC-40D6-47A4-A4AA-DDAEB71CF543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48167-727D-4A3D-B690-FD9C07A16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storge.pic2.me/upload/102/5278e2f645948.jpg"/>
          <p:cNvPicPr>
            <a:picLocks noChangeAspect="1" noChangeArrowheads="1"/>
          </p:cNvPicPr>
          <p:nvPr/>
        </p:nvPicPr>
        <p:blipFill>
          <a:blip r:embed="rId2"/>
          <a:srcRect l="3827" r="14541" b="20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28604"/>
            <a:ext cx="9215502" cy="2714644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BeeskneesC" pitchFamily="82" charset="0"/>
              </a:rPr>
              <a:t>С</a:t>
            </a:r>
            <a:r>
              <a:rPr lang="ru-RU" sz="6000" dirty="0" smtClean="0">
                <a:solidFill>
                  <a:srgbClr val="FFFF00"/>
                </a:solidFill>
                <a:latin typeface="BeeskneesC" pitchFamily="82" charset="0"/>
              </a:rPr>
              <a:t>о</a:t>
            </a:r>
            <a:r>
              <a:rPr lang="ru-RU" sz="6000" dirty="0" smtClean="0">
                <a:solidFill>
                  <a:srgbClr val="00B050"/>
                </a:solidFill>
                <a:latin typeface="BeeskneesC" pitchFamily="82" charset="0"/>
              </a:rPr>
              <a:t>з</a:t>
            </a:r>
            <a:r>
              <a:rPr lang="ru-RU" sz="6000" dirty="0" smtClean="0">
                <a:solidFill>
                  <a:srgbClr val="00B0F0"/>
                </a:solidFill>
                <a:latin typeface="BeeskneesC" pitchFamily="82" charset="0"/>
              </a:rPr>
              <a:t>д</a:t>
            </a:r>
            <a:r>
              <a:rPr lang="ru-RU" sz="6000" dirty="0" smtClean="0">
                <a:solidFill>
                  <a:srgbClr val="FF6600"/>
                </a:solidFill>
                <a:latin typeface="BeeskneesC" pitchFamily="82" charset="0"/>
              </a:rPr>
              <a:t>а</a:t>
            </a:r>
            <a:r>
              <a:rPr lang="ru-RU" sz="6000" dirty="0" smtClean="0">
                <a:solidFill>
                  <a:srgbClr val="008000"/>
                </a:solidFill>
                <a:latin typeface="BeeskneesC" pitchFamily="82" charset="0"/>
              </a:rPr>
              <a:t>н</a:t>
            </a:r>
            <a:r>
              <a:rPr lang="ru-RU" sz="6000" dirty="0" smtClean="0">
                <a:solidFill>
                  <a:srgbClr val="CC00CC"/>
                </a:solidFill>
                <a:latin typeface="BeeskneesC" pitchFamily="82" charset="0"/>
              </a:rPr>
              <a:t>и</a:t>
            </a:r>
            <a:r>
              <a:rPr lang="ru-RU" sz="6000" dirty="0" smtClean="0">
                <a:solidFill>
                  <a:srgbClr val="0070C0"/>
                </a:solidFill>
                <a:latin typeface="BeeskneesC" pitchFamily="82" charset="0"/>
              </a:rPr>
              <a:t>е </a:t>
            </a:r>
            <a:r>
              <a:rPr lang="ru-RU" sz="6000" dirty="0" smtClean="0">
                <a:solidFill>
                  <a:srgbClr val="FFCC99"/>
                </a:solidFill>
                <a:latin typeface="BeeskneesC" pitchFamily="82" charset="0"/>
              </a:rPr>
              <a:t>м</a:t>
            </a:r>
            <a:r>
              <a:rPr lang="ru-RU" sz="6000" dirty="0" smtClean="0">
                <a:solidFill>
                  <a:srgbClr val="FF0000"/>
                </a:solidFill>
                <a:latin typeface="BeeskneesC" pitchFamily="82" charset="0"/>
              </a:rPr>
              <a:t>у</a:t>
            </a:r>
            <a:r>
              <a:rPr lang="ru-RU" sz="6000" dirty="0" smtClean="0">
                <a:solidFill>
                  <a:srgbClr val="00B050"/>
                </a:solidFill>
                <a:latin typeface="BeeskneesC" pitchFamily="82" charset="0"/>
              </a:rPr>
              <a:t>л</a:t>
            </a:r>
            <a:r>
              <a:rPr lang="ru-RU" sz="6000" dirty="0" smtClean="0">
                <a:solidFill>
                  <a:srgbClr val="33CCFF"/>
                </a:solidFill>
                <a:latin typeface="BeeskneesC" pitchFamily="82" charset="0"/>
              </a:rPr>
              <a:t>ь</a:t>
            </a:r>
            <a:r>
              <a:rPr lang="ru-RU" sz="6000" dirty="0" smtClean="0">
                <a:solidFill>
                  <a:srgbClr val="00B0F0"/>
                </a:solidFill>
                <a:latin typeface="BeeskneesC" pitchFamily="82" charset="0"/>
              </a:rPr>
              <a:t>т</a:t>
            </a:r>
            <a:r>
              <a:rPr lang="ru-RU" sz="6000" dirty="0" smtClean="0">
                <a:solidFill>
                  <a:srgbClr val="00CC00"/>
                </a:solidFill>
                <a:latin typeface="BeeskneesC" pitchFamily="82" charset="0"/>
              </a:rPr>
              <a:t>ф</a:t>
            </a:r>
            <a:r>
              <a:rPr lang="ru-RU" sz="6000" dirty="0" smtClean="0">
                <a:solidFill>
                  <a:srgbClr val="FF9900"/>
                </a:solidFill>
                <a:latin typeface="BeeskneesC" pitchFamily="82" charset="0"/>
              </a:rPr>
              <a:t>и</a:t>
            </a:r>
            <a:r>
              <a:rPr lang="ru-RU" sz="6000" dirty="0" smtClean="0">
                <a:solidFill>
                  <a:srgbClr val="CC0000"/>
                </a:solidFill>
                <a:latin typeface="BeeskneesC" pitchFamily="82" charset="0"/>
              </a:rPr>
              <a:t>л</a:t>
            </a:r>
            <a:r>
              <a:rPr lang="ru-RU" sz="6000" dirty="0" smtClean="0">
                <a:solidFill>
                  <a:srgbClr val="0066FF"/>
                </a:solidFill>
                <a:latin typeface="BeeskneesC" pitchFamily="82" charset="0"/>
              </a:rPr>
              <a:t>ь</a:t>
            </a:r>
            <a:r>
              <a:rPr lang="ru-RU" sz="6000" dirty="0" smtClean="0">
                <a:solidFill>
                  <a:srgbClr val="9900FF"/>
                </a:solidFill>
                <a:latin typeface="BeeskneesC" pitchFamily="82" charset="0"/>
              </a:rPr>
              <a:t>м</a:t>
            </a:r>
            <a:r>
              <a:rPr lang="ru-RU" sz="6000" dirty="0" smtClean="0">
                <a:solidFill>
                  <a:srgbClr val="FFFF00"/>
                </a:solidFill>
                <a:latin typeface="BeeskneesC" pitchFamily="82" charset="0"/>
              </a:rPr>
              <a:t>а</a:t>
            </a:r>
            <a:r>
              <a:rPr lang="ru-RU" sz="6000" dirty="0" smtClean="0">
                <a:solidFill>
                  <a:srgbClr val="33CCFF"/>
                </a:solidFill>
                <a:latin typeface="BeeskneesC" pitchFamily="82" charset="0"/>
              </a:rPr>
              <a:t> </a:t>
            </a:r>
            <a:br>
              <a:rPr lang="ru-RU" sz="6000" dirty="0" smtClean="0">
                <a:solidFill>
                  <a:srgbClr val="33CCFF"/>
                </a:solidFill>
                <a:latin typeface="BeeskneesC" pitchFamily="82" charset="0"/>
              </a:rPr>
            </a:br>
            <a:r>
              <a:rPr lang="ru-RU" sz="6000" dirty="0" smtClean="0">
                <a:solidFill>
                  <a:srgbClr val="7030A0"/>
                </a:solidFill>
                <a:latin typeface="BeeskneesC" pitchFamily="82" charset="0"/>
              </a:rPr>
              <a:t>в   </a:t>
            </a:r>
            <a:r>
              <a:rPr lang="en-US" sz="6000" dirty="0" smtClean="0">
                <a:solidFill>
                  <a:srgbClr val="FF0000"/>
                </a:solidFill>
                <a:latin typeface="BeeskneesC" pitchFamily="82" charset="0"/>
              </a:rPr>
              <a:t>a</a:t>
            </a:r>
            <a:r>
              <a:rPr lang="en-US" sz="6000" dirty="0" smtClean="0">
                <a:solidFill>
                  <a:srgbClr val="FFFF00"/>
                </a:solidFill>
                <a:latin typeface="BeeskneesC" pitchFamily="82" charset="0"/>
              </a:rPr>
              <a:t>d</a:t>
            </a:r>
            <a:r>
              <a:rPr lang="en-US" sz="6000" dirty="0" smtClean="0">
                <a:solidFill>
                  <a:srgbClr val="FF9900"/>
                </a:solidFill>
                <a:latin typeface="BeeskneesC" pitchFamily="82" charset="0"/>
              </a:rPr>
              <a:t>o</a:t>
            </a:r>
            <a:r>
              <a:rPr lang="en-US" sz="6000" dirty="0" smtClean="0">
                <a:solidFill>
                  <a:srgbClr val="008000"/>
                </a:solidFill>
                <a:latin typeface="BeeskneesC" pitchFamily="82" charset="0"/>
              </a:rPr>
              <a:t>b</a:t>
            </a:r>
            <a:r>
              <a:rPr lang="en-US" sz="6000" dirty="0" smtClean="0">
                <a:solidFill>
                  <a:srgbClr val="FF0000"/>
                </a:solidFill>
                <a:latin typeface="BeeskneesC" pitchFamily="82" charset="0"/>
              </a:rPr>
              <a:t>e </a:t>
            </a:r>
            <a:r>
              <a:rPr lang="ru-RU" sz="6000" dirty="0" smtClean="0">
                <a:solidFill>
                  <a:srgbClr val="FF0000"/>
                </a:solidFill>
                <a:latin typeface="BeeskneesC" pitchFamily="82" charset="0"/>
              </a:rPr>
              <a:t>  </a:t>
            </a:r>
            <a:r>
              <a:rPr lang="en-US" sz="6000" dirty="0" smtClean="0">
                <a:solidFill>
                  <a:schemeClr val="accent5">
                    <a:lumMod val="75000"/>
                  </a:schemeClr>
                </a:solidFill>
                <a:latin typeface="BeeskneesC" pitchFamily="82" charset="0"/>
              </a:rPr>
              <a:t>a</a:t>
            </a:r>
            <a:r>
              <a:rPr lang="en-US" sz="6000" dirty="0" smtClean="0">
                <a:solidFill>
                  <a:srgbClr val="FF99CC"/>
                </a:solidFill>
                <a:latin typeface="BeeskneesC" pitchFamily="82" charset="0"/>
              </a:rPr>
              <a:t>n</a:t>
            </a:r>
            <a:r>
              <a:rPr lang="en-US" sz="6000" dirty="0" smtClean="0">
                <a:solidFill>
                  <a:srgbClr val="33CC33"/>
                </a:solidFill>
                <a:latin typeface="BeeskneesC" pitchFamily="82" charset="0"/>
              </a:rPr>
              <a:t>i</a:t>
            </a:r>
            <a:r>
              <a:rPr lang="en-US" sz="6000" dirty="0" smtClean="0">
                <a:solidFill>
                  <a:srgbClr val="FF0000"/>
                </a:solidFill>
                <a:latin typeface="BeeskneesC" pitchFamily="82" charset="0"/>
              </a:rPr>
              <a:t>m</a:t>
            </a:r>
            <a:r>
              <a:rPr lang="en-US" sz="6000" dirty="0" smtClean="0">
                <a:solidFill>
                  <a:srgbClr val="FF9900"/>
                </a:solidFill>
                <a:latin typeface="BeeskneesC" pitchFamily="82" charset="0"/>
              </a:rPr>
              <a:t>a</a:t>
            </a:r>
            <a:r>
              <a:rPr lang="en-US" sz="6000" dirty="0" smtClean="0">
                <a:solidFill>
                  <a:srgbClr val="7030A0"/>
                </a:solidFill>
                <a:latin typeface="BeeskneesC" pitchFamily="82" charset="0"/>
              </a:rPr>
              <a:t>t</a:t>
            </a:r>
            <a:r>
              <a:rPr lang="en-US" sz="6000" dirty="0" smtClean="0">
                <a:solidFill>
                  <a:srgbClr val="00FF00"/>
                </a:solidFill>
                <a:latin typeface="BeeskneesC" pitchFamily="82" charset="0"/>
              </a:rPr>
              <a:t>e</a:t>
            </a:r>
            <a:endParaRPr lang="ru-RU" sz="6000" dirty="0">
              <a:solidFill>
                <a:srgbClr val="00FF00"/>
              </a:solidFill>
              <a:latin typeface="BeeskneesC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3714752"/>
            <a:ext cx="5143536" cy="164307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dirty="0" smtClean="0"/>
              <a:t>Автор: Волкова </a:t>
            </a:r>
            <a:r>
              <a:rPr lang="ru-RU" dirty="0" err="1" smtClean="0"/>
              <a:t>Василина</a:t>
            </a:r>
            <a:r>
              <a:rPr lang="ru-RU" dirty="0" smtClean="0"/>
              <a:t>, учащаяся 9 «Б»</a:t>
            </a:r>
          </a:p>
          <a:p>
            <a:pPr algn="l"/>
            <a:r>
              <a:rPr lang="ru-RU" dirty="0" smtClean="0"/>
              <a:t>Руководитель: Рязанцева Наталья Геннадьевна</a:t>
            </a:r>
          </a:p>
          <a:p>
            <a:pPr algn="l"/>
            <a:r>
              <a:rPr lang="ru-RU" dirty="0" smtClean="0"/>
              <a:t>учитель информатики и ИКТ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виды анимации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357826"/>
            <a:ext cx="3786214" cy="76833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Рисованная классическая анимация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http://www.cartoontower.ru/sites/default/files/image/belosnej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4105805" cy="3571900"/>
          </a:xfrm>
          <a:prstGeom prst="rect">
            <a:avLst/>
          </a:prstGeom>
          <a:noFill/>
        </p:spPr>
      </p:pic>
      <p:pic>
        <p:nvPicPr>
          <p:cNvPr id="5" name="Picture 6" descr="https://ic.pics.livejournal.com/1era/14164259/273133/273133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00174"/>
            <a:ext cx="4412802" cy="357190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5214942" y="5357826"/>
            <a:ext cx="3357586" cy="768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Перекладная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анимация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857224" y="5429264"/>
            <a:ext cx="3643338" cy="768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виды анимации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43513"/>
            <a:ext cx="3471858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Живопись на стекле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www.cartoontower.ru/sites/default/files/image/ctarikimore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4214842" cy="3429025"/>
          </a:xfrm>
          <a:prstGeom prst="rect">
            <a:avLst/>
          </a:prstGeom>
          <a:noFill/>
        </p:spPr>
      </p:pic>
      <p:pic>
        <p:nvPicPr>
          <p:cNvPr id="5" name="Picture 2" descr="https://i.pinimg.com/736x/0f/c5/b4/0fc5b40ef32af36e1659cd0ff31cc154--exhibition-ham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28736"/>
            <a:ext cx="4214842" cy="3429024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786314" y="5214950"/>
            <a:ext cx="347185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Кукольная 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анимация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виды анимации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aeslib.ru/wp-content/uploads/2017/09/26-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14488"/>
            <a:ext cx="4071966" cy="392909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5715016"/>
            <a:ext cx="428628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Пластилиновая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анимация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https://avatars.mds.yandex.net/get-zen_doc/222865/pub_5dba8c21bc251400b2467215_5dbae90dfbe6e700ae30f901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714488"/>
            <a:ext cx="4214842" cy="392909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43438" y="5715016"/>
            <a:ext cx="428628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ea typeface="+mj-ea"/>
                <a:cs typeface="Times New Roman" pitchFamily="18" charset="0"/>
              </a:rPr>
              <a:t> анимация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43314"/>
            <a:ext cx="5357850" cy="571504"/>
          </a:xfrm>
        </p:spPr>
        <p:txBody>
          <a:bodyPr>
            <a:normAutofit fontScale="90000"/>
          </a:bodyPr>
          <a:lstStyle/>
          <a:p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Рис. 1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Интерфейс программы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Adobe Animate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Оля-ля\Desktop\Новая папка\скрин5.png"/>
          <p:cNvPicPr>
            <a:picLocks noGrp="1"/>
          </p:cNvPicPr>
          <p:nvPr>
            <p:ph idx="1"/>
          </p:nvPr>
        </p:nvPicPr>
        <p:blipFill>
          <a:blip r:embed="rId2" cstate="print"/>
          <a:srcRect r="49671" b="38039"/>
          <a:stretch>
            <a:fillRect/>
          </a:stretch>
        </p:blipFill>
        <p:spPr bwMode="auto">
          <a:xfrm>
            <a:off x="214282" y="857232"/>
            <a:ext cx="4357718" cy="2614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Оля-ля\Desktop\Новая папка\скрин 3.png"/>
          <p:cNvPicPr/>
          <p:nvPr/>
        </p:nvPicPr>
        <p:blipFill>
          <a:blip r:embed="rId3" cstate="print"/>
          <a:srcRect b="5313"/>
          <a:stretch>
            <a:fillRect/>
          </a:stretch>
        </p:blipFill>
        <p:spPr bwMode="auto">
          <a:xfrm>
            <a:off x="4429124" y="3786190"/>
            <a:ext cx="435771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28596" y="5643578"/>
            <a:ext cx="8229600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786150" y="6357958"/>
            <a:ext cx="53578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Рис. 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Начало создания мультфильма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14282" y="0"/>
            <a:ext cx="850112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Процесс создания мультфильма</a:t>
            </a:r>
            <a:endParaRPr kumimoji="0" lang="ru-RU" sz="5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8792" y="3000372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Рис. 3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Кадр из мультфильма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274" y="6303977"/>
            <a:ext cx="5500726" cy="5540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Рис. 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Наложение звука на анимацию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Оля-ля\Desktop\Новая папка\СКРИН.png"/>
          <p:cNvPicPr/>
          <p:nvPr/>
        </p:nvPicPr>
        <p:blipFill>
          <a:blip r:embed="rId2"/>
          <a:srcRect b="5397"/>
          <a:stretch>
            <a:fillRect/>
          </a:stretch>
        </p:blipFill>
        <p:spPr bwMode="auto">
          <a:xfrm>
            <a:off x="214282" y="285728"/>
            <a:ext cx="485778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Оля-ля\Desktop\вАсилиНа\скрин 8.png"/>
          <p:cNvPicPr/>
          <p:nvPr/>
        </p:nvPicPr>
        <p:blipFill>
          <a:blip r:embed="rId3" cstate="print"/>
          <a:srcRect b="7075"/>
          <a:stretch>
            <a:fillRect/>
          </a:stretch>
        </p:blipFill>
        <p:spPr bwMode="auto">
          <a:xfrm>
            <a:off x="3714712" y="3286124"/>
            <a:ext cx="542928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50057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Рис. 5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Сохранение мультфильма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C:\Users\Оля-ля\Desktop\вАсилиНа\скрин 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714356"/>
            <a:ext cx="614366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62500" lnSpcReduction="20000"/>
          </a:bodyPr>
          <a:lstStyle/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Изучив материалы по данной теме, я узнала, что существует очень много техник для создания мультфильмов. Мне стало понятно, какие приспособления необходимы для того, чтобы оживить героев. Оказалось, всё не так просто. Создание мультфильма – это очень кропотливая работа, требующая терпения, а также умения работы с компьютером.</a:t>
            </a: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смогла сделать сама мультфильм. И своим одноклассникам и первоклашкам, которые еще только начинают свой путь в школе, я хочу предложить посмотреть то, что у меня получилось и тоже попробовать свои силы в этой работе.</a:t>
            </a: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попробовала свои силы в роли режиссера, декоратора, монтажера, художника. Эта работа мне понравилась, и я продолжу эксперименты по созданию мультфильмов. Хочется попробовать другие техники, посмотреть, что окажется сложнее, интереснее.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186766" cy="5143535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на свете больше всего любят дети? Ну, конечно же, конфеты и мультфильмы! Хорошие мультфильмы развивают фантазию и воображение, обогащают наш внутренний мир, сохраняют здоровье.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Редко кто задумывается: а как же, собственно, происходит это необыкновенное чудо? Как «оживают» любимые герои? Поэтому мы и захотели создать свой  мультфильм.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Но как его создать? С чего начинать? В чем заключаются секреты создания мультфильмов? Чтобы получить ответы на волнующие нас вопросы, мы решили самостоятельно создать мультфильм.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В связи с этим, на мой взгляд, создание   мультфильма  является очень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актуальным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вопросом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Ведущая идея проекта заключается в создании мультфильма  по мотивам русской народной сказки «Колобок».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мультфильма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Adobe Animate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www.fotooboi.ru/upload/resize_cache/iblock/df3/2000_565_1d7a58ff99b324185ccb5ad5dfbdb5e85/df3f7e2c320cdc3f308b4643857eae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8943" y="1738274"/>
            <a:ext cx="7675057" cy="511972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изучить литературу по теме;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ознакомиться с технологией создания мультфильмов;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выбрать сюжет;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выбрать вид анимации для изготовления собственного мультфильма;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выполнить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покадровые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снимки;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освоить программу для создания анимации;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создать мультфильм.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57626"/>
          </a:xfrm>
        </p:spPr>
        <p:txBody>
          <a:bodyPr>
            <a:normAutofit fontScale="70000" lnSpcReduction="20000"/>
          </a:bodyPr>
          <a:lstStyle/>
          <a:p>
            <a:pPr lvl="0" algn="just"/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(рождение идеи проекта, выбор темы  проекта, определение цели, задач и этапов работы над проектом, определение необходимых ресурсов) – ноябрь 2019 г.</a:t>
            </a:r>
          </a:p>
          <a:p>
            <a:pPr lvl="0" algn="just"/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Поисковый этап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(обзор источников информации) – ноябрь-декабрь 2019  г.</a:t>
            </a:r>
          </a:p>
          <a:p>
            <a:pPr lvl="0" algn="just"/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Проектировочный этап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(реализация задуманного проекта) – январь 2020  г.</a:t>
            </a:r>
          </a:p>
          <a:p>
            <a:pPr lvl="0" algn="just"/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Подготовка проекта к публичному представлению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(оформление проекта, подготовка проекта к публичному представлению, публичное представление проекта) – февраль 2020 г.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мультипликация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Мультипликация - это вид киноискусства, произведения которого создаются путем съемки последовательных фаз движения рисованных (графическая или рисованная мультипликация) или объёмных (объёмная или кукольная мультипликация) объектов.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pbs.twimg.com/media/DgEkEqbXkAEFpJT.jpg: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43182"/>
            <a:ext cx="4214842" cy="2996967"/>
          </a:xfrm>
          <a:prstGeom prst="rect">
            <a:avLst/>
          </a:prstGeom>
          <a:noFill/>
        </p:spPr>
      </p:pic>
      <p:pic>
        <p:nvPicPr>
          <p:cNvPr id="3076" name="Picture 4" descr="https://i.pinimg.com/originals/6f/23/6d/6f236deeee2dca1f99c7c97f0e9d92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876"/>
            <a:ext cx="4071966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мультипликации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Корни возникновения мультипликации связаны со стробоскопом – оптической игрушкой, изобретенной бельгийским изобретателем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Жозефом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Плато в 1832 году. Принцип этого устройства был прост – на край круга наносился цикличный рисунок. Например, бегущая лошадь, которую изображали несколько раз в разных стадиях движения. При вращении круга рисунок сливался, и возникала иллюзия движущегося объекта.</a:t>
            </a:r>
          </a:p>
          <a:p>
            <a:pPr>
              <a:buNone/>
            </a:pP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6" name="Picture 6" descr="http://images.myshared.ru/74/1371711/slide_8.jpg"/>
          <p:cNvPicPr>
            <a:picLocks noChangeAspect="1" noChangeArrowheads="1"/>
          </p:cNvPicPr>
          <p:nvPr/>
        </p:nvPicPr>
        <p:blipFill>
          <a:blip r:embed="rId2"/>
          <a:srcRect l="16875" t="8750" r="21249" b="11249"/>
          <a:stretch>
            <a:fillRect/>
          </a:stretch>
        </p:blipFill>
        <p:spPr bwMode="auto">
          <a:xfrm>
            <a:off x="5214942" y="3143248"/>
            <a:ext cx="3500462" cy="339438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643998" cy="5983311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Первым настоящим мультипликатором принято считать француза Эмиля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Рейно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 Он создал аппарат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праксиноскоп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который состоял из крутящегося барабана, системы зеркал и фонаря. В 1892 году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Рейно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запустил своеобразный аттракцион  - оптический театр. Там он демонстрировал зрителям комические сюжеты продолжительностью 15-20 минут.  Это случилось за несколько лет до знаменитой премьеры братьев Люмьер, то есть мультипликация стала известна французам даже несколько раньше, чем кинофильмы. </a:t>
            </a:r>
          </a:p>
          <a:p>
            <a:pPr algn="just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Далее развитие мультипликации, так же  как и кинематографа, проходило во Франции. Эмиль Коль – еще один яркий режиссер и художник, начинал свою деятельность с актерских постановок. В 1908 году он создал первые мультипликационные фильмы. Они напоминали рисованные комиксы, только в движении.  Эмиль Коль рисовал тысячи рисунков, чтобы оживить их. Он стремился добиваться реалистичности, копируя настоящие предметы, и даже использовал фотографию. Его наследие современные мультипликаторы считают ценным.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endParaRPr lang="ru-RU" sz="5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5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5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5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Эмиль Коль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4578" name="Picture 2" descr="https://upload.wikimedia.org/wikipedia/commons/thumb/6/6c/Emile_Cohl_portrait.jpg/890px-Emile_Cohl_portra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143380"/>
            <a:ext cx="2108264" cy="2541909"/>
          </a:xfrm>
          <a:prstGeom prst="rect">
            <a:avLst/>
          </a:prstGeom>
          <a:noFill/>
        </p:spPr>
      </p:pic>
      <p:pic>
        <p:nvPicPr>
          <p:cNvPr id="5" name="Picture 4" descr="https://i.pinimg.com/736x/59/6d/08/596d084af780958ba283fd33951b5aaa--italian-art-vintage-childr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143380"/>
            <a:ext cx="2357454" cy="254859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786874" cy="6715148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Еще одно яркое имя в истории мультипликации связано с Россией. В 1912 году Владислав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Старевич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создал первый кукольный мультфильм под названием «Прекрасная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Люканида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или война рогачей и усачей». Этот деятель прославился своей любовью к насекомым. Он снял массу фильмов, им посвященным, и выглядели они на экране очень натурально. Владислав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Старевич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тонкий психолог и талантливый художник. Он заботился не только об изобразительной стороне мультфильмов, но и наполнял их глубоким смыслом.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Владислав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Старевич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54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в Европе съемка фильмов проходила практически кустарным способом, то в Америке с технической базой все обстояло гораздо лучше. Здесь и появился Уолт Дисней, который в 1929 году снял свой первый рисованный мультфильм с музыкальным сопровождением «Пляска скелетов».   Диснея принято считать отцом  мультипликации, его творчество заслуживает отдельного повествования, ведь только премию «Оскар» он получал 30 раз. Его опыт берут за основу и сегодня.</a:t>
            </a:r>
          </a:p>
          <a:p>
            <a:endParaRPr lang="ru-RU" sz="1400" dirty="0"/>
          </a:p>
        </p:txBody>
      </p:sp>
      <p:pic>
        <p:nvPicPr>
          <p:cNvPr id="21506" name="Picture 2" descr="https://img1.liveinternet.ru/images/attach/c/0/47/245/47245422_Starevi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285992"/>
            <a:ext cx="1857388" cy="216206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325</Words>
  <Application>Microsoft Office PowerPoint</Application>
  <PresentationFormat>Экран (4:3)</PresentationFormat>
  <Paragraphs>82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Создание мультфильма  в   adobe   animate</vt:lpstr>
      <vt:lpstr>Актуальность</vt:lpstr>
      <vt:lpstr>Цель</vt:lpstr>
      <vt:lpstr>Задачи</vt:lpstr>
      <vt:lpstr>Этапы проекта</vt:lpstr>
      <vt:lpstr>Что такое мультипликация</vt:lpstr>
      <vt:lpstr>История мультипликации</vt:lpstr>
      <vt:lpstr>Слайд 8</vt:lpstr>
      <vt:lpstr>Слайд 9</vt:lpstr>
      <vt:lpstr>Основные виды анимации</vt:lpstr>
      <vt:lpstr>Основные виды анимации</vt:lpstr>
      <vt:lpstr>Основные виды анимации</vt:lpstr>
      <vt:lpstr>Рис. 1. Интерфейс программы Adobe Animate </vt:lpstr>
      <vt:lpstr>Рис. 3. Кадр из мультфильма </vt:lpstr>
      <vt:lpstr>Рис. 5. Сохранение мультфильма </vt:lpstr>
      <vt:lpstr>Вывод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Компьютерная графика</dc:title>
  <dc:creator>3</dc:creator>
  <cp:lastModifiedBy>Пользователь</cp:lastModifiedBy>
  <cp:revision>46</cp:revision>
  <dcterms:created xsi:type="dcterms:W3CDTF">2020-01-30T05:00:56Z</dcterms:created>
  <dcterms:modified xsi:type="dcterms:W3CDTF">2020-02-25T13:34:03Z</dcterms:modified>
</cp:coreProperties>
</file>