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3" r:id="rId3"/>
    <p:sldId id="259" r:id="rId4"/>
    <p:sldId id="267" r:id="rId5"/>
    <p:sldId id="257" r:id="rId6"/>
    <p:sldId id="262" r:id="rId7"/>
    <p:sldId id="266" r:id="rId8"/>
    <p:sldId id="258" r:id="rId9"/>
    <p:sldId id="268" r:id="rId10"/>
    <p:sldId id="264" r:id="rId11"/>
    <p:sldId id="269" r:id="rId12"/>
    <p:sldId id="261" r:id="rId13"/>
    <p:sldId id="270" r:id="rId14"/>
    <p:sldId id="279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4DFC5-27CE-49AA-950A-5C4ED71C8B77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2BDD3-D20F-487F-B73F-3876BFDA7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628800"/>
            <a:ext cx="8640762" cy="1938992"/>
          </a:xfrm>
        </p:spPr>
        <p:txBody>
          <a:bodyPr>
            <a:spAutoFit/>
          </a:bodyPr>
          <a:lstStyle/>
          <a:p>
            <a:pPr algn="ctr" eaLnBrk="1" hangingPunct="1">
              <a:buFontTx/>
              <a:buNone/>
            </a:pPr>
            <a:r>
              <a:rPr lang="ru-RU" sz="4000" b="1" dirty="0" smtClean="0">
                <a:solidFill>
                  <a:schemeClr val="tx2"/>
                </a:solidFill>
                <a:sym typeface="Symbol" pitchFamily="18" charset="2"/>
              </a:rPr>
              <a:t>Упражнения по теме «Координатная </a:t>
            </a:r>
            <a:r>
              <a:rPr lang="ru-RU" sz="4000" b="1" dirty="0" smtClean="0">
                <a:solidFill>
                  <a:schemeClr val="tx2"/>
                </a:solidFill>
                <a:sym typeface="Symbol" pitchFamily="18" charset="2"/>
              </a:rPr>
              <a:t>плоскость. Моделирование рисунка из точек»</a:t>
            </a:r>
            <a:r>
              <a:rPr lang="ru-RU" dirty="0" smtClean="0">
                <a:solidFill>
                  <a:schemeClr val="tx2"/>
                </a:solidFill>
                <a:sym typeface="Symbol" pitchFamily="18" charset="2"/>
              </a:rPr>
              <a:t> </a:t>
            </a:r>
            <a:endParaRPr lang="ru-RU" dirty="0" smtClean="0">
              <a:solidFill>
                <a:schemeClr val="tx2"/>
              </a:solidFill>
              <a:sym typeface="Symbol" pitchFamily="18" charset="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188913"/>
            <a:ext cx="8785225" cy="6524625"/>
            <a:chOff x="168" y="176"/>
            <a:chExt cx="5408" cy="3928"/>
          </a:xfrm>
        </p:grpSpPr>
        <p:sp>
          <p:nvSpPr>
            <p:cNvPr id="5125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6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7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8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9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Картинки\JdP78HfrFgSKHbUeLY018YB6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 r="-2985" b="8444"/>
          <a:stretch>
            <a:fillRect/>
          </a:stretch>
        </p:blipFill>
        <p:spPr bwMode="auto">
          <a:xfrm>
            <a:off x="2267744" y="404664"/>
            <a:ext cx="5184576" cy="6207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Картинки\R86NhS9hbPbBM88eAX9N3PBV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1835696" y="155096"/>
            <a:ext cx="5472608" cy="6361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артинки\DaVL50b3B17TPLE18Rg5BMP5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1907704" y="476672"/>
            <a:ext cx="5082316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Картинки\TYEMMX4D0bt40Q2EXTRf9JT1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2339752" y="337598"/>
            <a:ext cx="4248472" cy="6289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Line 48"/>
          <p:cNvSpPr>
            <a:spLocks noChangeShapeType="1"/>
          </p:cNvSpPr>
          <p:nvPr/>
        </p:nvSpPr>
        <p:spPr bwMode="auto">
          <a:xfrm>
            <a:off x="952500" y="6357938"/>
            <a:ext cx="6477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57" name="Freeform 49"/>
          <p:cNvSpPr>
            <a:spLocks/>
          </p:cNvSpPr>
          <p:nvPr/>
        </p:nvSpPr>
        <p:spPr bwMode="auto">
          <a:xfrm>
            <a:off x="1485900" y="2706688"/>
            <a:ext cx="1588" cy="3937000"/>
          </a:xfrm>
          <a:custGeom>
            <a:avLst/>
            <a:gdLst>
              <a:gd name="T0" fmla="*/ 0 w 1"/>
              <a:gd name="T1" fmla="*/ 3937000 h 2480"/>
              <a:gd name="T2" fmla="*/ 0 w 1"/>
              <a:gd name="T3" fmla="*/ 0 h 2480"/>
              <a:gd name="T4" fmla="*/ 0 60000 65536"/>
              <a:gd name="T5" fmla="*/ 0 60000 65536"/>
              <a:gd name="T6" fmla="*/ 0 w 1"/>
              <a:gd name="T7" fmla="*/ 0 h 2480"/>
              <a:gd name="T8" fmla="*/ 1 w 1"/>
              <a:gd name="T9" fmla="*/ 2480 h 2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480">
                <a:moveTo>
                  <a:pt x="0" y="248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1219200" y="631825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1219200" y="5643563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1905000" y="631825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4149" name="Text Box 53"/>
          <p:cNvSpPr txBox="1">
            <a:spLocks noChangeArrowheads="1"/>
          </p:cNvSpPr>
          <p:nvPr/>
        </p:nvSpPr>
        <p:spPr bwMode="auto">
          <a:xfrm>
            <a:off x="7162800" y="62579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0" name="Text Box 54"/>
          <p:cNvSpPr txBox="1">
            <a:spLocks noChangeArrowheads="1"/>
          </p:cNvSpPr>
          <p:nvPr/>
        </p:nvSpPr>
        <p:spPr bwMode="auto">
          <a:xfrm>
            <a:off x="1066800" y="25003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4800600" y="590073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69" name="Прямоугольник 63"/>
          <p:cNvSpPr>
            <a:spLocks noChangeArrowheads="1"/>
          </p:cNvSpPr>
          <p:nvPr/>
        </p:nvSpPr>
        <p:spPr bwMode="auto">
          <a:xfrm>
            <a:off x="357188" y="285750"/>
            <a:ext cx="8358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00CC"/>
                </a:solidFill>
              </a:rPr>
              <a:t>Составление рисунка по кусочкам графиков функций, </a:t>
            </a:r>
          </a:p>
          <a:p>
            <a:pPr algn="ctr"/>
            <a:r>
              <a:rPr lang="ru-RU" dirty="0">
                <a:solidFill>
                  <a:srgbClr val="0000CC"/>
                </a:solidFill>
              </a:rPr>
              <a:t>заданных на отрезках</a:t>
            </a:r>
            <a:r>
              <a:rPr lang="ru-RU">
                <a:solidFill>
                  <a:srgbClr val="0000CC"/>
                </a:solidFill>
              </a:rPr>
              <a:t>. </a:t>
            </a:r>
          </a:p>
        </p:txBody>
      </p:sp>
      <p:graphicFrame>
        <p:nvGraphicFramePr>
          <p:cNvPr id="2050" name="Object 14"/>
          <p:cNvGraphicFramePr>
            <a:graphicFrameLocks noChangeAspect="1"/>
          </p:cNvGraphicFramePr>
          <p:nvPr/>
        </p:nvGraphicFramePr>
        <p:xfrm>
          <a:off x="539552" y="908720"/>
          <a:ext cx="3405188" cy="1409700"/>
        </p:xfrm>
        <a:graphic>
          <a:graphicData uri="http://schemas.openxmlformats.org/presentationml/2006/ole">
            <p:oleObj spid="_x0000_s47106" name="Формула" r:id="rId3" imgW="1955520" imgH="812520" progId="Equation.3">
              <p:embed/>
            </p:oleObj>
          </a:graphicData>
        </a:graphic>
      </p:graphicFrame>
      <p:graphicFrame>
        <p:nvGraphicFramePr>
          <p:cNvPr id="2051" name="Object 16"/>
          <p:cNvGraphicFramePr>
            <a:graphicFrameLocks noChangeAspect="1"/>
          </p:cNvGraphicFramePr>
          <p:nvPr/>
        </p:nvGraphicFramePr>
        <p:xfrm>
          <a:off x="5003800" y="965200"/>
          <a:ext cx="3335338" cy="1096963"/>
        </p:xfrm>
        <a:graphic>
          <a:graphicData uri="http://schemas.openxmlformats.org/presentationml/2006/ole">
            <p:oleObj spid="_x0000_s47107" name="Формула" r:id="rId4" imgW="1942920" imgH="634680" progId="Equation.3">
              <p:embed/>
            </p:oleObj>
          </a:graphicData>
        </a:graphic>
      </p:graphicFrame>
      <p:graphicFrame>
        <p:nvGraphicFramePr>
          <p:cNvPr id="2052" name="Object 18"/>
          <p:cNvGraphicFramePr>
            <a:graphicFrameLocks noChangeAspect="1"/>
          </p:cNvGraphicFramePr>
          <p:nvPr/>
        </p:nvGraphicFramePr>
        <p:xfrm>
          <a:off x="3419475" y="2286000"/>
          <a:ext cx="2160588" cy="395288"/>
        </p:xfrm>
        <a:graphic>
          <a:graphicData uri="http://schemas.openxmlformats.org/presentationml/2006/ole">
            <p:oleObj spid="_x0000_s47108" name="Формула" r:id="rId5" imgW="1193760" imgH="215640" progId="Equation.3">
              <p:embed/>
            </p:oleObj>
          </a:graphicData>
        </a:graphic>
      </p:graphicFrame>
      <p:sp>
        <p:nvSpPr>
          <p:cNvPr id="68" name="Text Box 52"/>
          <p:cNvSpPr txBox="1">
            <a:spLocks noChangeArrowheads="1"/>
          </p:cNvSpPr>
          <p:nvPr/>
        </p:nvSpPr>
        <p:spPr bwMode="auto">
          <a:xfrm>
            <a:off x="3571875" y="63150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9" name="Text Box 52"/>
          <p:cNvSpPr txBox="1">
            <a:spLocks noChangeArrowheads="1"/>
          </p:cNvSpPr>
          <p:nvPr/>
        </p:nvSpPr>
        <p:spPr bwMode="auto">
          <a:xfrm>
            <a:off x="1214438" y="507206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43608" y="1268760"/>
            <a:ext cx="5867400" cy="3810000"/>
            <a:chOff x="192" y="144"/>
            <a:chExt cx="3792" cy="2411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92" y="144"/>
              <a:ext cx="3792" cy="2400"/>
              <a:chOff x="192" y="144"/>
              <a:chExt cx="5376" cy="4032"/>
            </a:xfrm>
          </p:grpSpPr>
          <p:sp>
            <p:nvSpPr>
              <p:cNvPr id="2098" name="Line 8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9" name="Line 9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0" name="Line 10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1" name="Line 11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2" name="Line 12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" name="Line 13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" name="Line 14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" name="Line 15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" name="Line 16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" name="Line 17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" name="Line 18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" name="Line 19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" name="Line 20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" name="Line 21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" name="Line 22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" name="Line 23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" name="Line 24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" name="Line 25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" name="Line 26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" name="Line 27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" name="Line 28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" name="Line 29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3" name="Line 30"/>
            <p:cNvSpPr>
              <a:spLocks noChangeShapeType="1"/>
            </p:cNvSpPr>
            <p:nvPr/>
          </p:nvSpPr>
          <p:spPr bwMode="auto">
            <a:xfrm>
              <a:off x="192" y="144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Line 31"/>
            <p:cNvSpPr>
              <a:spLocks noChangeShapeType="1"/>
            </p:cNvSpPr>
            <p:nvPr/>
          </p:nvSpPr>
          <p:spPr bwMode="auto">
            <a:xfrm>
              <a:off x="192" y="316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Line 32"/>
            <p:cNvSpPr>
              <a:spLocks noChangeShapeType="1"/>
            </p:cNvSpPr>
            <p:nvPr/>
          </p:nvSpPr>
          <p:spPr bwMode="auto">
            <a:xfrm>
              <a:off x="192" y="488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Line 33"/>
            <p:cNvSpPr>
              <a:spLocks noChangeShapeType="1"/>
            </p:cNvSpPr>
            <p:nvPr/>
          </p:nvSpPr>
          <p:spPr bwMode="auto">
            <a:xfrm>
              <a:off x="192" y="661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Line 34"/>
            <p:cNvSpPr>
              <a:spLocks noChangeShapeType="1"/>
            </p:cNvSpPr>
            <p:nvPr/>
          </p:nvSpPr>
          <p:spPr bwMode="auto">
            <a:xfrm>
              <a:off x="192" y="833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Line 35"/>
            <p:cNvSpPr>
              <a:spLocks noChangeShapeType="1"/>
            </p:cNvSpPr>
            <p:nvPr/>
          </p:nvSpPr>
          <p:spPr bwMode="auto">
            <a:xfrm>
              <a:off x="192" y="1005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Line 36"/>
            <p:cNvSpPr>
              <a:spLocks noChangeShapeType="1"/>
            </p:cNvSpPr>
            <p:nvPr/>
          </p:nvSpPr>
          <p:spPr bwMode="auto">
            <a:xfrm>
              <a:off x="192" y="1177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Line 37"/>
            <p:cNvSpPr>
              <a:spLocks noChangeShapeType="1"/>
            </p:cNvSpPr>
            <p:nvPr/>
          </p:nvSpPr>
          <p:spPr bwMode="auto">
            <a:xfrm>
              <a:off x="192" y="1349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Line 38"/>
            <p:cNvSpPr>
              <a:spLocks noChangeShapeType="1"/>
            </p:cNvSpPr>
            <p:nvPr/>
          </p:nvSpPr>
          <p:spPr bwMode="auto">
            <a:xfrm>
              <a:off x="192" y="1522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Line 39"/>
            <p:cNvSpPr>
              <a:spLocks noChangeShapeType="1"/>
            </p:cNvSpPr>
            <p:nvPr/>
          </p:nvSpPr>
          <p:spPr bwMode="auto">
            <a:xfrm>
              <a:off x="192" y="1694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Line 40"/>
            <p:cNvSpPr>
              <a:spLocks noChangeShapeType="1"/>
            </p:cNvSpPr>
            <p:nvPr/>
          </p:nvSpPr>
          <p:spPr bwMode="auto">
            <a:xfrm>
              <a:off x="192" y="1867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Line 41"/>
            <p:cNvSpPr>
              <a:spLocks noChangeShapeType="1"/>
            </p:cNvSpPr>
            <p:nvPr/>
          </p:nvSpPr>
          <p:spPr bwMode="auto">
            <a:xfrm>
              <a:off x="192" y="2039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Line 42"/>
            <p:cNvSpPr>
              <a:spLocks noChangeShapeType="1"/>
            </p:cNvSpPr>
            <p:nvPr/>
          </p:nvSpPr>
          <p:spPr bwMode="auto">
            <a:xfrm>
              <a:off x="192" y="2211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" name="Line 43"/>
            <p:cNvSpPr>
              <a:spLocks noChangeShapeType="1"/>
            </p:cNvSpPr>
            <p:nvPr/>
          </p:nvSpPr>
          <p:spPr bwMode="auto">
            <a:xfrm>
              <a:off x="192" y="2383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" name="Line 44"/>
            <p:cNvSpPr>
              <a:spLocks noChangeShapeType="1"/>
            </p:cNvSpPr>
            <p:nvPr/>
          </p:nvSpPr>
          <p:spPr bwMode="auto">
            <a:xfrm>
              <a:off x="192" y="2555"/>
              <a:ext cx="37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6" name="Freeform 45"/>
          <p:cNvSpPr>
            <a:spLocks/>
          </p:cNvSpPr>
          <p:nvPr/>
        </p:nvSpPr>
        <p:spPr bwMode="auto">
          <a:xfrm>
            <a:off x="1447800" y="5181600"/>
            <a:ext cx="4527550" cy="1176338"/>
          </a:xfrm>
          <a:custGeom>
            <a:avLst/>
            <a:gdLst>
              <a:gd name="T0" fmla="*/ 0 w 2852"/>
              <a:gd name="T1" fmla="*/ 2147483647 h 741"/>
              <a:gd name="T2" fmla="*/ 2147483647 w 2852"/>
              <a:gd name="T3" fmla="*/ 2147483647 h 741"/>
              <a:gd name="T4" fmla="*/ 2147483647 w 2852"/>
              <a:gd name="T5" fmla="*/ 2147483647 h 741"/>
              <a:gd name="T6" fmla="*/ 2147483647 w 2852"/>
              <a:gd name="T7" fmla="*/ 2147483647 h 741"/>
              <a:gd name="T8" fmla="*/ 2147483647 w 2852"/>
              <a:gd name="T9" fmla="*/ 2147483647 h 741"/>
              <a:gd name="T10" fmla="*/ 2147483647 w 2852"/>
              <a:gd name="T11" fmla="*/ 2147483647 h 741"/>
              <a:gd name="T12" fmla="*/ 2147483647 w 2852"/>
              <a:gd name="T13" fmla="*/ 2147483647 h 741"/>
              <a:gd name="T14" fmla="*/ 2147483647 w 2852"/>
              <a:gd name="T15" fmla="*/ 2147483647 h 741"/>
              <a:gd name="T16" fmla="*/ 2147483647 w 2852"/>
              <a:gd name="T17" fmla="*/ 2147483647 h 741"/>
              <a:gd name="T18" fmla="*/ 2147483647 w 2852"/>
              <a:gd name="T19" fmla="*/ 2147483647 h 741"/>
              <a:gd name="T20" fmla="*/ 2147483647 w 2852"/>
              <a:gd name="T21" fmla="*/ 2147483647 h 741"/>
              <a:gd name="T22" fmla="*/ 2147483647 w 2852"/>
              <a:gd name="T23" fmla="*/ 2147483647 h 74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852"/>
              <a:gd name="T37" fmla="*/ 0 h 741"/>
              <a:gd name="T38" fmla="*/ 2852 w 2852"/>
              <a:gd name="T39" fmla="*/ 741 h 74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852" h="741">
                <a:moveTo>
                  <a:pt x="0" y="65"/>
                </a:moveTo>
                <a:cubicBezTo>
                  <a:pt x="117" y="149"/>
                  <a:pt x="464" y="457"/>
                  <a:pt x="704" y="569"/>
                </a:cubicBezTo>
                <a:cubicBezTo>
                  <a:pt x="944" y="681"/>
                  <a:pt x="1197" y="741"/>
                  <a:pt x="1440" y="737"/>
                </a:cubicBezTo>
                <a:cubicBezTo>
                  <a:pt x="1683" y="733"/>
                  <a:pt x="1949" y="641"/>
                  <a:pt x="2160" y="545"/>
                </a:cubicBezTo>
                <a:cubicBezTo>
                  <a:pt x="2371" y="449"/>
                  <a:pt x="2591" y="250"/>
                  <a:pt x="2704" y="161"/>
                </a:cubicBezTo>
                <a:cubicBezTo>
                  <a:pt x="2817" y="72"/>
                  <a:pt x="2852" y="18"/>
                  <a:pt x="2840" y="9"/>
                </a:cubicBezTo>
                <a:cubicBezTo>
                  <a:pt x="2828" y="0"/>
                  <a:pt x="2740" y="62"/>
                  <a:pt x="2632" y="105"/>
                </a:cubicBezTo>
                <a:cubicBezTo>
                  <a:pt x="2524" y="148"/>
                  <a:pt x="2353" y="217"/>
                  <a:pt x="2192" y="265"/>
                </a:cubicBezTo>
                <a:cubicBezTo>
                  <a:pt x="2031" y="313"/>
                  <a:pt x="1833" y="372"/>
                  <a:pt x="1664" y="393"/>
                </a:cubicBezTo>
                <a:cubicBezTo>
                  <a:pt x="1495" y="414"/>
                  <a:pt x="1348" y="414"/>
                  <a:pt x="1176" y="393"/>
                </a:cubicBezTo>
                <a:cubicBezTo>
                  <a:pt x="1004" y="372"/>
                  <a:pt x="823" y="320"/>
                  <a:pt x="632" y="265"/>
                </a:cubicBezTo>
                <a:cubicBezTo>
                  <a:pt x="441" y="210"/>
                  <a:pt x="157" y="107"/>
                  <a:pt x="32" y="65"/>
                </a:cubicBezTo>
              </a:path>
            </a:pathLst>
          </a:custGeom>
          <a:gradFill rotWithShape="1">
            <a:gsLst>
              <a:gs pos="0">
                <a:schemeClr val="bg1">
                  <a:alpha val="50998"/>
                </a:schemeClr>
              </a:gs>
              <a:gs pos="100000">
                <a:srgbClr val="FF0000">
                  <a:alpha val="56000"/>
                </a:srgbClr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7" name="Freeform 47"/>
          <p:cNvSpPr>
            <a:spLocks/>
          </p:cNvSpPr>
          <p:nvPr/>
        </p:nvSpPr>
        <p:spPr bwMode="auto">
          <a:xfrm>
            <a:off x="3708400" y="3357563"/>
            <a:ext cx="1143000" cy="2438400"/>
          </a:xfrm>
          <a:custGeom>
            <a:avLst/>
            <a:gdLst>
              <a:gd name="T0" fmla="*/ 0 w 720"/>
              <a:gd name="T1" fmla="*/ 2147483647 h 1536"/>
              <a:gd name="T2" fmla="*/ 0 w 720"/>
              <a:gd name="T3" fmla="*/ 0 h 1536"/>
              <a:gd name="T4" fmla="*/ 2147483647 w 720"/>
              <a:gd name="T5" fmla="*/ 2147483647 h 1536"/>
              <a:gd name="T6" fmla="*/ 0 w 720"/>
              <a:gd name="T7" fmla="*/ 2147483647 h 1536"/>
              <a:gd name="T8" fmla="*/ 0 60000 65536"/>
              <a:gd name="T9" fmla="*/ 0 60000 65536"/>
              <a:gd name="T10" fmla="*/ 0 60000 65536"/>
              <a:gd name="T11" fmla="*/ 0 60000 65536"/>
              <a:gd name="T12" fmla="*/ 0 w 720"/>
              <a:gd name="T13" fmla="*/ 0 h 1536"/>
              <a:gd name="T14" fmla="*/ 720 w 720"/>
              <a:gd name="T15" fmla="*/ 1536 h 1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0" h="1536">
                <a:moveTo>
                  <a:pt x="0" y="1536"/>
                </a:moveTo>
                <a:lnTo>
                  <a:pt x="0" y="0"/>
                </a:lnTo>
                <a:lnTo>
                  <a:pt x="720" y="1200"/>
                </a:lnTo>
                <a:lnTo>
                  <a:pt x="0" y="1536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59000"/>
                </a:schemeClr>
              </a:gs>
              <a:gs pos="100000">
                <a:schemeClr val="accent1">
                  <a:alpha val="60001"/>
                </a:schemeClr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Line 48"/>
          <p:cNvSpPr>
            <a:spLocks noChangeShapeType="1"/>
          </p:cNvSpPr>
          <p:nvPr/>
        </p:nvSpPr>
        <p:spPr bwMode="auto">
          <a:xfrm>
            <a:off x="952500" y="6357938"/>
            <a:ext cx="6477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59" name="Freeform 49"/>
          <p:cNvSpPr>
            <a:spLocks/>
          </p:cNvSpPr>
          <p:nvPr/>
        </p:nvSpPr>
        <p:spPr bwMode="auto">
          <a:xfrm>
            <a:off x="1485900" y="2706688"/>
            <a:ext cx="1588" cy="3937000"/>
          </a:xfrm>
          <a:custGeom>
            <a:avLst/>
            <a:gdLst>
              <a:gd name="T0" fmla="*/ 0 w 1"/>
              <a:gd name="T1" fmla="*/ 2147483647 h 2480"/>
              <a:gd name="T2" fmla="*/ 0 w 1"/>
              <a:gd name="T3" fmla="*/ 0 h 2480"/>
              <a:gd name="T4" fmla="*/ 0 60000 65536"/>
              <a:gd name="T5" fmla="*/ 0 60000 65536"/>
              <a:gd name="T6" fmla="*/ 0 w 1"/>
              <a:gd name="T7" fmla="*/ 0 h 2480"/>
              <a:gd name="T8" fmla="*/ 1 w 1"/>
              <a:gd name="T9" fmla="*/ 2480 h 2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480">
                <a:moveTo>
                  <a:pt x="0" y="248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1219200" y="631825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1219200" y="5643563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1905000" y="631825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4149" name="Text Box 53"/>
          <p:cNvSpPr txBox="1">
            <a:spLocks noChangeArrowheads="1"/>
          </p:cNvSpPr>
          <p:nvPr/>
        </p:nvSpPr>
        <p:spPr bwMode="auto">
          <a:xfrm>
            <a:off x="7162800" y="62579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0" name="Text Box 54"/>
          <p:cNvSpPr txBox="1">
            <a:spLocks noChangeArrowheads="1"/>
          </p:cNvSpPr>
          <p:nvPr/>
        </p:nvSpPr>
        <p:spPr bwMode="auto">
          <a:xfrm>
            <a:off x="1066800" y="25003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</a:p>
        </p:txBody>
      </p:sp>
      <p:sp>
        <p:nvSpPr>
          <p:cNvPr id="4152" name="Text Box 56"/>
          <p:cNvSpPr txBox="1">
            <a:spLocks noChangeArrowheads="1"/>
          </p:cNvSpPr>
          <p:nvPr/>
        </p:nvSpPr>
        <p:spPr bwMode="auto">
          <a:xfrm>
            <a:off x="4267200" y="4043363"/>
            <a:ext cx="46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ru-RU"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3" name="Text Box 57"/>
          <p:cNvSpPr txBox="1">
            <a:spLocks noChangeArrowheads="1"/>
          </p:cNvSpPr>
          <p:nvPr/>
        </p:nvSpPr>
        <p:spPr bwMode="auto">
          <a:xfrm>
            <a:off x="4038600" y="5043488"/>
            <a:ext cx="46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ru-RU"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4800600" y="5900738"/>
            <a:ext cx="46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ru-RU"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5" name="Text Box 59"/>
          <p:cNvSpPr txBox="1">
            <a:spLocks noChangeArrowheads="1"/>
          </p:cNvSpPr>
          <p:nvPr/>
        </p:nvSpPr>
        <p:spPr bwMode="auto">
          <a:xfrm>
            <a:off x="5029200" y="5000625"/>
            <a:ext cx="46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ru-RU"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6" name="Text Box 60"/>
          <p:cNvSpPr txBox="1">
            <a:spLocks noChangeArrowheads="1"/>
          </p:cNvSpPr>
          <p:nvPr/>
        </p:nvSpPr>
        <p:spPr bwMode="auto">
          <a:xfrm rot="16200000">
            <a:off x="3133725" y="4622800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4</a:t>
            </a:r>
          </a:p>
        </p:txBody>
      </p:sp>
      <p:sp>
        <p:nvSpPr>
          <p:cNvPr id="68" name="Text Box 52"/>
          <p:cNvSpPr txBox="1">
            <a:spLocks noChangeArrowheads="1"/>
          </p:cNvSpPr>
          <p:nvPr/>
        </p:nvSpPr>
        <p:spPr bwMode="auto">
          <a:xfrm>
            <a:off x="3571875" y="631507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69" name="Text Box 52"/>
          <p:cNvSpPr txBox="1">
            <a:spLocks noChangeArrowheads="1"/>
          </p:cNvSpPr>
          <p:nvPr/>
        </p:nvSpPr>
        <p:spPr bwMode="auto">
          <a:xfrm>
            <a:off x="1214438" y="5072063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44450"/>
            <a:ext cx="8280400" cy="461665"/>
          </a:xfrm>
        </p:spPr>
        <p:txBody>
          <a:bodyPr>
            <a:spAutoFit/>
          </a:bodyPr>
          <a:lstStyle/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rgbClr val="0066FF"/>
                </a:solidFill>
                <a:latin typeface="Times New Roman" pitchFamily="18" charset="0"/>
              </a:rPr>
              <a:t>Рисунок  с последующим его « кодированием»</a:t>
            </a:r>
          </a:p>
        </p:txBody>
      </p:sp>
      <p:grpSp>
        <p:nvGrpSpPr>
          <p:cNvPr id="2" name="Группа 173"/>
          <p:cNvGrpSpPr>
            <a:grpSpLocks/>
          </p:cNvGrpSpPr>
          <p:nvPr/>
        </p:nvGrpSpPr>
        <p:grpSpPr bwMode="auto">
          <a:xfrm>
            <a:off x="1475656" y="836712"/>
            <a:ext cx="6237288" cy="3071812"/>
            <a:chOff x="1571604" y="0"/>
            <a:chExt cx="6226216" cy="3202708"/>
          </a:xfrm>
        </p:grpSpPr>
        <p:grpSp>
          <p:nvGrpSpPr>
            <p:cNvPr id="3" name="Группа 185"/>
            <p:cNvGrpSpPr>
              <a:grpSpLocks/>
            </p:cNvGrpSpPr>
            <p:nvPr/>
          </p:nvGrpSpPr>
          <p:grpSpPr bwMode="auto">
            <a:xfrm>
              <a:off x="2006908" y="966841"/>
              <a:ext cx="5215474" cy="1809965"/>
              <a:chOff x="1929384" y="1142984"/>
              <a:chExt cx="5998464" cy="2139712"/>
            </a:xfrm>
          </p:grpSpPr>
          <p:sp>
            <p:nvSpPr>
              <p:cNvPr id="130" name="Полилиния 129"/>
              <p:cNvSpPr/>
              <p:nvPr/>
            </p:nvSpPr>
            <p:spPr>
              <a:xfrm>
                <a:off x="1929941" y="1142705"/>
                <a:ext cx="5998134" cy="2140617"/>
              </a:xfrm>
              <a:custGeom>
                <a:avLst/>
                <a:gdLst>
                  <a:gd name="connsiteX0" fmla="*/ 5788152 w 5998464"/>
                  <a:gd name="connsiteY0" fmla="*/ 640080 h 2139696"/>
                  <a:gd name="connsiteX1" fmla="*/ 5998464 w 5998464"/>
                  <a:gd name="connsiteY1" fmla="*/ 429768 h 2139696"/>
                  <a:gd name="connsiteX2" fmla="*/ 5788152 w 5998464"/>
                  <a:gd name="connsiteY2" fmla="*/ 210312 h 2139696"/>
                  <a:gd name="connsiteX3" fmla="*/ 5568696 w 5998464"/>
                  <a:gd name="connsiteY3" fmla="*/ 210312 h 2139696"/>
                  <a:gd name="connsiteX4" fmla="*/ 5358384 w 5998464"/>
                  <a:gd name="connsiteY4" fmla="*/ 0 h 2139696"/>
                  <a:gd name="connsiteX5" fmla="*/ 5358384 w 5998464"/>
                  <a:gd name="connsiteY5" fmla="*/ 210312 h 2139696"/>
                  <a:gd name="connsiteX6" fmla="*/ 4718304 w 5998464"/>
                  <a:gd name="connsiteY6" fmla="*/ 0 h 2139696"/>
                  <a:gd name="connsiteX7" fmla="*/ 4069080 w 5998464"/>
                  <a:gd name="connsiteY7" fmla="*/ 9144 h 2139696"/>
                  <a:gd name="connsiteX8" fmla="*/ 3639312 w 5998464"/>
                  <a:gd name="connsiteY8" fmla="*/ 210312 h 2139696"/>
                  <a:gd name="connsiteX9" fmla="*/ 2139696 w 5998464"/>
                  <a:gd name="connsiteY9" fmla="*/ 219456 h 2139696"/>
                  <a:gd name="connsiteX10" fmla="*/ 1298448 w 5998464"/>
                  <a:gd name="connsiteY10" fmla="*/ 0 h 2139696"/>
                  <a:gd name="connsiteX11" fmla="*/ 859536 w 5998464"/>
                  <a:gd name="connsiteY11" fmla="*/ 429768 h 2139696"/>
                  <a:gd name="connsiteX12" fmla="*/ 210312 w 5998464"/>
                  <a:gd name="connsiteY12" fmla="*/ 210312 h 2139696"/>
                  <a:gd name="connsiteX13" fmla="*/ 0 w 5998464"/>
                  <a:gd name="connsiteY13" fmla="*/ 429768 h 2139696"/>
                  <a:gd name="connsiteX14" fmla="*/ 210312 w 5998464"/>
                  <a:gd name="connsiteY14" fmla="*/ 429768 h 2139696"/>
                  <a:gd name="connsiteX15" fmla="*/ 859536 w 5998464"/>
                  <a:gd name="connsiteY15" fmla="*/ 640080 h 2139696"/>
                  <a:gd name="connsiteX16" fmla="*/ 1289304 w 5998464"/>
                  <a:gd name="connsiteY16" fmla="*/ 210312 h 2139696"/>
                  <a:gd name="connsiteX17" fmla="*/ 2139696 w 5998464"/>
                  <a:gd name="connsiteY17" fmla="*/ 429768 h 2139696"/>
                  <a:gd name="connsiteX18" fmla="*/ 1929384 w 5998464"/>
                  <a:gd name="connsiteY18" fmla="*/ 1088136 h 2139696"/>
                  <a:gd name="connsiteX19" fmla="*/ 1499616 w 5998464"/>
                  <a:gd name="connsiteY19" fmla="*/ 1709928 h 2139696"/>
                  <a:gd name="connsiteX20" fmla="*/ 2359152 w 5998464"/>
                  <a:gd name="connsiteY20" fmla="*/ 2139696 h 2139696"/>
                  <a:gd name="connsiteX21" fmla="*/ 2569464 w 5998464"/>
                  <a:gd name="connsiteY21" fmla="*/ 2139696 h 2139696"/>
                  <a:gd name="connsiteX22" fmla="*/ 2359152 w 5998464"/>
                  <a:gd name="connsiteY22" fmla="*/ 1929384 h 2139696"/>
                  <a:gd name="connsiteX23" fmla="*/ 1709928 w 5998464"/>
                  <a:gd name="connsiteY23" fmla="*/ 1709928 h 2139696"/>
                  <a:gd name="connsiteX24" fmla="*/ 2359152 w 5998464"/>
                  <a:gd name="connsiteY24" fmla="*/ 1289304 h 2139696"/>
                  <a:gd name="connsiteX25" fmla="*/ 2359152 w 5998464"/>
                  <a:gd name="connsiteY25" fmla="*/ 1069848 h 2139696"/>
                  <a:gd name="connsiteX26" fmla="*/ 2788920 w 5998464"/>
                  <a:gd name="connsiteY26" fmla="*/ 1069848 h 2139696"/>
                  <a:gd name="connsiteX27" fmla="*/ 2788920 w 5998464"/>
                  <a:gd name="connsiteY27" fmla="*/ 630936 h 2139696"/>
                  <a:gd name="connsiteX28" fmla="*/ 3429000 w 5998464"/>
                  <a:gd name="connsiteY28" fmla="*/ 859536 h 2139696"/>
                  <a:gd name="connsiteX29" fmla="*/ 3429000 w 5998464"/>
                  <a:gd name="connsiteY29" fmla="*/ 1069848 h 2139696"/>
                  <a:gd name="connsiteX30" fmla="*/ 2999232 w 5998464"/>
                  <a:gd name="connsiteY30" fmla="*/ 1078992 h 2139696"/>
                  <a:gd name="connsiteX31" fmla="*/ 2999232 w 5998464"/>
                  <a:gd name="connsiteY31" fmla="*/ 1289304 h 2139696"/>
                  <a:gd name="connsiteX32" fmla="*/ 2359152 w 5998464"/>
                  <a:gd name="connsiteY32" fmla="*/ 1709928 h 2139696"/>
                  <a:gd name="connsiteX33" fmla="*/ 2999232 w 5998464"/>
                  <a:gd name="connsiteY33" fmla="*/ 1929384 h 2139696"/>
                  <a:gd name="connsiteX34" fmla="*/ 3218688 w 5998464"/>
                  <a:gd name="connsiteY34" fmla="*/ 2139696 h 2139696"/>
                  <a:gd name="connsiteX35" fmla="*/ 3008376 w 5998464"/>
                  <a:gd name="connsiteY35" fmla="*/ 2139696 h 2139696"/>
                  <a:gd name="connsiteX36" fmla="*/ 2139696 w 5998464"/>
                  <a:gd name="connsiteY36" fmla="*/ 1709928 h 2139696"/>
                  <a:gd name="connsiteX37" fmla="*/ 2569464 w 5998464"/>
                  <a:gd name="connsiteY37" fmla="*/ 1060704 h 2139696"/>
                  <a:gd name="connsiteX38" fmla="*/ 2779776 w 5998464"/>
                  <a:gd name="connsiteY38" fmla="*/ 1069848 h 2139696"/>
                  <a:gd name="connsiteX39" fmla="*/ 2788920 w 5998464"/>
                  <a:gd name="connsiteY39" fmla="*/ 630936 h 2139696"/>
                  <a:gd name="connsiteX40" fmla="*/ 3429000 w 5998464"/>
                  <a:gd name="connsiteY40" fmla="*/ 859536 h 2139696"/>
                  <a:gd name="connsiteX41" fmla="*/ 4078224 w 5998464"/>
                  <a:gd name="connsiteY41" fmla="*/ 859536 h 2139696"/>
                  <a:gd name="connsiteX42" fmla="*/ 4069080 w 5998464"/>
                  <a:gd name="connsiteY42" fmla="*/ 1069848 h 2139696"/>
                  <a:gd name="connsiteX43" fmla="*/ 4288536 w 5998464"/>
                  <a:gd name="connsiteY43" fmla="*/ 1289304 h 2139696"/>
                  <a:gd name="connsiteX44" fmla="*/ 4498848 w 5998464"/>
                  <a:gd name="connsiteY44" fmla="*/ 1709928 h 2139696"/>
                  <a:gd name="connsiteX45" fmla="*/ 5138928 w 5998464"/>
                  <a:gd name="connsiteY45" fmla="*/ 2139696 h 2139696"/>
                  <a:gd name="connsiteX46" fmla="*/ 5358384 w 5998464"/>
                  <a:gd name="connsiteY46" fmla="*/ 2139696 h 2139696"/>
                  <a:gd name="connsiteX47" fmla="*/ 5138928 w 5998464"/>
                  <a:gd name="connsiteY47" fmla="*/ 1929384 h 2139696"/>
                  <a:gd name="connsiteX48" fmla="*/ 4718304 w 5998464"/>
                  <a:gd name="connsiteY48" fmla="*/ 1709928 h 2139696"/>
                  <a:gd name="connsiteX49" fmla="*/ 4718304 w 5998464"/>
                  <a:gd name="connsiteY49" fmla="*/ 1289304 h 2139696"/>
                  <a:gd name="connsiteX50" fmla="*/ 4498848 w 5998464"/>
                  <a:gd name="connsiteY50" fmla="*/ 1069848 h 2139696"/>
                  <a:gd name="connsiteX51" fmla="*/ 4498848 w 5998464"/>
                  <a:gd name="connsiteY51" fmla="*/ 859536 h 2139696"/>
                  <a:gd name="connsiteX52" fmla="*/ 4069080 w 5998464"/>
                  <a:gd name="connsiteY52" fmla="*/ 859536 h 2139696"/>
                  <a:gd name="connsiteX53" fmla="*/ 4498848 w 5998464"/>
                  <a:gd name="connsiteY53" fmla="*/ 850392 h 2139696"/>
                  <a:gd name="connsiteX54" fmla="*/ 4498848 w 5998464"/>
                  <a:gd name="connsiteY54" fmla="*/ 1069848 h 2139696"/>
                  <a:gd name="connsiteX55" fmla="*/ 4718304 w 5998464"/>
                  <a:gd name="connsiteY55" fmla="*/ 1289304 h 2139696"/>
                  <a:gd name="connsiteX56" fmla="*/ 5138928 w 5998464"/>
                  <a:gd name="connsiteY56" fmla="*/ 1709928 h 2139696"/>
                  <a:gd name="connsiteX57" fmla="*/ 5788152 w 5998464"/>
                  <a:gd name="connsiteY57" fmla="*/ 2139696 h 2139696"/>
                  <a:gd name="connsiteX58" fmla="*/ 5998464 w 5998464"/>
                  <a:gd name="connsiteY58" fmla="*/ 2139696 h 2139696"/>
                  <a:gd name="connsiteX59" fmla="*/ 5788152 w 5998464"/>
                  <a:gd name="connsiteY59" fmla="*/ 1929384 h 2139696"/>
                  <a:gd name="connsiteX60" fmla="*/ 5358384 w 5998464"/>
                  <a:gd name="connsiteY60" fmla="*/ 1709928 h 2139696"/>
                  <a:gd name="connsiteX61" fmla="*/ 5138928 w 5998464"/>
                  <a:gd name="connsiteY61" fmla="*/ 1289304 h 2139696"/>
                  <a:gd name="connsiteX62" fmla="*/ 5138928 w 5998464"/>
                  <a:gd name="connsiteY62" fmla="*/ 1069848 h 2139696"/>
                  <a:gd name="connsiteX63" fmla="*/ 4928616 w 5998464"/>
                  <a:gd name="connsiteY63" fmla="*/ 859536 h 2139696"/>
                  <a:gd name="connsiteX64" fmla="*/ 5148072 w 5998464"/>
                  <a:gd name="connsiteY64" fmla="*/ 640080 h 2139696"/>
                  <a:gd name="connsiteX65" fmla="*/ 5788152 w 5998464"/>
                  <a:gd name="connsiteY65" fmla="*/ 640080 h 213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998464" h="2139696">
                    <a:moveTo>
                      <a:pt x="5788152" y="640080"/>
                    </a:moveTo>
                    <a:lnTo>
                      <a:pt x="5998464" y="429768"/>
                    </a:lnTo>
                    <a:lnTo>
                      <a:pt x="5788152" y="210312"/>
                    </a:lnTo>
                    <a:lnTo>
                      <a:pt x="5568696" y="210312"/>
                    </a:lnTo>
                    <a:lnTo>
                      <a:pt x="5358384" y="0"/>
                    </a:lnTo>
                    <a:lnTo>
                      <a:pt x="5358384" y="210312"/>
                    </a:lnTo>
                    <a:lnTo>
                      <a:pt x="4718304" y="0"/>
                    </a:lnTo>
                    <a:lnTo>
                      <a:pt x="4069080" y="9144"/>
                    </a:lnTo>
                    <a:lnTo>
                      <a:pt x="3639312" y="210312"/>
                    </a:lnTo>
                    <a:lnTo>
                      <a:pt x="2139696" y="219456"/>
                    </a:lnTo>
                    <a:lnTo>
                      <a:pt x="1298448" y="0"/>
                    </a:lnTo>
                    <a:lnTo>
                      <a:pt x="859536" y="429768"/>
                    </a:lnTo>
                    <a:lnTo>
                      <a:pt x="210312" y="210312"/>
                    </a:lnTo>
                    <a:lnTo>
                      <a:pt x="0" y="429768"/>
                    </a:lnTo>
                    <a:lnTo>
                      <a:pt x="210312" y="429768"/>
                    </a:lnTo>
                    <a:lnTo>
                      <a:pt x="859536" y="640080"/>
                    </a:lnTo>
                    <a:lnTo>
                      <a:pt x="1289304" y="210312"/>
                    </a:lnTo>
                    <a:lnTo>
                      <a:pt x="2139696" y="429768"/>
                    </a:lnTo>
                    <a:lnTo>
                      <a:pt x="1929384" y="1088136"/>
                    </a:lnTo>
                    <a:lnTo>
                      <a:pt x="1499616" y="1709928"/>
                    </a:lnTo>
                    <a:lnTo>
                      <a:pt x="2359152" y="2139696"/>
                    </a:lnTo>
                    <a:lnTo>
                      <a:pt x="2569464" y="2139696"/>
                    </a:lnTo>
                    <a:lnTo>
                      <a:pt x="2359152" y="1929384"/>
                    </a:lnTo>
                    <a:lnTo>
                      <a:pt x="1709928" y="1709928"/>
                    </a:lnTo>
                    <a:lnTo>
                      <a:pt x="2359152" y="1289304"/>
                    </a:lnTo>
                    <a:lnTo>
                      <a:pt x="2359152" y="1069848"/>
                    </a:lnTo>
                    <a:lnTo>
                      <a:pt x="2788920" y="1069848"/>
                    </a:lnTo>
                    <a:lnTo>
                      <a:pt x="2788920" y="630936"/>
                    </a:lnTo>
                    <a:lnTo>
                      <a:pt x="3429000" y="859536"/>
                    </a:lnTo>
                    <a:lnTo>
                      <a:pt x="3429000" y="1069848"/>
                    </a:lnTo>
                    <a:lnTo>
                      <a:pt x="2999232" y="1078992"/>
                    </a:lnTo>
                    <a:lnTo>
                      <a:pt x="2999232" y="1289304"/>
                    </a:lnTo>
                    <a:lnTo>
                      <a:pt x="2359152" y="1709928"/>
                    </a:lnTo>
                    <a:lnTo>
                      <a:pt x="2999232" y="1929384"/>
                    </a:lnTo>
                    <a:lnTo>
                      <a:pt x="3218688" y="2139696"/>
                    </a:lnTo>
                    <a:lnTo>
                      <a:pt x="3008376" y="2139696"/>
                    </a:lnTo>
                    <a:lnTo>
                      <a:pt x="2139696" y="1709928"/>
                    </a:lnTo>
                    <a:lnTo>
                      <a:pt x="2569464" y="1060704"/>
                    </a:lnTo>
                    <a:lnTo>
                      <a:pt x="2779776" y="1069848"/>
                    </a:lnTo>
                    <a:lnTo>
                      <a:pt x="2788920" y="630936"/>
                    </a:lnTo>
                    <a:lnTo>
                      <a:pt x="3429000" y="859536"/>
                    </a:lnTo>
                    <a:lnTo>
                      <a:pt x="4078224" y="859536"/>
                    </a:lnTo>
                    <a:lnTo>
                      <a:pt x="4069080" y="1069848"/>
                    </a:lnTo>
                    <a:lnTo>
                      <a:pt x="4288536" y="1289304"/>
                    </a:lnTo>
                    <a:lnTo>
                      <a:pt x="4498848" y="1709928"/>
                    </a:lnTo>
                    <a:lnTo>
                      <a:pt x="5138928" y="2139696"/>
                    </a:lnTo>
                    <a:lnTo>
                      <a:pt x="5358384" y="2139696"/>
                    </a:lnTo>
                    <a:lnTo>
                      <a:pt x="5138928" y="1929384"/>
                    </a:lnTo>
                    <a:lnTo>
                      <a:pt x="4718304" y="1709928"/>
                    </a:lnTo>
                    <a:lnTo>
                      <a:pt x="4718304" y="1289304"/>
                    </a:lnTo>
                    <a:lnTo>
                      <a:pt x="4498848" y="1069848"/>
                    </a:lnTo>
                    <a:lnTo>
                      <a:pt x="4498848" y="859536"/>
                    </a:lnTo>
                    <a:lnTo>
                      <a:pt x="4069080" y="859536"/>
                    </a:lnTo>
                    <a:lnTo>
                      <a:pt x="4498848" y="850392"/>
                    </a:lnTo>
                    <a:lnTo>
                      <a:pt x="4498848" y="1069848"/>
                    </a:lnTo>
                    <a:lnTo>
                      <a:pt x="4718304" y="1289304"/>
                    </a:lnTo>
                    <a:lnTo>
                      <a:pt x="5138928" y="1709928"/>
                    </a:lnTo>
                    <a:lnTo>
                      <a:pt x="5788152" y="2139696"/>
                    </a:lnTo>
                    <a:lnTo>
                      <a:pt x="5998464" y="2139696"/>
                    </a:lnTo>
                    <a:lnTo>
                      <a:pt x="5788152" y="1929384"/>
                    </a:lnTo>
                    <a:lnTo>
                      <a:pt x="5358384" y="1709928"/>
                    </a:lnTo>
                    <a:lnTo>
                      <a:pt x="5138928" y="1289304"/>
                    </a:lnTo>
                    <a:lnTo>
                      <a:pt x="5138928" y="1069848"/>
                    </a:lnTo>
                    <a:lnTo>
                      <a:pt x="4928616" y="859536"/>
                    </a:lnTo>
                    <a:lnTo>
                      <a:pt x="5148072" y="640080"/>
                    </a:lnTo>
                    <a:lnTo>
                      <a:pt x="5788152" y="640080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4" name="Группа 184"/>
              <p:cNvGrpSpPr>
                <a:grpSpLocks/>
              </p:cNvGrpSpPr>
              <p:nvPr/>
            </p:nvGrpSpPr>
            <p:grpSpPr bwMode="auto">
              <a:xfrm>
                <a:off x="4071934" y="1142984"/>
                <a:ext cx="2575754" cy="640096"/>
                <a:chOff x="4071934" y="1142984"/>
                <a:chExt cx="2575754" cy="640096"/>
              </a:xfrm>
            </p:grpSpPr>
            <p:sp>
              <p:nvSpPr>
                <p:cNvPr id="133" name="Полилиния 132"/>
                <p:cNvSpPr/>
                <p:nvPr/>
              </p:nvSpPr>
              <p:spPr>
                <a:xfrm>
                  <a:off x="5358227" y="1355984"/>
                  <a:ext cx="218710" cy="420688"/>
                </a:xfrm>
                <a:custGeom>
                  <a:avLst/>
                  <a:gdLst>
                    <a:gd name="connsiteX0" fmla="*/ 219456 w 219456"/>
                    <a:gd name="connsiteY0" fmla="*/ 0 h 420624"/>
                    <a:gd name="connsiteX1" fmla="*/ 219456 w 219456"/>
                    <a:gd name="connsiteY1" fmla="*/ 420624 h 420624"/>
                    <a:gd name="connsiteX2" fmla="*/ 0 w 219456"/>
                    <a:gd name="connsiteY2" fmla="*/ 219456 h 420624"/>
                    <a:gd name="connsiteX3" fmla="*/ 0 w 219456"/>
                    <a:gd name="connsiteY3" fmla="*/ 0 h 420624"/>
                    <a:gd name="connsiteX4" fmla="*/ 219456 w 219456"/>
                    <a:gd name="connsiteY4" fmla="*/ 0 h 42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420624">
                      <a:moveTo>
                        <a:pt x="219456" y="0"/>
                      </a:moveTo>
                      <a:lnTo>
                        <a:pt x="219456" y="420624"/>
                      </a:lnTo>
                      <a:lnTo>
                        <a:pt x="0" y="219456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34" name="Полилиния 133"/>
                <p:cNvSpPr/>
                <p:nvPr/>
              </p:nvSpPr>
              <p:spPr>
                <a:xfrm>
                  <a:off x="4929920" y="1355984"/>
                  <a:ext cx="218710" cy="420688"/>
                </a:xfrm>
                <a:custGeom>
                  <a:avLst/>
                  <a:gdLst>
                    <a:gd name="connsiteX0" fmla="*/ 219456 w 219456"/>
                    <a:gd name="connsiteY0" fmla="*/ 0 h 420624"/>
                    <a:gd name="connsiteX1" fmla="*/ 219456 w 219456"/>
                    <a:gd name="connsiteY1" fmla="*/ 420624 h 420624"/>
                    <a:gd name="connsiteX2" fmla="*/ 0 w 219456"/>
                    <a:gd name="connsiteY2" fmla="*/ 219456 h 420624"/>
                    <a:gd name="connsiteX3" fmla="*/ 0 w 219456"/>
                    <a:gd name="connsiteY3" fmla="*/ 0 h 420624"/>
                    <a:gd name="connsiteX4" fmla="*/ 219456 w 219456"/>
                    <a:gd name="connsiteY4" fmla="*/ 0 h 42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420624">
                      <a:moveTo>
                        <a:pt x="219456" y="0"/>
                      </a:moveTo>
                      <a:lnTo>
                        <a:pt x="219456" y="420624"/>
                      </a:lnTo>
                      <a:lnTo>
                        <a:pt x="0" y="219456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35" name="Полилиния 134"/>
                <p:cNvSpPr/>
                <p:nvPr/>
              </p:nvSpPr>
              <p:spPr>
                <a:xfrm>
                  <a:off x="4499789" y="1355984"/>
                  <a:ext cx="220533" cy="420688"/>
                </a:xfrm>
                <a:custGeom>
                  <a:avLst/>
                  <a:gdLst>
                    <a:gd name="connsiteX0" fmla="*/ 219456 w 219456"/>
                    <a:gd name="connsiteY0" fmla="*/ 0 h 420624"/>
                    <a:gd name="connsiteX1" fmla="*/ 219456 w 219456"/>
                    <a:gd name="connsiteY1" fmla="*/ 420624 h 420624"/>
                    <a:gd name="connsiteX2" fmla="*/ 0 w 219456"/>
                    <a:gd name="connsiteY2" fmla="*/ 219456 h 420624"/>
                    <a:gd name="connsiteX3" fmla="*/ 0 w 219456"/>
                    <a:gd name="connsiteY3" fmla="*/ 0 h 420624"/>
                    <a:gd name="connsiteX4" fmla="*/ 219456 w 219456"/>
                    <a:gd name="connsiteY4" fmla="*/ 0 h 42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420624">
                      <a:moveTo>
                        <a:pt x="219456" y="0"/>
                      </a:moveTo>
                      <a:lnTo>
                        <a:pt x="219456" y="420624"/>
                      </a:lnTo>
                      <a:lnTo>
                        <a:pt x="0" y="219456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36" name="Полилиния 135"/>
                <p:cNvSpPr/>
                <p:nvPr/>
              </p:nvSpPr>
              <p:spPr>
                <a:xfrm>
                  <a:off x="4071481" y="1355984"/>
                  <a:ext cx="218710" cy="420688"/>
                </a:xfrm>
                <a:custGeom>
                  <a:avLst/>
                  <a:gdLst>
                    <a:gd name="connsiteX0" fmla="*/ 219456 w 219456"/>
                    <a:gd name="connsiteY0" fmla="*/ 0 h 420624"/>
                    <a:gd name="connsiteX1" fmla="*/ 219456 w 219456"/>
                    <a:gd name="connsiteY1" fmla="*/ 420624 h 420624"/>
                    <a:gd name="connsiteX2" fmla="*/ 0 w 219456"/>
                    <a:gd name="connsiteY2" fmla="*/ 219456 h 420624"/>
                    <a:gd name="connsiteX3" fmla="*/ 0 w 219456"/>
                    <a:gd name="connsiteY3" fmla="*/ 0 h 420624"/>
                    <a:gd name="connsiteX4" fmla="*/ 219456 w 219456"/>
                    <a:gd name="connsiteY4" fmla="*/ 0 h 42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420624">
                      <a:moveTo>
                        <a:pt x="219456" y="0"/>
                      </a:moveTo>
                      <a:lnTo>
                        <a:pt x="219456" y="420624"/>
                      </a:lnTo>
                      <a:lnTo>
                        <a:pt x="0" y="219456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37" name="Полилиния 136"/>
                <p:cNvSpPr/>
                <p:nvPr/>
              </p:nvSpPr>
              <p:spPr>
                <a:xfrm>
                  <a:off x="6429909" y="1142705"/>
                  <a:ext cx="255162" cy="639836"/>
                </a:xfrm>
                <a:custGeom>
                  <a:avLst/>
                  <a:gdLst>
                    <a:gd name="connsiteX0" fmla="*/ 219456 w 219456"/>
                    <a:gd name="connsiteY0" fmla="*/ 0 h 640080"/>
                    <a:gd name="connsiteX1" fmla="*/ 219456 w 219456"/>
                    <a:gd name="connsiteY1" fmla="*/ 640080 h 640080"/>
                    <a:gd name="connsiteX2" fmla="*/ 0 w 219456"/>
                    <a:gd name="connsiteY2" fmla="*/ 429768 h 640080"/>
                    <a:gd name="connsiteX3" fmla="*/ 0 w 219456"/>
                    <a:gd name="connsiteY3" fmla="*/ 0 h 640080"/>
                    <a:gd name="connsiteX4" fmla="*/ 219456 w 219456"/>
                    <a:gd name="connsiteY4" fmla="*/ 0 h 640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640080">
                      <a:moveTo>
                        <a:pt x="219456" y="0"/>
                      </a:moveTo>
                      <a:lnTo>
                        <a:pt x="219456" y="640080"/>
                      </a:lnTo>
                      <a:lnTo>
                        <a:pt x="0" y="429768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38" name="Полилиния 137"/>
                <p:cNvSpPr/>
                <p:nvPr/>
              </p:nvSpPr>
              <p:spPr>
                <a:xfrm>
                  <a:off x="6001601" y="1142705"/>
                  <a:ext cx="218710" cy="639836"/>
                </a:xfrm>
                <a:custGeom>
                  <a:avLst/>
                  <a:gdLst>
                    <a:gd name="connsiteX0" fmla="*/ 219456 w 219456"/>
                    <a:gd name="connsiteY0" fmla="*/ 0 h 640080"/>
                    <a:gd name="connsiteX1" fmla="*/ 219456 w 219456"/>
                    <a:gd name="connsiteY1" fmla="*/ 640080 h 640080"/>
                    <a:gd name="connsiteX2" fmla="*/ 0 w 219456"/>
                    <a:gd name="connsiteY2" fmla="*/ 429768 h 640080"/>
                    <a:gd name="connsiteX3" fmla="*/ 0 w 219456"/>
                    <a:gd name="connsiteY3" fmla="*/ 0 h 640080"/>
                    <a:gd name="connsiteX4" fmla="*/ 219456 w 219456"/>
                    <a:gd name="connsiteY4" fmla="*/ 0 h 640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456" h="640080">
                      <a:moveTo>
                        <a:pt x="219456" y="0"/>
                      </a:moveTo>
                      <a:lnTo>
                        <a:pt x="219456" y="640080"/>
                      </a:lnTo>
                      <a:lnTo>
                        <a:pt x="0" y="429768"/>
                      </a:lnTo>
                      <a:lnTo>
                        <a:pt x="0" y="0"/>
                      </a:lnTo>
                      <a:lnTo>
                        <a:pt x="219456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32" name="Полилиния 131"/>
              <p:cNvSpPr/>
              <p:nvPr/>
            </p:nvSpPr>
            <p:spPr>
              <a:xfrm>
                <a:off x="7497945" y="1354028"/>
                <a:ext cx="220534" cy="219149"/>
              </a:xfrm>
              <a:custGeom>
                <a:avLst/>
                <a:gdLst>
                  <a:gd name="connsiteX0" fmla="*/ 219456 w 219456"/>
                  <a:gd name="connsiteY0" fmla="*/ 0 h 219456"/>
                  <a:gd name="connsiteX1" fmla="*/ 219456 w 219456"/>
                  <a:gd name="connsiteY1" fmla="*/ 219456 h 219456"/>
                  <a:gd name="connsiteX2" fmla="*/ 0 w 219456"/>
                  <a:gd name="connsiteY2" fmla="*/ 219456 h 219456"/>
                  <a:gd name="connsiteX3" fmla="*/ 0 w 219456"/>
                  <a:gd name="connsiteY3" fmla="*/ 0 h 219456"/>
                  <a:gd name="connsiteX4" fmla="*/ 219456 w 219456"/>
                  <a:gd name="connsiteY4" fmla="*/ 0 h 21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456" h="219456">
                    <a:moveTo>
                      <a:pt x="219456" y="0"/>
                    </a:moveTo>
                    <a:lnTo>
                      <a:pt x="219456" y="219456"/>
                    </a:lnTo>
                    <a:lnTo>
                      <a:pt x="0" y="219456"/>
                    </a:lnTo>
                    <a:lnTo>
                      <a:pt x="0" y="0"/>
                    </a:lnTo>
                    <a:lnTo>
                      <a:pt x="219456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" name="Группа 139"/>
            <p:cNvGrpSpPr>
              <a:grpSpLocks/>
            </p:cNvGrpSpPr>
            <p:nvPr/>
          </p:nvGrpSpPr>
          <p:grpSpPr bwMode="auto">
            <a:xfrm>
              <a:off x="1633988" y="181266"/>
              <a:ext cx="5839844" cy="3021442"/>
              <a:chOff x="1500166" y="214290"/>
              <a:chExt cx="6715172" cy="3571900"/>
            </a:xfrm>
          </p:grpSpPr>
          <p:cxnSp>
            <p:nvCxnSpPr>
              <p:cNvPr id="86" name="Прямая соединительная линия 85"/>
              <p:cNvCxnSpPr/>
              <p:nvPr/>
            </p:nvCxnSpPr>
            <p:spPr>
              <a:xfrm rot="5400000">
                <a:off x="4215786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единительная линия 86"/>
              <p:cNvCxnSpPr/>
              <p:nvPr/>
            </p:nvCxnSpPr>
            <p:spPr>
              <a:xfrm rot="5400000">
                <a:off x="4002587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 rot="5400000">
                <a:off x="4645827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 rot="5400000">
                <a:off x="4430806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 rot="5400000">
                <a:off x="5074045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/>
              <p:nvPr/>
            </p:nvCxnSpPr>
            <p:spPr>
              <a:xfrm rot="5400000">
                <a:off x="4859025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>
              <a:xfrm rot="5400000">
                <a:off x="5502265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/>
              <p:nvPr/>
            </p:nvCxnSpPr>
            <p:spPr>
              <a:xfrm rot="5400000">
                <a:off x="5288155" y="2000713"/>
                <a:ext cx="3570955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Прямая соединительная линия 93"/>
              <p:cNvCxnSpPr/>
              <p:nvPr/>
            </p:nvCxnSpPr>
            <p:spPr>
              <a:xfrm rot="5400000">
                <a:off x="5931395" y="2000713"/>
                <a:ext cx="3570955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94"/>
              <p:cNvCxnSpPr/>
              <p:nvPr/>
            </p:nvCxnSpPr>
            <p:spPr>
              <a:xfrm rot="5400000">
                <a:off x="5717285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единительная линия 95"/>
              <p:cNvCxnSpPr/>
              <p:nvPr/>
            </p:nvCxnSpPr>
            <p:spPr>
              <a:xfrm rot="5400000">
                <a:off x="6145504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96"/>
              <p:cNvCxnSpPr/>
              <p:nvPr/>
            </p:nvCxnSpPr>
            <p:spPr>
              <a:xfrm rot="5400000">
                <a:off x="1429629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97"/>
              <p:cNvCxnSpPr/>
              <p:nvPr/>
            </p:nvCxnSpPr>
            <p:spPr>
              <a:xfrm rot="5400000">
                <a:off x="1214608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98"/>
              <p:cNvCxnSpPr/>
              <p:nvPr/>
            </p:nvCxnSpPr>
            <p:spPr>
              <a:xfrm rot="5400000">
                <a:off x="1857848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Прямая соединительная линия 99"/>
              <p:cNvCxnSpPr/>
              <p:nvPr/>
            </p:nvCxnSpPr>
            <p:spPr>
              <a:xfrm rot="5400000">
                <a:off x="1644649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единительная линия 100"/>
              <p:cNvCxnSpPr/>
              <p:nvPr/>
            </p:nvCxnSpPr>
            <p:spPr>
              <a:xfrm rot="5400000">
                <a:off x="2287890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Прямая соединительная линия 101"/>
              <p:cNvCxnSpPr/>
              <p:nvPr/>
            </p:nvCxnSpPr>
            <p:spPr>
              <a:xfrm rot="5400000">
                <a:off x="2072869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 rot="5400000">
                <a:off x="2716108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 rot="5400000">
                <a:off x="2501087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Прямая соединительная линия 104"/>
              <p:cNvCxnSpPr/>
              <p:nvPr/>
            </p:nvCxnSpPr>
            <p:spPr>
              <a:xfrm rot="5400000">
                <a:off x="3144327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Прямая соединительная линия 105"/>
              <p:cNvCxnSpPr/>
              <p:nvPr/>
            </p:nvCxnSpPr>
            <p:spPr>
              <a:xfrm rot="5400000">
                <a:off x="2930217" y="2000713"/>
                <a:ext cx="3570955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Прямая соединительная линия 106"/>
              <p:cNvCxnSpPr/>
              <p:nvPr/>
            </p:nvCxnSpPr>
            <p:spPr>
              <a:xfrm rot="5400000">
                <a:off x="3572546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Прямая соединительная линия 107"/>
              <p:cNvCxnSpPr/>
              <p:nvPr/>
            </p:nvCxnSpPr>
            <p:spPr>
              <a:xfrm rot="5400000">
                <a:off x="3359348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Прямая соединительная линия 108"/>
              <p:cNvCxnSpPr/>
              <p:nvPr/>
            </p:nvCxnSpPr>
            <p:spPr>
              <a:xfrm rot="5400000">
                <a:off x="1001410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Прямая соединительная линия 109"/>
              <p:cNvCxnSpPr/>
              <p:nvPr/>
            </p:nvCxnSpPr>
            <p:spPr>
              <a:xfrm rot="5400000">
                <a:off x="786390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Прямая соединительная линия 110"/>
              <p:cNvCxnSpPr/>
              <p:nvPr/>
            </p:nvCxnSpPr>
            <p:spPr>
              <a:xfrm rot="5400000">
                <a:off x="572280" y="2000713"/>
                <a:ext cx="3570955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Прямая соединительная линия 111"/>
              <p:cNvCxnSpPr/>
              <p:nvPr/>
            </p:nvCxnSpPr>
            <p:spPr>
              <a:xfrm rot="5400000">
                <a:off x="358170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Прямая соединительная линия 112"/>
              <p:cNvCxnSpPr/>
              <p:nvPr/>
            </p:nvCxnSpPr>
            <p:spPr>
              <a:xfrm rot="5400000">
                <a:off x="143150" y="1999802"/>
                <a:ext cx="3570955" cy="1823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Прямая соединительная линия 113"/>
              <p:cNvCxnSpPr/>
              <p:nvPr/>
            </p:nvCxnSpPr>
            <p:spPr>
              <a:xfrm rot="5400000">
                <a:off x="-70048" y="1999802"/>
                <a:ext cx="3570955" cy="1822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Прямая соединительная линия 114"/>
              <p:cNvCxnSpPr/>
              <p:nvPr/>
            </p:nvCxnSpPr>
            <p:spPr>
              <a:xfrm rot="10800000">
                <a:off x="1499498" y="3500514"/>
                <a:ext cx="6716660" cy="1957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Прямая соединительная линия 115"/>
              <p:cNvCxnSpPr/>
              <p:nvPr/>
            </p:nvCxnSpPr>
            <p:spPr>
              <a:xfrm rot="10800000">
                <a:off x="1499498" y="3287235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Прямая соединительная линия 116"/>
              <p:cNvCxnSpPr/>
              <p:nvPr/>
            </p:nvCxnSpPr>
            <p:spPr>
              <a:xfrm rot="10800000">
                <a:off x="1499498" y="3072000"/>
                <a:ext cx="6716660" cy="1956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/>
              <p:nvPr/>
            </p:nvCxnSpPr>
            <p:spPr>
              <a:xfrm rot="10800000">
                <a:off x="1499498" y="2858720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единительная линия 118"/>
              <p:cNvCxnSpPr/>
              <p:nvPr/>
            </p:nvCxnSpPr>
            <p:spPr>
              <a:xfrm rot="10800000">
                <a:off x="1499498" y="2643484"/>
                <a:ext cx="6716660" cy="1957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Прямая соединительная линия 119"/>
              <p:cNvCxnSpPr/>
              <p:nvPr/>
            </p:nvCxnSpPr>
            <p:spPr>
              <a:xfrm rot="10800000">
                <a:off x="1499498" y="2430206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/>
              <p:nvPr/>
            </p:nvCxnSpPr>
            <p:spPr>
              <a:xfrm rot="10800000">
                <a:off x="1499498" y="2214970"/>
                <a:ext cx="6716660" cy="1956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Прямая соединительная линия 121"/>
              <p:cNvCxnSpPr/>
              <p:nvPr/>
            </p:nvCxnSpPr>
            <p:spPr>
              <a:xfrm rot="10800000">
                <a:off x="1499498" y="2001691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Прямая соединительная линия 122"/>
              <p:cNvCxnSpPr/>
              <p:nvPr/>
            </p:nvCxnSpPr>
            <p:spPr>
              <a:xfrm rot="10800000">
                <a:off x="1499498" y="1573177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Прямая соединительная линия 123"/>
              <p:cNvCxnSpPr/>
              <p:nvPr/>
            </p:nvCxnSpPr>
            <p:spPr>
              <a:xfrm rot="10800000">
                <a:off x="1499498" y="1357941"/>
                <a:ext cx="6716660" cy="1956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Прямая соединительная линия 124"/>
              <p:cNvCxnSpPr/>
              <p:nvPr/>
            </p:nvCxnSpPr>
            <p:spPr>
              <a:xfrm rot="10800000">
                <a:off x="1499498" y="1144661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Прямая соединительная линия 125"/>
              <p:cNvCxnSpPr/>
              <p:nvPr/>
            </p:nvCxnSpPr>
            <p:spPr>
              <a:xfrm rot="10800000">
                <a:off x="1499498" y="929426"/>
                <a:ext cx="6716660" cy="1957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Прямая соединительная линия 126"/>
              <p:cNvCxnSpPr/>
              <p:nvPr/>
            </p:nvCxnSpPr>
            <p:spPr>
              <a:xfrm rot="10800000">
                <a:off x="1499498" y="716147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Прямая соединительная линия 127"/>
              <p:cNvCxnSpPr/>
              <p:nvPr/>
            </p:nvCxnSpPr>
            <p:spPr>
              <a:xfrm rot="10800000">
                <a:off x="1499498" y="500912"/>
                <a:ext cx="6716660" cy="1956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Прямая соединительная линия 128"/>
              <p:cNvCxnSpPr/>
              <p:nvPr/>
            </p:nvCxnSpPr>
            <p:spPr>
              <a:xfrm rot="10800000">
                <a:off x="1499498" y="287632"/>
                <a:ext cx="6716660" cy="0"/>
              </a:xfrm>
              <a:prstGeom prst="line">
                <a:avLst/>
              </a:prstGeom>
              <a:ln w="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96" name="TextBox 15"/>
            <p:cNvSpPr txBox="1">
              <a:spLocks noChangeArrowheads="1"/>
            </p:cNvSpPr>
            <p:nvPr/>
          </p:nvSpPr>
          <p:spPr bwMode="auto">
            <a:xfrm>
              <a:off x="5422382" y="1570734"/>
              <a:ext cx="324859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  <a:endParaRPr lang="ru-RU"/>
            </a:p>
          </p:txBody>
        </p:sp>
        <p:sp>
          <p:nvSpPr>
            <p:cNvPr id="12297" name="TextBox 16"/>
            <p:cNvSpPr txBox="1">
              <a:spLocks noChangeArrowheads="1"/>
            </p:cNvSpPr>
            <p:nvPr/>
          </p:nvSpPr>
          <p:spPr bwMode="auto">
            <a:xfrm>
              <a:off x="5794782" y="1570734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  <a:endParaRPr lang="ru-RU"/>
            </a:p>
          </p:txBody>
        </p:sp>
        <p:sp>
          <p:nvSpPr>
            <p:cNvPr id="12298" name="TextBox 17"/>
            <p:cNvSpPr txBox="1">
              <a:spLocks noChangeArrowheads="1"/>
            </p:cNvSpPr>
            <p:nvPr/>
          </p:nvSpPr>
          <p:spPr bwMode="auto">
            <a:xfrm>
              <a:off x="6167182" y="1570734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  <a:endParaRPr lang="ru-RU"/>
            </a:p>
          </p:txBody>
        </p:sp>
        <p:sp>
          <p:nvSpPr>
            <p:cNvPr id="12299" name="TextBox 18"/>
            <p:cNvSpPr txBox="1">
              <a:spLocks noChangeArrowheads="1"/>
            </p:cNvSpPr>
            <p:nvPr/>
          </p:nvSpPr>
          <p:spPr bwMode="auto">
            <a:xfrm>
              <a:off x="6541167" y="1570734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4</a:t>
              </a:r>
              <a:endParaRPr lang="ru-RU"/>
            </a:p>
          </p:txBody>
        </p:sp>
        <p:sp>
          <p:nvSpPr>
            <p:cNvPr id="12300" name="TextBox 19"/>
            <p:cNvSpPr txBox="1">
              <a:spLocks noChangeArrowheads="1"/>
            </p:cNvSpPr>
            <p:nvPr/>
          </p:nvSpPr>
          <p:spPr bwMode="auto">
            <a:xfrm>
              <a:off x="6913567" y="1570734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5</a:t>
              </a:r>
              <a:endParaRPr lang="ru-RU"/>
            </a:p>
          </p:txBody>
        </p:sp>
        <p:sp>
          <p:nvSpPr>
            <p:cNvPr id="12301" name="TextBox 20"/>
            <p:cNvSpPr txBox="1">
              <a:spLocks noChangeArrowheads="1"/>
            </p:cNvSpPr>
            <p:nvPr/>
          </p:nvSpPr>
          <p:spPr bwMode="auto">
            <a:xfrm>
              <a:off x="4571407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-1</a:t>
              </a:r>
              <a:endParaRPr lang="ru-RU"/>
            </a:p>
          </p:txBody>
        </p:sp>
        <p:sp>
          <p:nvSpPr>
            <p:cNvPr id="12302" name="TextBox 21"/>
            <p:cNvSpPr txBox="1">
              <a:spLocks noChangeArrowheads="1"/>
            </p:cNvSpPr>
            <p:nvPr/>
          </p:nvSpPr>
          <p:spPr bwMode="auto">
            <a:xfrm>
              <a:off x="4214854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-2</a:t>
              </a:r>
              <a:endParaRPr lang="ru-RU"/>
            </a:p>
          </p:txBody>
        </p:sp>
        <p:sp>
          <p:nvSpPr>
            <p:cNvPr id="12303" name="TextBox 22"/>
            <p:cNvSpPr txBox="1">
              <a:spLocks noChangeArrowheads="1"/>
            </p:cNvSpPr>
            <p:nvPr/>
          </p:nvSpPr>
          <p:spPr bwMode="auto">
            <a:xfrm>
              <a:off x="3858300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-3</a:t>
              </a:r>
              <a:endParaRPr lang="ru-RU"/>
            </a:p>
          </p:txBody>
        </p:sp>
        <p:sp>
          <p:nvSpPr>
            <p:cNvPr id="12304" name="TextBox 23"/>
            <p:cNvSpPr txBox="1">
              <a:spLocks noChangeArrowheads="1"/>
            </p:cNvSpPr>
            <p:nvPr/>
          </p:nvSpPr>
          <p:spPr bwMode="auto">
            <a:xfrm>
              <a:off x="3500162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-4</a:t>
              </a:r>
              <a:endParaRPr lang="ru-RU"/>
            </a:p>
          </p:txBody>
        </p:sp>
        <p:sp>
          <p:nvSpPr>
            <p:cNvPr id="12305" name="TextBox 24"/>
            <p:cNvSpPr txBox="1">
              <a:spLocks noChangeArrowheads="1"/>
            </p:cNvSpPr>
            <p:nvPr/>
          </p:nvSpPr>
          <p:spPr bwMode="auto">
            <a:xfrm>
              <a:off x="3143609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-5</a:t>
              </a:r>
              <a:endParaRPr lang="ru-RU"/>
            </a:p>
          </p:txBody>
        </p:sp>
        <p:sp>
          <p:nvSpPr>
            <p:cNvPr id="12306" name="TextBox 25"/>
            <p:cNvSpPr txBox="1">
              <a:spLocks noChangeArrowheads="1"/>
            </p:cNvSpPr>
            <p:nvPr/>
          </p:nvSpPr>
          <p:spPr bwMode="auto">
            <a:xfrm>
              <a:off x="2785470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-6</a:t>
              </a:r>
              <a:endParaRPr lang="ru-RU"/>
            </a:p>
          </p:txBody>
        </p:sp>
        <p:sp>
          <p:nvSpPr>
            <p:cNvPr id="12307" name="TextBox 26"/>
            <p:cNvSpPr txBox="1">
              <a:spLocks noChangeArrowheads="1"/>
            </p:cNvSpPr>
            <p:nvPr/>
          </p:nvSpPr>
          <p:spPr bwMode="auto">
            <a:xfrm>
              <a:off x="2357606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-7</a:t>
              </a:r>
              <a:endParaRPr lang="ru-RU"/>
            </a:p>
          </p:txBody>
        </p:sp>
        <p:sp>
          <p:nvSpPr>
            <p:cNvPr id="12308" name="TextBox 27"/>
            <p:cNvSpPr txBox="1">
              <a:spLocks noChangeArrowheads="1"/>
            </p:cNvSpPr>
            <p:nvPr/>
          </p:nvSpPr>
          <p:spPr bwMode="auto">
            <a:xfrm>
              <a:off x="1999468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-8</a:t>
              </a:r>
              <a:endParaRPr lang="ru-RU"/>
            </a:p>
          </p:txBody>
        </p:sp>
        <p:sp>
          <p:nvSpPr>
            <p:cNvPr id="12309" name="TextBox 28"/>
            <p:cNvSpPr txBox="1">
              <a:spLocks noChangeArrowheads="1"/>
            </p:cNvSpPr>
            <p:nvPr/>
          </p:nvSpPr>
          <p:spPr bwMode="auto">
            <a:xfrm>
              <a:off x="1642915" y="1572389"/>
              <a:ext cx="408848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-9</a:t>
              </a:r>
              <a:endParaRPr lang="ru-RU"/>
            </a:p>
          </p:txBody>
        </p:sp>
        <p:sp>
          <p:nvSpPr>
            <p:cNvPr id="12310" name="TextBox 29"/>
            <p:cNvSpPr txBox="1">
              <a:spLocks noChangeArrowheads="1"/>
            </p:cNvSpPr>
            <p:nvPr/>
          </p:nvSpPr>
          <p:spPr bwMode="auto">
            <a:xfrm>
              <a:off x="4858235" y="999708"/>
              <a:ext cx="324860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  <a:endParaRPr lang="ru-RU"/>
            </a:p>
          </p:txBody>
        </p:sp>
        <p:sp>
          <p:nvSpPr>
            <p:cNvPr id="12311" name="TextBox 30"/>
            <p:cNvSpPr txBox="1">
              <a:spLocks noChangeArrowheads="1"/>
            </p:cNvSpPr>
            <p:nvPr/>
          </p:nvSpPr>
          <p:spPr bwMode="auto">
            <a:xfrm>
              <a:off x="4858235" y="642197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  <a:endParaRPr lang="ru-RU"/>
            </a:p>
          </p:txBody>
        </p:sp>
        <p:sp>
          <p:nvSpPr>
            <p:cNvPr id="12312" name="TextBox 31"/>
            <p:cNvSpPr txBox="1">
              <a:spLocks noChangeArrowheads="1"/>
            </p:cNvSpPr>
            <p:nvPr/>
          </p:nvSpPr>
          <p:spPr bwMode="auto">
            <a:xfrm>
              <a:off x="4858235" y="286340"/>
              <a:ext cx="324860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  <a:endParaRPr lang="ru-RU"/>
            </a:p>
          </p:txBody>
        </p:sp>
        <p:sp>
          <p:nvSpPr>
            <p:cNvPr id="12313" name="TextBox 32"/>
            <p:cNvSpPr txBox="1">
              <a:spLocks noChangeArrowheads="1"/>
            </p:cNvSpPr>
            <p:nvPr/>
          </p:nvSpPr>
          <p:spPr bwMode="auto">
            <a:xfrm>
              <a:off x="4786924" y="1714732"/>
              <a:ext cx="408848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-1</a:t>
              </a:r>
              <a:endParaRPr lang="ru-RU"/>
            </a:p>
          </p:txBody>
        </p:sp>
        <p:sp>
          <p:nvSpPr>
            <p:cNvPr id="12314" name="TextBox 33"/>
            <p:cNvSpPr txBox="1">
              <a:spLocks noChangeArrowheads="1"/>
            </p:cNvSpPr>
            <p:nvPr/>
          </p:nvSpPr>
          <p:spPr bwMode="auto">
            <a:xfrm>
              <a:off x="4801186" y="2054037"/>
              <a:ext cx="408848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-2</a:t>
              </a:r>
              <a:endParaRPr lang="ru-RU"/>
            </a:p>
          </p:txBody>
        </p:sp>
        <p:sp>
          <p:nvSpPr>
            <p:cNvPr id="12315" name="TextBox 34"/>
            <p:cNvSpPr txBox="1">
              <a:spLocks noChangeArrowheads="1"/>
            </p:cNvSpPr>
            <p:nvPr/>
          </p:nvSpPr>
          <p:spPr bwMode="auto">
            <a:xfrm>
              <a:off x="4801186" y="2416514"/>
              <a:ext cx="408848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-3</a:t>
              </a:r>
              <a:endParaRPr lang="ru-RU"/>
            </a:p>
          </p:txBody>
        </p:sp>
        <p:sp>
          <p:nvSpPr>
            <p:cNvPr id="12316" name="TextBox 35"/>
            <p:cNvSpPr txBox="1">
              <a:spLocks noChangeArrowheads="1"/>
            </p:cNvSpPr>
            <p:nvPr/>
          </p:nvSpPr>
          <p:spPr bwMode="auto">
            <a:xfrm>
              <a:off x="4926376" y="1208257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  <a:endParaRPr lang="ru-RU"/>
            </a:p>
          </p:txBody>
        </p:sp>
        <p:sp>
          <p:nvSpPr>
            <p:cNvPr id="12317" name="TextBox 36"/>
            <p:cNvSpPr txBox="1">
              <a:spLocks noChangeArrowheads="1"/>
            </p:cNvSpPr>
            <p:nvPr/>
          </p:nvSpPr>
          <p:spPr bwMode="auto">
            <a:xfrm>
              <a:off x="4801186" y="2778991"/>
              <a:ext cx="408848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-4</a:t>
              </a:r>
              <a:endParaRPr lang="ru-RU"/>
            </a:p>
          </p:txBody>
        </p:sp>
        <p:sp>
          <p:nvSpPr>
            <p:cNvPr id="12318" name="TextBox 37"/>
            <p:cNvSpPr txBox="1">
              <a:spLocks noChangeArrowheads="1"/>
            </p:cNvSpPr>
            <p:nvPr/>
          </p:nvSpPr>
          <p:spPr bwMode="auto">
            <a:xfrm>
              <a:off x="7472960" y="1511149"/>
              <a:ext cx="324860" cy="41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x</a:t>
              </a:r>
              <a:endParaRPr lang="ru-RU" b="1"/>
            </a:p>
          </p:txBody>
        </p:sp>
        <p:sp>
          <p:nvSpPr>
            <p:cNvPr id="12319" name="TextBox 38"/>
            <p:cNvSpPr txBox="1">
              <a:spLocks noChangeArrowheads="1"/>
            </p:cNvSpPr>
            <p:nvPr/>
          </p:nvSpPr>
          <p:spPr bwMode="auto">
            <a:xfrm>
              <a:off x="5173586" y="0"/>
              <a:ext cx="324860" cy="41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y</a:t>
              </a:r>
              <a:endParaRPr lang="ru-RU" b="1"/>
            </a:p>
          </p:txBody>
        </p:sp>
        <p:grpSp>
          <p:nvGrpSpPr>
            <p:cNvPr id="6" name="Группа 167"/>
            <p:cNvGrpSpPr>
              <a:grpSpLocks/>
            </p:cNvGrpSpPr>
            <p:nvPr/>
          </p:nvGrpSpPr>
          <p:grpSpPr bwMode="auto">
            <a:xfrm>
              <a:off x="1571604" y="181228"/>
              <a:ext cx="5947163" cy="3020820"/>
              <a:chOff x="1428728" y="214290"/>
              <a:chExt cx="6840000" cy="3571900"/>
            </a:xfrm>
          </p:grpSpPr>
          <p:cxnSp>
            <p:nvCxnSpPr>
              <p:cNvPr id="41" name="Прямая соединительная линия 2"/>
              <p:cNvCxnSpPr/>
              <p:nvPr/>
            </p:nvCxnSpPr>
            <p:spPr>
              <a:xfrm>
                <a:off x="1428728" y="1784868"/>
                <a:ext cx="6840171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3"/>
              <p:cNvCxnSpPr/>
              <p:nvPr/>
            </p:nvCxnSpPr>
            <p:spPr>
              <a:xfrm rot="5400000" flipH="1" flipV="1">
                <a:off x="3785557" y="1999236"/>
                <a:ext cx="357364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10800000">
                <a:off x="5500388" y="1356264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rot="10800000">
                <a:off x="5500388" y="927662"/>
                <a:ext cx="143985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10800000">
                <a:off x="5500388" y="499059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rot="10800000">
                <a:off x="5500388" y="2215427"/>
                <a:ext cx="143985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 rot="10800000">
                <a:off x="5500388" y="2644030"/>
                <a:ext cx="143985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28"/>
              <p:cNvCxnSpPr/>
              <p:nvPr/>
            </p:nvCxnSpPr>
            <p:spPr>
              <a:xfrm rot="10800000">
                <a:off x="5500388" y="3072633"/>
                <a:ext cx="143985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5287704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rot="10800000">
                <a:off x="5500388" y="2000148"/>
                <a:ext cx="143985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10800000">
                <a:off x="5500388" y="2428750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rot="10800000">
                <a:off x="5500388" y="2857353"/>
                <a:ext cx="143985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 rot="10800000">
                <a:off x="5500388" y="3285955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 rot="10800000">
                <a:off x="5500388" y="3501235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rot="10800000">
                <a:off x="5500388" y="1571544"/>
                <a:ext cx="143985" cy="195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 rot="10800000">
                <a:off x="5500388" y="1142942"/>
                <a:ext cx="143985" cy="1956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rot="10800000">
                <a:off x="5500388" y="714339"/>
                <a:ext cx="143985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rot="5400000">
                <a:off x="5072639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4859396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rot="5400000">
                <a:off x="4644331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rot="5400000">
                <a:off x="4429266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 rot="5400000">
                <a:off x="4216023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единительная линия 62"/>
              <p:cNvCxnSpPr/>
              <p:nvPr/>
            </p:nvCxnSpPr>
            <p:spPr>
              <a:xfrm rot="5400000">
                <a:off x="4000957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rot="5400000">
                <a:off x="3787715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/>
              <p:nvPr/>
            </p:nvCxnSpPr>
            <p:spPr>
              <a:xfrm rot="5400000">
                <a:off x="3572650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65"/>
              <p:cNvCxnSpPr/>
              <p:nvPr/>
            </p:nvCxnSpPr>
            <p:spPr>
              <a:xfrm rot="5400000">
                <a:off x="3358495" y="1785846"/>
                <a:ext cx="14286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 rot="5400000">
                <a:off x="3144341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 rot="5400000">
                <a:off x="2929276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68"/>
              <p:cNvCxnSpPr/>
              <p:nvPr/>
            </p:nvCxnSpPr>
            <p:spPr>
              <a:xfrm rot="5400000">
                <a:off x="2716034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 rot="5400000">
                <a:off x="2500968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rot="5400000">
                <a:off x="2286814" y="1785846"/>
                <a:ext cx="14286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 rot="5400000">
                <a:off x="2072660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 rot="5400000">
                <a:off x="1857594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 rot="5400000">
                <a:off x="1644352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5400000">
                <a:off x="5716013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5400000">
                <a:off x="5930166" y="1785846"/>
                <a:ext cx="14286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 rot="5400000">
                <a:off x="6144320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/>
              <p:cNvCxnSpPr/>
              <p:nvPr/>
            </p:nvCxnSpPr>
            <p:spPr>
              <a:xfrm rot="5400000">
                <a:off x="6359385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Прямая соединительная линия 78"/>
              <p:cNvCxnSpPr/>
              <p:nvPr/>
            </p:nvCxnSpPr>
            <p:spPr>
              <a:xfrm rot="5400000">
                <a:off x="6572629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/>
              <p:nvPr/>
            </p:nvCxnSpPr>
            <p:spPr>
              <a:xfrm rot="5400000">
                <a:off x="6787694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5400000">
                <a:off x="7001848" y="1785846"/>
                <a:ext cx="14286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Прямая соединительная линия 81"/>
              <p:cNvCxnSpPr/>
              <p:nvPr/>
            </p:nvCxnSpPr>
            <p:spPr>
              <a:xfrm rot="5400000">
                <a:off x="7216001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/>
              <p:cNvCxnSpPr/>
              <p:nvPr/>
            </p:nvCxnSpPr>
            <p:spPr>
              <a:xfrm rot="5400000">
                <a:off x="7431067" y="1784935"/>
                <a:ext cx="142867" cy="1823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Прямая соединительная линия 83"/>
              <p:cNvCxnSpPr/>
              <p:nvPr/>
            </p:nvCxnSpPr>
            <p:spPr>
              <a:xfrm rot="5400000">
                <a:off x="7644310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 rot="5400000">
                <a:off x="7859375" y="1784935"/>
                <a:ext cx="142867" cy="1822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93" name="TextBox 138"/>
          <p:cNvSpPr txBox="1">
            <a:spLocks noChangeArrowheads="1"/>
          </p:cNvSpPr>
          <p:nvPr/>
        </p:nvSpPr>
        <p:spPr bwMode="auto">
          <a:xfrm>
            <a:off x="463550" y="4376738"/>
            <a:ext cx="85725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/>
              <a:t>(5;0) (5,5;0,5) (5;1) (5;0,5) (4,5;0,5) (4,5;1) (5;1) (4,5;1) (4;1,5) (4;1)(2,5;1,5)(2,5;0)(2;0,5)</a:t>
            </a:r>
          </a:p>
          <a:p>
            <a:pPr algn="just"/>
            <a:r>
              <a:rPr lang="ru-RU" sz="1600"/>
              <a:t>(2;1,5)(2,5;1,5)(1,5;1,5) (1,5;0) (1;0,5) (1;1,5) (1,5;1,5) (1;1,5) (0;1) (0;0) (-0,5;0,5) (-0,5;1)</a:t>
            </a:r>
          </a:p>
          <a:p>
            <a:pPr algn="just"/>
            <a:r>
              <a:rPr lang="ru-RU" sz="1600"/>
              <a:t>(0;1)(-1;1) (-1;0) (-1,5;0,5) (-1,5;1) (-1;1) (-2,1) (-2,0) (-2,5;0,5)(-2,5;1) (-2;1) (-3;1) (-3;0) </a:t>
            </a:r>
          </a:p>
          <a:p>
            <a:pPr algn="just"/>
            <a:r>
              <a:rPr lang="ru-RU" sz="1600"/>
              <a:t>(-3,5;0,5) (-3,5;1) (-3;1) (-3,5;1) (-5,5;1,5) (-6,5;0,5)(-8;1)(-8,5;0,5) (-8;0,5) (-6,5;0) (-5,5;1)</a:t>
            </a:r>
          </a:p>
          <a:p>
            <a:pPr algn="just"/>
            <a:r>
              <a:rPr lang="ru-RU" sz="1600"/>
              <a:t>(-3,5;0,5) (-4;1) (-5;-2,5) (-3;3,5) (-3;-3)(-4,5;-2,5) (-3;-1,5) (-3;-1) (-2,5;-1) (-3;2,5) (-1,5;-3,5)</a:t>
            </a:r>
          </a:p>
          <a:p>
            <a:pPr algn="just"/>
            <a:r>
              <a:rPr lang="ru-RU" sz="1600"/>
              <a:t>(-1;-3,5) (-1,5;-3) (-3;-2,5)(-1,5;-1,5) (-1,5;-1) (-0,5;-1) (-0,5;-0,5) (-2;0) (-2;-1) (-2,5;-1) (-2;-1)</a:t>
            </a:r>
          </a:p>
          <a:p>
            <a:pPr algn="just"/>
            <a:r>
              <a:rPr lang="ru-RU" sz="1600"/>
              <a:t>(-2;0) (-0,5;-0,5)(1;-0,5) (1;-1) (1,5;-1,5) (2;-2,5) (3,5;-3,5) (4;-3,5) (3,5;-3) (2,5;-2,5) (2,5;-1,5) (2;-1)(2;-0,5) (1;-0,5) (2;-0,5) (2;-1) (3,5;-2,5) (5;-3,5) (5,5;-3,5) (5;-3) (4;-2,5) (3,5;-1,5) </a:t>
            </a:r>
          </a:p>
          <a:p>
            <a:pPr algn="ctr"/>
            <a:r>
              <a:rPr lang="ru-RU" sz="1600"/>
              <a:t>(3,5;-1)(3;-0,5) (3,5;0) (5;0) </a:t>
            </a:r>
            <a:endParaRPr lang="ru-RU" sz="1600" b="1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765175"/>
            <a:ext cx="8280400" cy="461665"/>
          </a:xfrm>
        </p:spPr>
        <p:txBody>
          <a:bodyPr rtlCol="0">
            <a:sp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rgbClr val="0066FF"/>
                </a:solidFill>
              </a:rPr>
              <a:t>Рисунок  с последующим его «кодированием»</a:t>
            </a:r>
            <a:r>
              <a:rPr lang="ru-RU" sz="2000" dirty="0" smtClean="0"/>
              <a:t> </a:t>
            </a:r>
            <a:endParaRPr lang="ru-RU" dirty="0" smtClean="0"/>
          </a:p>
        </p:txBody>
      </p:sp>
      <p:graphicFrame>
        <p:nvGraphicFramePr>
          <p:cNvPr id="3074" name="Object 12"/>
          <p:cNvGraphicFramePr>
            <a:graphicFrameLocks noChangeAspect="1"/>
          </p:cNvGraphicFramePr>
          <p:nvPr/>
        </p:nvGraphicFramePr>
        <p:xfrm>
          <a:off x="1475656" y="1412776"/>
          <a:ext cx="6480175" cy="4859337"/>
        </p:xfrm>
        <a:graphic>
          <a:graphicData uri="http://schemas.openxmlformats.org/presentationml/2006/ole">
            <p:oleObj spid="_x0000_s18434" name="Презентация" r:id="rId3" imgW="4132995" imgH="3099711" progId="PowerPoint.Show.8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Картинки\gyHFS32UH6rWy046gADe6KaA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971600" y="620688"/>
            <a:ext cx="7128792" cy="5987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артинки\2hYh8H8d2dQb8abUbDRb3ta3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 rot="5400000">
            <a:off x="1475656" y="1196752"/>
            <a:ext cx="6120680" cy="4554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Картинки\Nt92gC1FbLeQJRaU685UQXAH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539552" y="476672"/>
            <a:ext cx="8064896" cy="5837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артинки\1WKbt5MFBLrMU9KQ4RC5Tb0e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 t="4286" r="16614"/>
          <a:stretch>
            <a:fillRect/>
          </a:stretch>
        </p:blipFill>
        <p:spPr bwMode="auto">
          <a:xfrm>
            <a:off x="611560" y="692696"/>
            <a:ext cx="7892514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Картинки\ETAgWJCFEHWEFYaYtUFr19eb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 l="11765" t="1105" r="11692"/>
          <a:stretch>
            <a:fillRect/>
          </a:stretch>
        </p:blipFill>
        <p:spPr bwMode="auto">
          <a:xfrm>
            <a:off x="855136" y="620688"/>
            <a:ext cx="7584307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Картинки\MEfTLD2T9NbMP6D7JEDFVrUf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2411760" y="260648"/>
            <a:ext cx="4697782" cy="6292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артинки\2fEe5H7BM955DdKVHN68D77M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2411760" y="260648"/>
            <a:ext cx="4536504" cy="6224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\PdDV1fV3PDD8RM7rA878RtMd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323528" y="620688"/>
            <a:ext cx="8574224" cy="5553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450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Формула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10</cp:revision>
  <dcterms:created xsi:type="dcterms:W3CDTF">2017-01-06T11:33:47Z</dcterms:created>
  <dcterms:modified xsi:type="dcterms:W3CDTF">2019-01-09T07:27:23Z</dcterms:modified>
</cp:coreProperties>
</file>