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9"/>
  </p:notesMasterIdLst>
  <p:sldIdLst>
    <p:sldId id="256" r:id="rId2"/>
    <p:sldId id="295" r:id="rId3"/>
    <p:sldId id="297" r:id="rId4"/>
    <p:sldId id="279" r:id="rId5"/>
    <p:sldId id="298" r:id="rId6"/>
    <p:sldId id="301" r:id="rId7"/>
    <p:sldId id="299" r:id="rId8"/>
    <p:sldId id="300" r:id="rId9"/>
    <p:sldId id="307" r:id="rId10"/>
    <p:sldId id="261" r:id="rId11"/>
    <p:sldId id="302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314" r:id="rId20"/>
    <p:sldId id="287" r:id="rId21"/>
    <p:sldId id="308" r:id="rId22"/>
    <p:sldId id="288" r:id="rId23"/>
    <p:sldId id="312" r:id="rId24"/>
    <p:sldId id="309" r:id="rId25"/>
    <p:sldId id="273" r:id="rId26"/>
    <p:sldId id="293" r:id="rId27"/>
    <p:sldId id="29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47" autoAdjust="0"/>
    <p:restoredTop sz="88867" autoAdjust="0"/>
  </p:normalViewPr>
  <p:slideViewPr>
    <p:cSldViewPr>
      <p:cViewPr varScale="1">
        <p:scale>
          <a:sx n="83" d="100"/>
          <a:sy n="83" d="100"/>
        </p:scale>
        <p:origin x="10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№ 1</a:t>
            </a:r>
          </a:p>
        </c:rich>
      </c:tx>
      <c:layout>
        <c:manualLayout>
          <c:xMode val="edge"/>
          <c:yMode val="edge"/>
          <c:x val="0.40361068830142505"/>
          <c:y val="3.0475977171013465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4.9204581918263976E-2"/>
          <c:w val="0.65111972492358605"/>
          <c:h val="0.877861455621196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такое ГТО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9.3564140761489799E-3"/>
                  <c:y val="-2.0317318114008959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defRPr>
                    </a:pPr>
                    <a:r>
                      <a:rPr lang="en-US" sz="3200" b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rPr>
                      <a:t>31</a:t>
                    </a: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D36-47AF-8D98-E9B627CDFFC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знают </c:v>
                </c:pt>
                <c:pt idx="1">
                  <c:v>не знают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69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36-47AF-8D98-E9B627CDFFC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355046588395824"/>
          <c:y val="0.58917038335555061"/>
          <c:w val="0.31985114806950748"/>
          <c:h val="0.30352793431267105"/>
        </c:manualLayout>
      </c:layout>
      <c:overlay val="0"/>
      <c:txPr>
        <a:bodyPr/>
        <a:lstStyle/>
        <a:p>
          <a:pPr>
            <a:defRPr b="1">
              <a:latin typeface="Arial Unicode MS" pitchFamily="34" charset="-128"/>
              <a:ea typeface="Arial Unicode MS" pitchFamily="34" charset="-128"/>
              <a:cs typeface="Arial Unicode MS" pitchFamily="34" charset="-128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№</a:t>
            </a:r>
            <a:r>
              <a:rPr lang="ru-RU" sz="2400" baseline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2. Хотели бы вы стать участником комплекса ГТО?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939396160606436E-2"/>
                  <c:y val="-1.777765334975788E-2"/>
                </c:manualLayout>
              </c:layout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54-4696-B5D3-C64B80E0D094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54-4696-B5D3-C64B80E0D09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</c:v>
                </c:pt>
                <c:pt idx="1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54-4696-B5D3-C64B80E0D0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2641101251241691"/>
          <c:y val="0.46774799295579894"/>
          <c:w val="0.25419502588152038"/>
          <c:h val="0.22318153976839356"/>
        </c:manualLayout>
      </c:layout>
      <c:overlay val="0"/>
      <c:txPr>
        <a:bodyPr/>
        <a:lstStyle/>
        <a:p>
          <a:pPr>
            <a:defRPr sz="1800" b="1">
              <a:latin typeface="Arial Unicode MS" pitchFamily="34" charset="-128"/>
              <a:ea typeface="Arial Unicode MS" pitchFamily="34" charset="-128"/>
              <a:cs typeface="Arial Unicode MS" pitchFamily="34" charset="-128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№ 3</a:t>
            </a:r>
          </a:p>
        </c:rich>
      </c:tx>
      <c:layout>
        <c:manualLayout>
          <c:xMode val="edge"/>
          <c:yMode val="edge"/>
          <c:x val="0.18267700131233591"/>
          <c:y val="4.062499999999998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307752078480032E-2"/>
          <c:y val="6.4866932447150027E-2"/>
          <c:w val="0.72158780304157999"/>
          <c:h val="0.886244110227975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 Для чего нужны нормативы ГТО?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2052883595636563E-2"/>
                  <c:y val="-1.333335199769308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6E-431B-829E-D3FBB80D65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знают </c:v>
                </c:pt>
                <c:pt idx="1">
                  <c:v>не знают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E9-48BC-851F-68CC6412FD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b="1">
              <a:latin typeface="Arial Unicode MS" pitchFamily="34" charset="-128"/>
              <a:ea typeface="Arial Unicode MS" pitchFamily="34" charset="-128"/>
              <a:cs typeface="Arial Unicode MS" pitchFamily="34" charset="-128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Количество обучающихся</a:t>
            </a:r>
          </a:p>
          <a:p>
            <a:pPr>
              <a:defRPr/>
            </a:pPr>
            <a:r>
              <a:rPr lang="ru-RU" sz="20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 </a:t>
            </a:r>
            <a:r>
              <a:rPr lang="ru-RU" sz="20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ступени с основной группой здоровья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687760755810349E-3"/>
          <c:y val="0.22285264102113286"/>
          <c:w val="0.50655380577427733"/>
          <c:h val="0.763665368002696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обучающихся с основной группой здоровья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0817432195975506"/>
                  <c:y val="-0.20169009226524101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chemeClr val="bg1"/>
                        </a:solidFill>
                      </a:rPr>
                      <a:t>483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510-4951-A559-7DD6988563FD}"/>
                </c:ext>
              </c:extLst>
            </c:dLbl>
            <c:dLbl>
              <c:idx val="1"/>
              <c:layout>
                <c:manualLayout>
                  <c:x val="8.9395450568679022E-2"/>
                  <c:y val="8.5113816941013623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bg1"/>
                        </a:solidFill>
                      </a:rPr>
                      <a:t>96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510-4951-A559-7DD6988563F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основная группа</c:v>
                </c:pt>
                <c:pt idx="1">
                  <c:v>имеющие медицинские противопоказания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483</c:v>
                </c:pt>
                <c:pt idx="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10-4951-A559-7DD698856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4218534558180228"/>
          <c:y val="0.37332790947950056"/>
          <c:w val="0.57435476815398079"/>
          <c:h val="0.6227261387270796"/>
        </c:manualLayout>
      </c:layout>
      <c:overlay val="0"/>
      <c:txPr>
        <a:bodyPr/>
        <a:lstStyle/>
        <a:p>
          <a:pPr>
            <a:defRPr sz="1600" b="0">
              <a:latin typeface="Arial Unicode MS" pitchFamily="34" charset="-128"/>
              <a:ea typeface="Arial Unicode MS" pitchFamily="34" charset="-128"/>
              <a:cs typeface="Arial Unicode MS" pitchFamily="34" charset="-128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2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pPr>
            <a:r>
              <a:rPr lang="ru-RU" sz="20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Успешность выполнения обучающимися нормативов ГТО по I ступени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740754157691584E-2"/>
          <c:y val="0.45549256342957173"/>
          <c:w val="0.51752686602998677"/>
          <c:h val="0.398727480659978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Успешность выполнения нормативов ГТО обучающимися I ступени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9377807602999516E-2"/>
                  <c:y val="-0.25051122776319629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chemeClr val="bg1"/>
                        </a:solidFill>
                      </a:rPr>
                      <a:t>92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BC50-4E01-BCF1-DCB4C4C542E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chemeClr val="bg1"/>
                        </a:solidFill>
                      </a:rPr>
                      <a:t>14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C50-4E01-BCF1-DCB4C4C542E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выполнили</c:v>
                </c:pt>
                <c:pt idx="1">
                  <c:v>не выполнили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50-4E01-BCF1-DCB4C4C54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7296183399096812"/>
          <c:y val="0.47552493438320276"/>
          <c:w val="0.42434456388672848"/>
          <c:h val="0.32038540062701637"/>
        </c:manualLayout>
      </c:layout>
      <c:overlay val="0"/>
      <c:txPr>
        <a:bodyPr/>
        <a:lstStyle/>
        <a:p>
          <a:pPr>
            <a:defRPr sz="1600" b="0">
              <a:latin typeface="Arial Unicode MS" pitchFamily="34" charset="-128"/>
              <a:ea typeface="Arial Unicode MS" pitchFamily="34" charset="-128"/>
              <a:cs typeface="Arial Unicode MS" pitchFamily="34" charset="-128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2000" b="1"/>
            </a:pPr>
            <a:r>
              <a:rPr lang="ru-RU" sz="20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Количество обучающихся, награжденных знаками отличия ГТО (I ступень) 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516359269147946E-2"/>
          <c:y val="0.33210878664016408"/>
          <c:w val="0.58117028552231009"/>
          <c:h val="0.5049293909870563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обучающих, награжденных знаками отличия ГТО (I ступень) </c:v>
                </c:pt>
              </c:strCache>
            </c:strRef>
          </c:tx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chemeClr val="bg1"/>
                        </a:solidFill>
                      </a:rPr>
                      <a:t>37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D6A-4B73-9700-B11A142EBFEF}"/>
                </c:ext>
              </c:extLst>
            </c:dLbl>
            <c:dLbl>
              <c:idx val="1"/>
              <c:layout>
                <c:manualLayout>
                  <c:x val="0.14687715958335601"/>
                  <c:y val="-0.10294882742144704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chemeClr val="bg1"/>
                        </a:solidFill>
                      </a:rPr>
                      <a:t>50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D6A-4B73-9700-B11A142EBFEF}"/>
                </c:ext>
              </c:extLst>
            </c:dLbl>
            <c:dLbl>
              <c:idx val="2"/>
              <c:layout>
                <c:manualLayout>
                  <c:x val="2.8065705853143184E-2"/>
                  <c:y val="0.11627856789570441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chemeClr val="bg1"/>
                        </a:solidFill>
                      </a:rPr>
                      <a:t>5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D6A-4B73-9700-B11A142EBFE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золотой</c:v>
                </c:pt>
                <c:pt idx="1">
                  <c:v>серебрянный</c:v>
                </c:pt>
                <c:pt idx="2">
                  <c:v>бронзовый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</c:v>
                </c:pt>
                <c:pt idx="1">
                  <c:v>50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6A-4B73-9700-B11A142EBF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  <c:txPr>
        <a:bodyPr/>
        <a:lstStyle/>
        <a:p>
          <a:pPr>
            <a:defRPr sz="1600" b="0">
              <a:latin typeface="Arial Unicode MS" pitchFamily="34" charset="-128"/>
              <a:ea typeface="Arial Unicode MS" pitchFamily="34" charset="-128"/>
              <a:cs typeface="Arial Unicode MS" pitchFamily="34" charset="-128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0.34999</cdr:x>
      <cdr:y>0.38462</cdr:y>
    </cdr:from>
    <cdr:to>
      <cdr:x>0.65234</cdr:x>
      <cdr:y>0.67578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5158" y="1071570"/>
          <a:ext cx="1231167" cy="811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3200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rPr>
            <a:t>69</a:t>
          </a:r>
        </a:p>
      </cdr:txBody>
    </cdr:sp>
  </cdr:relSizeAnchor>
  <cdr:relSizeAnchor xmlns:cdr="http://schemas.openxmlformats.org/drawingml/2006/chartDrawing">
    <cdr:from>
      <cdr:x>0.13672</cdr:x>
      <cdr:y>0.30664</cdr:y>
    </cdr:from>
    <cdr:to>
      <cdr:x>0.26562</cdr:x>
      <cdr:y>0.46484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33422" y="1246182"/>
          <a:ext cx="785818" cy="642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3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EE8F99-7F15-4C11-A0D2-FDE96A742E26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028CD-809D-4691-8FFF-964BEC829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956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028CD-809D-4691-8FFF-964BEC829EF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6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cover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7" y="-5715"/>
            <a:ext cx="9136393" cy="68637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5643578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rgbClr val="FFFF00"/>
                </a:solidFill>
                <a:latin typeface="+mj-lt"/>
              </a:rPr>
              <a:t>     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214290"/>
            <a:ext cx="885831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Гимназия имени А.И. Яковлева</a:t>
            </a:r>
          </a:p>
          <a:p>
            <a:pPr algn="ctr"/>
            <a:r>
              <a:rPr lang="ru-RU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endParaRPr lang="ru-RU" sz="3600" b="1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ctr"/>
            <a:endParaRPr lang="ru-RU" sz="3600" b="1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ctr"/>
            <a:endParaRPr lang="ru-RU" sz="3600" b="1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ctr"/>
            <a:r>
              <a:rPr lang="ru-RU" sz="7200" b="1" dirty="0">
                <a:solidFill>
                  <a:schemeClr val="accent1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Я выбираю ГТО</a:t>
            </a:r>
          </a:p>
          <a:p>
            <a:pPr algn="ctr"/>
            <a:endParaRPr lang="ru-RU" sz="3600" b="1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r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Выполнил: ученик 2 «Б» класса </a:t>
            </a:r>
          </a:p>
          <a:p>
            <a:pPr algn="r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Бобров Артём </a:t>
            </a:r>
          </a:p>
          <a:p>
            <a:pPr algn="r"/>
            <a:endParaRPr lang="ru-RU" sz="2400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r"/>
            <a:endParaRPr lang="ru-RU" sz="2400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r"/>
            <a:endParaRPr lang="ru-RU" sz="2400" dirty="0">
              <a:latin typeface="Times New Roman" pitchFamily="18" charset="0"/>
              <a:ea typeface="MS UI Gothic" pitchFamily="34" charset="-128"/>
              <a:cs typeface="Times New Roman" pitchFamily="18" charset="0"/>
            </a:endParaRPr>
          </a:p>
          <a:p>
            <a:pPr algn="ctr"/>
            <a:r>
              <a:rPr lang="ru-RU" sz="2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г.Урай</a:t>
            </a: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2023 </a:t>
            </a:r>
            <a:endParaRPr lang="ru-RU" sz="3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spli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o_na_ekran2.jpg"/>
          <p:cNvPicPr>
            <a:picLocks noChangeAspect="1"/>
          </p:cNvPicPr>
          <p:nvPr/>
        </p:nvPicPr>
        <p:blipFill>
          <a:blip r:embed="rId2" cstate="print">
            <a:lum bright="10000" contrast="-20000"/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0"/>
            <a:ext cx="9144000" cy="6869431"/>
          </a:xfrm>
          <a:prstGeom prst="rect">
            <a:avLst/>
          </a:prstGeom>
        </p:spPr>
      </p:pic>
      <p:pic>
        <p:nvPicPr>
          <p:cNvPr id="1026" name="Picture 2" descr="C:\Users\Я\Desktop\Бобров Артем\IMG-5caccb3c1956af369f9c111c87a61903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0441159" cy="686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322152"/>
      </p:ext>
    </p:extLst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8" y="-5715"/>
            <a:ext cx="9136392" cy="68637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844" y="214290"/>
            <a:ext cx="878687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Бег на 30 метров (с)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- 6,0 секунды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– 6,7 секунд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– 6,9 секунды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–  5,9 секунд</a:t>
            </a:r>
          </a:p>
        </p:txBody>
      </p:sp>
      <p:pic>
        <p:nvPicPr>
          <p:cNvPr id="4" name="Рисунок 3" descr="sJ1lOKroHRc.jpg"/>
          <p:cNvPicPr>
            <a:picLocks noChangeAspect="1"/>
          </p:cNvPicPr>
          <p:nvPr/>
        </p:nvPicPr>
        <p:blipFill>
          <a:blip r:embed="rId3"/>
          <a:srcRect l="7317" t="16260" b="13821"/>
          <a:stretch>
            <a:fillRect/>
          </a:stretch>
        </p:blipFill>
        <p:spPr>
          <a:xfrm>
            <a:off x="1039639" y="2645725"/>
            <a:ext cx="7072330" cy="4001450"/>
          </a:xfrm>
          <a:prstGeom prst="roundRect">
            <a:avLst/>
          </a:prstGeom>
        </p:spPr>
      </p:pic>
      <p:pic>
        <p:nvPicPr>
          <p:cNvPr id="5" name="Рисунок 4" descr="IMG_006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143768" y="214290"/>
            <a:ext cx="1785950" cy="178595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7" y="-5715"/>
            <a:ext cx="9136393" cy="68637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214290"/>
            <a:ext cx="871543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Смешанное передвижение 1 км (мин., с.)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– 5.20 секунд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– 6.40 секунд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– 7.10 секунд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– 4.40 секунд</a:t>
            </a:r>
          </a:p>
        </p:txBody>
      </p:sp>
      <p:pic>
        <p:nvPicPr>
          <p:cNvPr id="4" name="Рисунок 3" descr="kDE6EbTcFcE.jpg"/>
          <p:cNvPicPr>
            <a:picLocks noChangeAspect="1"/>
          </p:cNvPicPr>
          <p:nvPr/>
        </p:nvPicPr>
        <p:blipFill>
          <a:blip r:embed="rId3"/>
          <a:srcRect l="5216" t="13352" r="6193" b="16921"/>
          <a:stretch>
            <a:fillRect/>
          </a:stretch>
        </p:blipFill>
        <p:spPr>
          <a:xfrm>
            <a:off x="1043608" y="2688029"/>
            <a:ext cx="6786578" cy="4000528"/>
          </a:xfrm>
          <a:prstGeom prst="roundRect">
            <a:avLst/>
          </a:prstGeom>
        </p:spPr>
      </p:pic>
      <p:pic>
        <p:nvPicPr>
          <p:cNvPr id="5" name="Рисунок 4" descr="IMG_006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066690" y="692696"/>
            <a:ext cx="1785950" cy="178595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-10160" y="-5716"/>
            <a:ext cx="9136393" cy="68637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7158" y="142852"/>
            <a:ext cx="8572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Сгибание и разгибание рук в упоре лежа </a:t>
            </a:r>
          </a:p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полу (отжимание)</a:t>
            </a:r>
            <a:endParaRPr lang="ru-RU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– 17 раз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– 10 раз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– 7 раза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–  20 раз</a:t>
            </a:r>
            <a:endParaRPr lang="ru-RU" sz="2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5" descr="IMG_006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072330" y="785794"/>
            <a:ext cx="1785950" cy="1785950"/>
          </a:xfrm>
          <a:prstGeom prst="rect">
            <a:avLst/>
          </a:prstGeom>
        </p:spPr>
      </p:pic>
      <p:pic>
        <p:nvPicPr>
          <p:cNvPr id="1028" name="Picture 4" descr="C:\Users\Я\Desktop\Бобров Артем\20220213_121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63135" y="2852936"/>
            <a:ext cx="5625553" cy="38545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23188"/>
            <a:ext cx="9144000" cy="6869429"/>
          </a:xfrm>
          <a:prstGeom prst="round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214290"/>
            <a:ext cx="87154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Наклон вперед из положения стоя </a:t>
            </a:r>
          </a:p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 прямыми ногами на  гимнастической скамье</a:t>
            </a:r>
          </a:p>
          <a:p>
            <a:pPr algn="just"/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+7 см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+3 см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+1 см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+ 11 см</a:t>
            </a:r>
            <a:endParaRPr lang="ru-RU" sz="2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IMG_006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358050" y="1196752"/>
            <a:ext cx="1785950" cy="1785950"/>
          </a:xfrm>
          <a:prstGeom prst="rect">
            <a:avLst/>
          </a:prstGeom>
        </p:spPr>
      </p:pic>
      <p:pic>
        <p:nvPicPr>
          <p:cNvPr id="2050" name="Picture 2" descr="C:\Users\Я\Desktop\Бобров Артем\20220213_1206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69986" y="2492297"/>
            <a:ext cx="4691862" cy="401602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7" y="-5715"/>
            <a:ext cx="9136393" cy="68637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87154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Прыжок в длину с места </a:t>
            </a:r>
          </a:p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толчком  двумя ногами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– 140 см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– 120 см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– 110 см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– 176 см</a:t>
            </a:r>
            <a:endParaRPr lang="ru-RU" sz="2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IMG_006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276136" y="112262"/>
            <a:ext cx="1785950" cy="1785950"/>
          </a:xfrm>
          <a:prstGeom prst="rect">
            <a:avLst/>
          </a:prstGeom>
        </p:spPr>
      </p:pic>
      <p:pic>
        <p:nvPicPr>
          <p:cNvPr id="1026" name="Picture 2" descr="C:\Users\Я\Desktop\Бобров Артем\20220213_1209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4582" y="2142551"/>
            <a:ext cx="5059950" cy="417646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5716"/>
            <a:ext cx="9144000" cy="6869431"/>
          </a:xfrm>
          <a:prstGeom prst="round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844" y="214290"/>
            <a:ext cx="885831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Поднимание туловища из положения лёжа на сине (количество раз за 1 минуту)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– 35 раз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– 24 раза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– 21 раз 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– 49 раз</a:t>
            </a:r>
          </a:p>
        </p:txBody>
      </p:sp>
      <p:pic>
        <p:nvPicPr>
          <p:cNvPr id="7" name="Рисунок 6" descr="IMG_006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236412" y="1124744"/>
            <a:ext cx="1785950" cy="1785950"/>
          </a:xfrm>
          <a:prstGeom prst="rect">
            <a:avLst/>
          </a:prstGeom>
        </p:spPr>
      </p:pic>
      <p:pic>
        <p:nvPicPr>
          <p:cNvPr id="2050" name="Picture 2" descr="C:\Users\Я\Desktop\20220316_1829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35" y="2400599"/>
            <a:ext cx="4017375" cy="443711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-2514" y="0"/>
            <a:ext cx="9144000" cy="68694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142852"/>
            <a:ext cx="871543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Метание теннисного мяча в цель, дистанция 6 м (количество попаданий) </a:t>
            </a:r>
            <a:endParaRPr lang="ru-RU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золотой знак – 4 раза 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серебряный знак – 3 раза</a:t>
            </a: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бронзовый знак – 2 раза</a:t>
            </a:r>
          </a:p>
          <a:p>
            <a:pPr algn="just"/>
            <a:r>
              <a:rPr lang="ru-RU" sz="24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мой результат – 4 раза</a:t>
            </a:r>
            <a:endParaRPr lang="ru-RU" sz="2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5" descr="IMG_006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lum/>
          </a:blip>
          <a:srcRect l="25559" t="13513" r="25289" b="18919"/>
          <a:stretch>
            <a:fillRect/>
          </a:stretch>
        </p:blipFill>
        <p:spPr>
          <a:xfrm>
            <a:off x="7156882" y="620688"/>
            <a:ext cx="1785950" cy="1785950"/>
          </a:xfrm>
          <a:prstGeom prst="rect">
            <a:avLst/>
          </a:prstGeom>
        </p:spPr>
      </p:pic>
      <p:pic>
        <p:nvPicPr>
          <p:cNvPr id="3074" name="Picture 2" descr="C:\Users\Я\Desktop\20220316_1838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2232441"/>
            <a:ext cx="4176464" cy="453547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Бобров Виктор Александрович</a:t>
            </a:r>
          </a:p>
        </p:txBody>
      </p:sp>
      <p:pic>
        <p:nvPicPr>
          <p:cNvPr id="5" name="Picture 2" descr="C:\Users\Я\Desktop\Бобров Артем\20220322_14265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40868"/>
            <a:ext cx="2249487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Я\Desktop\Бобров Артем\20220322_1426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616" y="3385698"/>
            <a:ext cx="226565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Бобров Артем\20220322_1425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668" y="1340768"/>
            <a:ext cx="184440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Я\Desktop\Бобров Артем\20220322_1448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2" y="1135440"/>
            <a:ext cx="4242534" cy="572256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991924"/>
      </p:ext>
    </p:extLst>
  </p:cSld>
  <p:clrMapOvr>
    <a:masterClrMapping/>
  </p:clrMapOvr>
  <p:transition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87452/0011-02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3741653" cy="4723837"/>
          </a:xfrm>
          <a:prstGeom prst="rect">
            <a:avLst/>
          </a:prstGeom>
          <a:noFill/>
        </p:spPr>
      </p:pic>
      <p:pic>
        <p:nvPicPr>
          <p:cNvPr id="2052" name="Picture 4" descr="http://900igr.net/up/datai/247847/0016-025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0435" y="0"/>
            <a:ext cx="2571751" cy="6858001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071934" y="0"/>
            <a:ext cx="2500330" cy="6740307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Ищут пожарные,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Ищет милиция,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Ищут фотографы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В нашей столице,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Ищут давно,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Но не могут найти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Парня какого-то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Лет двадцати.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Среднего роста,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Плечистый и крепкий,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Ходит он в белой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Футболке и кепке.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Знак ГТО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На груди у него.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Больше не знают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О нем ничего.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Многие парни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Плечисты и крепки,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Многие носят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Футболки и кепки.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Много в столице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Таких же </a:t>
            </a: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значков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Каждый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>
                <a:solidFill>
                  <a:srgbClr val="000000"/>
                </a:solidFill>
                <a:cs typeface="Times New Roman" pitchFamily="18" charset="0"/>
              </a:rPr>
              <a:t>К </a:t>
            </a: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труду-обороне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Готов!</a:t>
            </a: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over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6434"/>
            <a:ext cx="9144000" cy="68637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1"/>
            <a:ext cx="82153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Анкетирование: «Что ты знаешь о ГТО ?»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C00000"/>
              </a:buClr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Я\Desktop\Бобров Артем\20220211_1356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2821" y="1373914"/>
            <a:ext cx="4680523" cy="410445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Я\Desktop\Бобров Артем\20220211_1356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20072" y="930164"/>
            <a:ext cx="3621134" cy="259514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Я\Desktop\Бобров Артем\20220211_1357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20072" y="3789040"/>
            <a:ext cx="3621134" cy="259514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7" y="1"/>
            <a:ext cx="9128785" cy="6858000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00456532"/>
              </p:ext>
            </p:extLst>
          </p:nvPr>
        </p:nvGraphicFramePr>
        <p:xfrm>
          <a:off x="142844" y="1571612"/>
          <a:ext cx="407196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5214942" y="1357298"/>
          <a:ext cx="3929058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2857488" y="4000504"/>
          <a:ext cx="4214842" cy="2857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034" y="28572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Что такое ГТО?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2. Хотели быть стать участниками комплекса ГТО?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3. Для чего нужны нормативы ГТО? </a:t>
            </a:r>
          </a:p>
        </p:txBody>
      </p:sp>
    </p:spTree>
  </p:cSld>
  <p:clrMapOvr>
    <a:masterClrMapping/>
  </p:clrMapOvr>
  <p:transition>
    <p:cover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-14597" y="0"/>
            <a:ext cx="9136392" cy="68637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 школьных нормативов – к нормативам ГТО!</a:t>
            </a:r>
          </a:p>
        </p:txBody>
      </p:sp>
      <p:pic>
        <p:nvPicPr>
          <p:cNvPr id="4" name="Picture 2" descr="C:\Users\Я\Desktop\Бобров Артем\IMG-4de98a71edcb027cd0c9595c4332adf9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945" y="3754542"/>
            <a:ext cx="4104651" cy="30784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Бобров Артем\20220317_1541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07666" y="687586"/>
            <a:ext cx="3956636" cy="296747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Бобров Артем\IMG-35ada4a89cb206e2336adc6f418ec6ed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934" y="671638"/>
            <a:ext cx="3949521" cy="296214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7" y="-5714"/>
            <a:ext cx="9136393" cy="6863715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3005677"/>
              </p:ext>
            </p:extLst>
          </p:nvPr>
        </p:nvGraphicFramePr>
        <p:xfrm>
          <a:off x="0" y="0"/>
          <a:ext cx="4572000" cy="357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6912453"/>
              </p:ext>
            </p:extLst>
          </p:nvPr>
        </p:nvGraphicFramePr>
        <p:xfrm>
          <a:off x="4429124" y="0"/>
          <a:ext cx="4714876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69222647"/>
              </p:ext>
            </p:extLst>
          </p:nvPr>
        </p:nvGraphicFramePr>
        <p:xfrm>
          <a:off x="1500166" y="3428976"/>
          <a:ext cx="678661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cover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to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7" y="-5715"/>
            <a:ext cx="9136393" cy="68637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4143380"/>
            <a:ext cx="87868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Интервью с Ю.Р. </a:t>
            </a:r>
            <a:r>
              <a:rPr lang="ru-RU" sz="2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Подчуваловой</a:t>
            </a: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</a:t>
            </a: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заведующим Центром тестирования по выполнению видов испытаний (тестов), нормативов, требований к оценке уровня знаний и умений комплекса ГТО). </a:t>
            </a:r>
            <a:endParaRPr lang="ru-RU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6" name="Picture 2" descr="C:\Users\Я\Desktop\Бобров Артем\IMG-20220316-WA00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11" y="311889"/>
            <a:ext cx="752461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11752" y="24116"/>
            <a:ext cx="9136393" cy="68637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Вот он – долгожданный золотой знак из рук заведующего Центром тестирования ГТО ! городе!</a:t>
            </a:r>
          </a:p>
        </p:txBody>
      </p:sp>
      <p:pic>
        <p:nvPicPr>
          <p:cNvPr id="1026" name="Picture 2" descr="C:\Users\Я\Desktop\IMG-20220316-WA00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27" y="1281436"/>
            <a:ext cx="8020945" cy="530597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5716"/>
            <a:ext cx="9144000" cy="68694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4283" y="214290"/>
            <a:ext cx="8715436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Выводы:</a:t>
            </a:r>
          </a:p>
          <a:p>
            <a:pPr algn="ctr"/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ГТО – комплексная программа, направленная в первую очередь на оздоровление нации.</a:t>
            </a:r>
          </a:p>
          <a:p>
            <a:pPr marL="457200" indent="-457200" algn="just">
              <a:buAutoNum type="arabicPeriod"/>
            </a:pP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algn="just">
              <a:buAutoNum type="arabicPeriod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Выполнение нормативов ГТО дает следующие преимущества: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для школьников – итоговая оценка «отлично» по физкультуре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для выпускников школ  – дополнительные баллы к ЕГЭ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успешное выполнение нормативов – это не случайность, а результат систематической физической подготовки.</a:t>
            </a:r>
          </a:p>
          <a:p>
            <a:pPr algn="just"/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Здоровый образ жизни, систематически занятия физической культурой и спортом способствуют успешному выполнению нормативов ГТО.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5716"/>
            <a:ext cx="9144000" cy="6869429"/>
          </a:xfrm>
          <a:prstGeom prst="rect">
            <a:avLst/>
          </a:prstGeom>
        </p:spPr>
      </p:pic>
      <p:sp>
        <p:nvSpPr>
          <p:cNvPr id="2" name="Двойная волна 1"/>
          <p:cNvSpPr/>
          <p:nvPr/>
        </p:nvSpPr>
        <p:spPr>
          <a:xfrm>
            <a:off x="0" y="5000636"/>
            <a:ext cx="9001156" cy="1428760"/>
          </a:xfrm>
          <a:prstGeom prst="doubleWave">
            <a:avLst>
              <a:gd name="adj1" fmla="val 12500"/>
              <a:gd name="adj2" fmla="val 2658"/>
            </a:avLst>
          </a:prstGeom>
          <a:solidFill>
            <a:srgbClr val="00B0F0"/>
          </a:solidFill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Спасибо за внимание! </a:t>
            </a:r>
          </a:p>
        </p:txBody>
      </p:sp>
      <p:pic>
        <p:nvPicPr>
          <p:cNvPr id="1026" name="Picture 2" descr="http://xn----8sbabb2aomj8dfdbf.xn--p1ai/wp-content/uploads/2016/10/01.jpg"/>
          <p:cNvPicPr>
            <a:picLocks noChangeAspect="1" noChangeArrowheads="1"/>
          </p:cNvPicPr>
          <p:nvPr/>
        </p:nvPicPr>
        <p:blipFill>
          <a:blip r:embed="rId3">
            <a:lum bright="20000" contrast="-40000"/>
          </a:blip>
          <a:srcRect/>
          <a:stretch>
            <a:fillRect/>
          </a:stretch>
        </p:blipFill>
        <p:spPr bwMode="auto">
          <a:xfrm>
            <a:off x="428596" y="357166"/>
            <a:ext cx="8255056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-148517" y="99731"/>
            <a:ext cx="9144000" cy="6869431"/>
          </a:xfrm>
          <a:prstGeom prst="roundRect">
            <a:avLst/>
          </a:prstGeom>
        </p:spPr>
      </p:pic>
      <p:pic>
        <p:nvPicPr>
          <p:cNvPr id="3074" name="Picture 2" descr="C:\Users\Я\Desktop\Бобров Артем\IMG_20201030_1509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337" y="2545850"/>
            <a:ext cx="2204403" cy="405150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Я\Desktop\Бобров Артем\IMG_20200930_1244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0" y="4754887"/>
            <a:ext cx="1635564" cy="218075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Я\Desktop\Бобров Артем\IMG_20210803_1439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808" y="2265812"/>
            <a:ext cx="1913465" cy="271899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Я\Desktop\Бобров Артем\IMG_20200704_1922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952" y="841991"/>
            <a:ext cx="1732516" cy="2310021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Я\Desktop\Бобров Артем\IMG_20191005_144051_BURST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2952" y="3534446"/>
            <a:ext cx="2160240" cy="246578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Я\Desktop\Бобров Артем\IMG_20190713_124240_HD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167" y="36357"/>
            <a:ext cx="1672502" cy="234618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Я\Desktop\Бобров Артем\IMG_20200930_12520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151" y="270662"/>
            <a:ext cx="1593177" cy="212423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Я\Desktop\Новая папка (3)\20220315_15571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0" y="40463"/>
            <a:ext cx="1569570" cy="225203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Я\Desktop\Новая папка (3)\IMG2022031314233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3" y="99731"/>
            <a:ext cx="1491991" cy="20611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Новая папка (3)\IMG2022092614233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390" y="5012467"/>
            <a:ext cx="1671065" cy="177219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Я\Desktop\Бобров Артем\_TAY7505.jpe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14" y="2402142"/>
            <a:ext cx="1604660" cy="226460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7608" y="-5716"/>
            <a:ext cx="9136392" cy="686371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5720" y="714357"/>
            <a:ext cx="864399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Цель проекта</a:t>
            </a: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изучить что такое ГТО и выяснить возможность успешного выполнения нормативов ГТО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Задачи проекта</a:t>
            </a: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найти информацию в различных источниках о ГТО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собрать интересные сведения (факты) о ГТО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проанализировать выполнение нормативов ГТО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первой </a:t>
            </a:r>
            <a:r>
              <a:rPr 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ru-RU" sz="2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тупени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сделать выводы при выполнении работы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5716"/>
            <a:ext cx="9144000" cy="6869431"/>
          </a:xfrm>
          <a:prstGeom prst="rect">
            <a:avLst/>
          </a:prstGeom>
        </p:spPr>
      </p:pic>
      <p:pic>
        <p:nvPicPr>
          <p:cNvPr id="1034" name="Picture 10" descr="http://itd2.mycdn.me/image?id=850878914446&amp;t=20&amp;plc=WEB&amp;tkn=*GBnnJkXt4YnB_TVS83o3n0DzWkY"/>
          <p:cNvPicPr>
            <a:picLocks noChangeAspect="1" noChangeArrowheads="1"/>
          </p:cNvPicPr>
          <p:nvPr/>
        </p:nvPicPr>
        <p:blipFill>
          <a:blip r:embed="rId3"/>
          <a:srcRect r="52497"/>
          <a:stretch>
            <a:fillRect/>
          </a:stretch>
        </p:blipFill>
        <p:spPr bwMode="auto">
          <a:xfrm>
            <a:off x="5572132" y="158358"/>
            <a:ext cx="3214710" cy="4487200"/>
          </a:xfrm>
          <a:prstGeom prst="roundRect">
            <a:avLst/>
          </a:prstGeom>
          <a:noFill/>
        </p:spPr>
      </p:pic>
      <p:pic>
        <p:nvPicPr>
          <p:cNvPr id="1036" name="Picture 12" descr="https://pimg.mycdn.me/getImage?disableStub=true&amp;type=VIDEO_S_720&amp;url=http%3A%2F%2Fvdp.mycdn.me%2FgetImage%3Fid%3D7156729090%26idx%3D30%26thumbType%3D47%26f%3D1%26i%3D1&amp;signatureToken=t4HgDzclhBHAGrMBVyrVS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820" y="285728"/>
            <a:ext cx="5013891" cy="3071834"/>
          </a:xfrm>
          <a:prstGeom prst="roundRect">
            <a:avLst/>
          </a:prstGeom>
          <a:noFill/>
        </p:spPr>
      </p:pic>
      <p:pic>
        <p:nvPicPr>
          <p:cNvPr id="1040" name="Picture 16" descr="http://xn--81-6kclvec3ajgkm7r.xn--p1ai/images/%D0%93%D0%A2%D0%9E/%D0%BF%D0%BB%D0%B0%D0%BA%D0%B0%D1%82%D1%8B/0_9189c_f84cbae0_or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3789" y="3434183"/>
            <a:ext cx="4425771" cy="3115811"/>
          </a:xfrm>
          <a:prstGeom prst="round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clrChange>
              <a:clrFrom>
                <a:srgbClr val="1D2122"/>
              </a:clrFrom>
              <a:clrTo>
                <a:srgbClr val="1D21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3" y="4769732"/>
            <a:ext cx="3286149" cy="1873891"/>
          </a:xfrm>
          <a:prstGeom prst="roundRect">
            <a:avLst/>
          </a:prstGeom>
        </p:spPr>
      </p:pic>
    </p:spTree>
  </p:cSld>
  <p:clrMapOvr>
    <a:masterClrMapping/>
  </p:clrMapOvr>
  <p:transition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5716"/>
            <a:ext cx="9144000" cy="68694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928802"/>
            <a:ext cx="4922038" cy="3095500"/>
          </a:xfrm>
          <a:prstGeom prst="rect">
            <a:avLst/>
          </a:prstGeom>
        </p:spPr>
      </p:pic>
      <p:pic>
        <p:nvPicPr>
          <p:cNvPr id="3" name="Picture 2" descr="http://zrdk.ru/wp-content/uploads/2017/01/malopodv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58" y="285728"/>
            <a:ext cx="3181206" cy="2385906"/>
          </a:xfrm>
          <a:prstGeom prst="roundRect">
            <a:avLst/>
          </a:prstGeom>
          <a:noFill/>
        </p:spPr>
      </p:pic>
      <p:pic>
        <p:nvPicPr>
          <p:cNvPr id="4" name="Picture 6" descr="http://oncoportal.net/uploaded_files/images/big_0ChildTV1001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8242" y="4071098"/>
            <a:ext cx="3564490" cy="2596278"/>
          </a:xfrm>
          <a:prstGeom prst="ellipse">
            <a:avLst/>
          </a:prstGeom>
          <a:noFill/>
        </p:spPr>
      </p:pic>
      <p:pic>
        <p:nvPicPr>
          <p:cNvPr id="5" name="Picture 8" descr="https://ic.pics.livejournal.com/a_holmogorova/44732919/7050/7050_9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8307" y="4383576"/>
            <a:ext cx="3101753" cy="2136410"/>
          </a:xfrm>
          <a:prstGeom prst="roundRect">
            <a:avLst/>
          </a:prstGeom>
          <a:noFill/>
        </p:spPr>
      </p:pic>
      <p:pic>
        <p:nvPicPr>
          <p:cNvPr id="6" name="Picture 4" descr="https://wudeschool.com/wp-content/uploads/2017/12/fotolia_75786879_subscription_monthly_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214289"/>
            <a:ext cx="3741788" cy="2497643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8589727"/>
      </p:ext>
    </p:extLst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-5716"/>
            <a:ext cx="9144000" cy="68694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2065" y="214290"/>
            <a:ext cx="385765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Указу Президента РФ В.Путина с 1 сентября 2014 г.  в нашей стране введен Всероссийский </a:t>
            </a:r>
          </a:p>
          <a:p>
            <a:pPr algn="just"/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физкультурно-спортивный</a:t>
            </a:r>
          </a:p>
          <a:p>
            <a:pPr algn="just"/>
            <a:r>
              <a: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комплекс «Готов к труду         и обороне» (ГТО) для решения проблемы   продвижения ценностей здорового образа жизни и укрепления здоровья детей.</a:t>
            </a:r>
          </a:p>
        </p:txBody>
      </p:sp>
      <p:pic>
        <p:nvPicPr>
          <p:cNvPr id="36868" name="Picture 4" descr="http://voskhodinfo.su/uploads/posts/2016-09/1472727042_015.jpg"/>
          <p:cNvPicPr>
            <a:picLocks noChangeAspect="1" noChangeArrowheads="1"/>
          </p:cNvPicPr>
          <p:nvPr/>
        </p:nvPicPr>
        <p:blipFill>
          <a:blip r:embed="rId3"/>
          <a:srcRect l="8750" r="11250"/>
          <a:stretch>
            <a:fillRect/>
          </a:stretch>
        </p:blipFill>
        <p:spPr bwMode="auto">
          <a:xfrm>
            <a:off x="59538" y="285729"/>
            <a:ext cx="4869651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72" name="Picture 8" descr="http://s19009.edu35.ru/images/GTO/%D0%93%D0%A2%D0%9E_%D0%B7%D0%BD%D0%B0%D1%87%D0%BA%D0%B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724559"/>
            <a:ext cx="8410892" cy="313344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-15865" y="88802"/>
            <a:ext cx="9144000" cy="6869431"/>
          </a:xfrm>
          <a:prstGeom prst="rect">
            <a:avLst/>
          </a:prstGeom>
        </p:spPr>
      </p:pic>
      <p:pic>
        <p:nvPicPr>
          <p:cNvPr id="1026" name="Picture 2" descr="C:\Users\Я\Desktop\Бобров Артем\IMG202203160946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06" y="3603317"/>
            <a:ext cx="3979254" cy="295232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Я\Desktop\IMG-20220316-WA0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896" y="332656"/>
            <a:ext cx="3979254" cy="297757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Я\Desktop\Бобров Артем\IMG-bdd241753cb3f26c066d6de0bb37d8a7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3773"/>
            <a:ext cx="4304615" cy="573948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gto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40000" contrast="40000"/>
          </a:blip>
          <a:stretch>
            <a:fillRect/>
          </a:stretch>
        </p:blipFill>
        <p:spPr>
          <a:xfrm>
            <a:off x="0" y="0"/>
            <a:ext cx="9144000" cy="68694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" t="4582" r="69482" b="36792"/>
          <a:stretch>
            <a:fillRect/>
          </a:stretch>
        </p:blipFill>
        <p:spPr>
          <a:xfrm>
            <a:off x="500034" y="285728"/>
            <a:ext cx="1857388" cy="2538430"/>
          </a:xfrm>
          <a:prstGeom prst="round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" t="19610" b="3849"/>
          <a:stretch>
            <a:fillRect/>
          </a:stretch>
        </p:blipFill>
        <p:spPr>
          <a:xfrm>
            <a:off x="5929290" y="4572009"/>
            <a:ext cx="2928990" cy="1524305"/>
          </a:xfrm>
          <a:prstGeom prst="roundRect">
            <a:avLst/>
          </a:prstGeom>
        </p:spPr>
      </p:pic>
      <p:sp>
        <p:nvSpPr>
          <p:cNvPr id="1026" name="AutoShape 2" descr="http://www.stihi.ru/pics/2014/10/16/986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0_e4d64_86f95a12_XL.jpg"/>
          <p:cNvPicPr>
            <a:picLocks noChangeAspect="1"/>
          </p:cNvPicPr>
          <p:nvPr/>
        </p:nvPicPr>
        <p:blipFill>
          <a:blip r:embed="rId5"/>
          <a:srcRect l="5342" t="1836" r="1169" b="19198"/>
          <a:stretch>
            <a:fillRect/>
          </a:stretch>
        </p:blipFill>
        <p:spPr>
          <a:xfrm>
            <a:off x="3214678" y="2285992"/>
            <a:ext cx="2500330" cy="3071834"/>
          </a:xfrm>
          <a:prstGeom prst="round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14678" y="5286389"/>
            <a:ext cx="25003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Юрий Гагарин 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еще в ремесленном училище занимался баскетболом и хоккеем и сдал нормы ГТО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золотой значок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2857496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Иван Осипов 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автор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первого </a:t>
            </a:r>
            <a:r>
              <a:rPr lang="ru-RU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комплекса ГТО,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заядлый физкультурник </a:t>
            </a:r>
          </a:p>
        </p:txBody>
      </p:sp>
      <p:pic>
        <p:nvPicPr>
          <p:cNvPr id="12" name="Рисунок 11" descr="image01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0"/>
            <a:ext cx="898078" cy="15716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57752" y="164305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Значок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БГТО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образца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1934 год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</a:t>
            </a:r>
          </a:p>
        </p:txBody>
      </p:sp>
      <p:pic>
        <p:nvPicPr>
          <p:cNvPr id="18" name="Рисунок 17" descr="110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6578" y="142852"/>
            <a:ext cx="2000264" cy="3578289"/>
          </a:xfrm>
          <a:prstGeom prst="round2Same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500826" y="3571876"/>
            <a:ext cx="26431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Яков Федорович Мельников 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just"/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первый обладатель значка ГТО,  заслуженный мастер спорта , конькобежец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5720" y="3714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r="42959" b="26354"/>
          <a:stretch>
            <a:fillRect/>
          </a:stretch>
        </p:blipFill>
        <p:spPr>
          <a:xfrm>
            <a:off x="3143240" y="214290"/>
            <a:ext cx="1717158" cy="1783202"/>
          </a:xfrm>
          <a:prstGeom prst="round2DiagRect">
            <a:avLst/>
          </a:prstGeom>
        </p:spPr>
      </p:pic>
      <p:pic>
        <p:nvPicPr>
          <p:cNvPr id="28" name="Рисунок 27" descr="mg_1575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8F9FB"/>
              </a:clrFrom>
              <a:clrTo>
                <a:srgbClr val="F8F9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3714752"/>
            <a:ext cx="996003" cy="1285884"/>
          </a:xfrm>
          <a:prstGeom prst="rect">
            <a:avLst/>
          </a:prstGeom>
        </p:spPr>
      </p:pic>
      <p:pic>
        <p:nvPicPr>
          <p:cNvPr id="29" name="Рисунок 28" descr="znachok-otlichnika-gto.1600x16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06081D"/>
              </a:clrFrom>
              <a:clrTo>
                <a:srgbClr val="06081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3643314"/>
            <a:ext cx="1143008" cy="114300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85720" y="52149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4" name="Рисунок 33" descr="2419101239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8F7F5"/>
              </a:clrFrom>
              <a:clrTo>
                <a:srgbClr val="F8F7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4929198"/>
            <a:ext cx="818095" cy="109140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857884" y="6000768"/>
            <a:ext cx="3107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Образцы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первых значков ГТО, придуманных </a:t>
            </a:r>
            <a:r>
              <a:rPr lang="ru-RU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школьником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Владимиром </a:t>
            </a:r>
            <a:r>
              <a:rPr lang="ru-RU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Токтаровым</a:t>
            </a:r>
            <a:r>
              <a:rPr lang="ru-RU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</p:spTree>
  </p:cSld>
  <p:clrMapOvr>
    <a:masterClrMapping/>
  </p:clrMapOvr>
  <p:transition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3315</TotalTime>
  <Words>686</Words>
  <Application>Microsoft Office PowerPoint</Application>
  <PresentationFormat>Экран (4:3)</PresentationFormat>
  <Paragraphs>149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Arial</vt:lpstr>
      <vt:lpstr>Arial Black</vt:lpstr>
      <vt:lpstr>Arial Unicode MS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Бобров Виктор Александрович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435</dc:creator>
  <cp:lastModifiedBy>Вячеслав</cp:lastModifiedBy>
  <cp:revision>341</cp:revision>
  <dcterms:created xsi:type="dcterms:W3CDTF">2018-01-03T10:51:52Z</dcterms:created>
  <dcterms:modified xsi:type="dcterms:W3CDTF">2023-01-28T11:45:45Z</dcterms:modified>
</cp:coreProperties>
</file>