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7" r:id="rId11"/>
    <p:sldId id="264" r:id="rId12"/>
    <p:sldId id="268" r:id="rId13"/>
  </p:sldIdLst>
  <p:sldSz cx="12192000" cy="6858000"/>
  <p:notesSz cx="6858000" cy="9144000"/>
  <p:custShowLst>
    <p:custShow name="Христианство" id="0">
      <p:sldLst>
        <p:sld r:id="rId4"/>
        <p:sld r:id="rId6"/>
        <p:sld r:id="rId7"/>
        <p:sld r:id="rId8"/>
      </p:sldLst>
    </p:custShow>
    <p:custShow name="Ислам" id="1">
      <p:sldLst>
        <p:sld r:id="rId4"/>
        <p:sld r:id="rId9"/>
        <p:sld r:id="rId10"/>
      </p:sldLst>
    </p:custShow>
    <p:custShow name="Буддизм" id="2">
      <p:sldLst>
        <p:sld r:id="rId4"/>
        <p:sld r:id="rId11"/>
        <p:sld r:id="rId12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D5C9A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>
      <p:cViewPr varScale="1">
        <p:scale>
          <a:sx n="70" d="100"/>
          <a:sy n="70" d="100"/>
        </p:scale>
        <p:origin x="-96" y="-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2820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8D82B-CCB2-42C9-AEDD-FFA22298EBFE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CFF18-4306-4584-B48F-EBE618C9B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6145F1-AA50-4743-BA56-76B65E89FD0F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A97FF-B528-4C60-A3C0-D68EC81521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A97FF-B528-4C60-A3C0-D68EC81521A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A97FF-B528-4C60-A3C0-D68EC81521A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A97FF-B528-4C60-A3C0-D68EC81521A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3C9E41DD-9CD6-4CF3-B7F5-2D25697A7E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57E83F-DFFB-4415-92D5-842189E181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3ADECF88-7C36-480D-847A-7674218918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3E0B623-1A89-4395-87D9-02B788214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75C40-E7D5-4B56-9986-9FC35447D769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0123CF3-8163-4D49-9FDE-CB25B091C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B51B509-15DA-470D-8CF2-C96AD5B40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512728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34DAF78-088D-4E6F-B5FD-A835341F5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BB63194-D639-4A68-8E57-DC414D62D6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90A0559-3748-427B-BE71-87F82AED4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0F57-8EEF-46C0-A55B-A12C0331A0F2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CF211F3-F64A-4337-80F9-1726B29BD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25D9ACF-45B9-4B49-BFD5-AFEFDA0B4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514445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9CD1CC48-9265-4514-B16F-57B5E19373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375F435-55DD-4ABE-BEF7-AB01950DE3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3EF3F39-98E5-466D-9ED2-712F89835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01BF4-24FE-494A-823E-9ADFCEC5953F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2B63CD9-7A2D-4E7E-946A-77D2311E8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5E7B37B-5473-4BE0-8E5A-5902A2257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947243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33BD0A-6E99-4273-91BA-818DA44EF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C67826A-5EBF-407C-865F-3D3920C212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D10565F-132D-4F09-B811-FE8AA0006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3E878-67AA-4725-9465-0D815D96D8D3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3B1C602-D6D4-4FAA-AD83-8E80899CD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9885D28-039A-47D9-B98D-F4C41A10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688634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18F408B-AAB8-46AF-9A4B-2C0634AC8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E07485C-4F7F-4CED-A39D-16E2D4CA42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D4FA220-01D4-4347-BF32-CF15B0618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C33AA-0F24-4A7C-A987-F44738233ECD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CF7BB5F-6F22-42A5-8024-19CB8700B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F0ED616-B566-4804-9811-A19A7A9DD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598910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99EF82-FC06-4BD2-AF21-57B39FCB3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E3DB700-9ED7-420B-92A4-55C6AAFBE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4474BF6-736C-49D3-B5C6-A0CB2C603D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4928E33-294A-4E6E-AF27-25EC52E44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30B3A-01AE-47A8-9555-3633DBD7CB46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1289EDF-BF07-4E22-A63B-F8E9FC99D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77389E6-9592-4C70-A06A-B2CAB3F0C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521668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028FEA8-F497-4344-A69F-EFE8D3791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1C25B6F-9F00-433A-B76B-C93F79C5F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A3CF58A-D0EB-4EE0-B507-8CBE6A2E1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1A96BE4-B778-4EC1-BFCC-5EE6171F99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85E10259-ECFD-4A03-8757-EDB34F6BE8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558E2449-8808-42E4-937B-FDD41E8EB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B9EE-3C97-4D10-994E-DF1380B05B90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CCF3641-AD6A-4258-9A14-4C3472218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2307205-C1EA-475E-BC3E-7700F9944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1326474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F276C74-3F51-40C3-9C75-81D7BD0DA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7093D99-44F0-498F-8BCF-63B5ECE7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60B98-6074-4065-9B29-FC6AE58DFE6E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0454E79-7646-47B6-B6F2-67B7181BC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191B094-1863-4D8C-823A-3A4855708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9772074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8A2D66A-33CB-4DC0-945D-5ED9F2196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C5246-4058-4E6A-BCD1-AA7A3298F013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D930F4A-93E7-4901-902E-AF71FFD85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3991613-5520-4BA5-9E62-D526F148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098116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FFA068-0C08-4104-85BA-D476E5651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7F7FAD3-203F-4186-9037-2365FF196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8F5CD8D-7985-46E7-BE8F-46E020B3BA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572997D-1B5F-4B4C-86D6-A226E02B4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96C1B-9A4C-4B80-A05F-386619FDE8C6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06B4151-C2DA-4AA0-B2F8-0AD289361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7646B96-CC9B-4CFA-B15C-BD1AAA4C9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739365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F015EB5-F995-435F-B1BE-3258FB32F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536A451-0866-468F-8484-7836F9DDA8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F648584-D387-4CB8-A3AF-E51F3B0122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B434E8C-B00E-436A-8E30-A919690C4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5AC9-128C-48EB-8044-F52C81D0D4D0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7388F64-2F99-4C33-9939-0137FD19D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EDF6BF9-C838-463F-8F65-B63BB5B6E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359707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5B6E135-EB35-4C2D-ADC7-CCC03224AF9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676CD0-EC59-486D-B6FC-6BAF593F7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E0DB29B-553E-4048-939D-413D49D2F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2BC2A2B-9DA7-4ADA-B62A-04B1893328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46B1F-9D4D-4AA8-98E1-3E51D2FA4D18}" type="datetime1">
              <a:rPr lang="en-US" smtClean="0"/>
              <a:pPr/>
              <a:t>5/19/2022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05470D8-3A16-48BA-B893-7975BFDF49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BF6742A-3B96-4172-9377-291EF3041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44F7C-604A-4FA6-B02E-9F8EB61E2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263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elisa\YandexDisk\&#1064;&#1050;&#1054;&#1051;&#1040;\&#1054;&#1044;&#1053;&#1050;&#1053;&#1056;\&#1056;&#1045;&#1051;&#1048;&#1043;&#1048;&#1071;\&#1059;&#1088;&#1086;&#1082;%202\&#1055;&#1088;&#1077;&#1079;&#1077;&#1085;&#1090;&#1072;&#1094;&#1080;&#1103;%20&#1087;&#1086;%20&#1090;&#1077;&#1084;&#1077;%20&#1052;&#1080;&#1088;&#1086;&#1074;&#1099;&#1077;%20&#1088;&#1077;&#1083;&#1080;&#1075;&#1080;&#1080;\&#1055;&#1086;&#1102;&#1097;&#1080;&#1077;%20&#1095;&#1072;&#1096;&#1080;.mp3" TargetMode="Externa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elisa\YandexDisk\&#1064;&#1050;&#1054;&#1051;&#1040;\&#1054;&#1044;&#1053;&#1050;&#1053;&#1056;\&#1056;&#1045;&#1051;&#1048;&#1043;&#1048;&#1071;\&#1059;&#1088;&#1086;&#1082;%202\&#1055;&#1088;&#1077;&#1079;&#1077;&#1085;&#1090;&#1072;&#1094;&#1080;&#1103;%20&#1087;&#1086;%20&#1090;&#1077;&#1084;&#1077;%20&#1052;&#1080;&#1088;&#1086;&#1074;&#1099;&#1077;%20&#1088;&#1077;&#1083;&#1080;&#1075;&#1080;&#1080;\&#1043;&#1077;&#1085;&#1076;&#1077;&#1083;&#1100;%20&#1043;&#1077;&#1086;&#1088;&#1075;-&#1060;&#1088;&#1080;&#1076;&#1088;&#1080;&#1093;%20&#8211;%20&#1040;&#1083;&#1083;&#1080;&#1083;&#1091;&#1081;&#1103;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audio" Target="file:///C:\Users\elisa\YandexDisk\&#1064;&#1050;&#1054;&#1051;&#1040;\&#1054;&#1044;&#1053;&#1050;&#1053;&#1056;\&#1056;&#1045;&#1051;&#1048;&#1043;&#1048;&#1071;\&#1059;&#1088;&#1086;&#1082;%202\&#1055;&#1088;&#1077;&#1079;&#1077;&#1085;&#1090;&#1072;&#1094;&#1080;&#1103;%20&#1087;&#1086;%20&#1090;&#1077;&#1084;&#1077;%20&#1052;&#1080;&#1088;&#1086;&#1074;&#1099;&#1077;%20&#1088;&#1077;&#1083;&#1080;&#1075;&#1080;&#1080;\&#1062;&#1077;&#1088;&#1082;&#1086;&#1074;&#1085;&#1099;&#1077;%20&#1050;&#1086;&#1083;&#1086;&#1082;&#1086;&#1083;&#1072;%20&#8212;%20&#1042;&#1077;&#1085;&#1095;&#1072;&#1083;&#1100;&#1085;&#1099;&#1081;%20&#1079;&#1074;&#1086;&#1085;.mp3" TargetMode="External"/><Relationship Id="rId7" Type="http://schemas.openxmlformats.org/officeDocument/2006/relationships/image" Target="../media/image10.jpeg"/><Relationship Id="rId2" Type="http://schemas.openxmlformats.org/officeDocument/2006/relationships/audio" Target="file:///C:\Users\elisa\Desktop\&#1055;&#1088;&#1077;&#1079;&#1077;&#1085;&#1090;&#1072;&#1094;&#1080;&#1103;%20&#1076;&#1083;&#1103;%20&#1079;&#1072;&#1076;&#1072;&#1085;&#1080;&#1103;_&#1050;&#1072;&#1081;&#1089;&#1080;&#1085;&#1072;\&#1052;&#1086;&#1083;&#1080;&#1090;&#1074;&#1072;%20&#1043;&#1086;&#1089;&#1087;&#1086;&#1076;&#1085;&#1103;%20-%20&#1054;&#1090;&#1095;&#1077;%20&#1085;&#1072;&#1096;.mp3" TargetMode="External"/><Relationship Id="rId1" Type="http://schemas.openxmlformats.org/officeDocument/2006/relationships/video" Target="file:///C:\Users\elisa\YandexDisk\&#1064;&#1050;&#1054;&#1051;&#1040;\&#1054;&#1044;&#1053;&#1050;&#1053;&#1056;\&#1056;&#1045;&#1051;&#1048;&#1043;&#1048;&#1071;\&#1059;&#1088;&#1086;&#1082;%202\&#1055;&#1088;&#1077;&#1079;&#1077;&#1085;&#1090;&#1072;&#1094;&#1080;&#1103;%20&#1087;&#1086;%20&#1090;&#1077;&#1084;&#1077;%20&#1052;&#1080;&#1088;&#1086;&#1074;&#1099;&#1077;%20&#1088;&#1077;&#1083;&#1080;&#1075;&#1080;&#1080;\&#1055;&#1088;&#1072;&#1074;&#1086;&#1089;&#1083;&#1072;&#1074;&#1085;&#1099;&#1081;%20&#1089;&#1083;&#1086;&#1074;&#1072;&#1088;&#1100;.%20&#1061;&#1088;&#1072;&#1084;.mp4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jpeg"/><Relationship Id="rId2" Type="http://schemas.openxmlformats.org/officeDocument/2006/relationships/audio" Target="file:///C:\Users\elisa\YandexDisk\&#1064;&#1050;&#1054;&#1051;&#1040;\&#1054;&#1044;&#1053;&#1050;&#1053;&#1056;\&#1056;&#1045;&#1051;&#1048;&#1043;&#1048;&#1071;\&#1059;&#1088;&#1086;&#1082;%202\&#1055;&#1088;&#1077;&#1079;&#1077;&#1085;&#1090;&#1072;&#1094;&#1080;&#1103;%20&#1087;&#1086;%20&#1090;&#1077;&#1084;&#1077;%20&#1052;&#1080;&#1088;&#1086;&#1074;&#1099;&#1077;%20&#1088;&#1077;&#1083;&#1080;&#1075;&#1080;&#1080;\&#1051;&#1102;&#1090;&#1077;&#1088;&#1072;&#1085;&#1089;&#1082;&#1080;&#1081;%20&#1075;&#1080;&#1084;&#1085;%20&#8211;%20%20Silent%20Night.mp3" TargetMode="External"/><Relationship Id="rId1" Type="http://schemas.openxmlformats.org/officeDocument/2006/relationships/audio" Target="file:///C:\Users\elisa\YandexDisk\&#1064;&#1050;&#1054;&#1051;&#1040;\&#1054;&#1044;&#1053;&#1050;&#1053;&#1056;\&#1056;&#1045;&#1051;&#1048;&#1043;&#1048;&#1071;\&#1059;&#1088;&#1086;&#1082;%202\&#1055;&#1088;&#1077;&#1079;&#1077;&#1085;&#1090;&#1072;&#1094;&#1080;&#1103;%20&#1087;&#1086;%20&#1090;&#1077;&#1084;&#1077;%20&#1052;&#1080;&#1088;&#1086;&#1074;&#1099;&#1077;%20&#1088;&#1077;&#1083;&#1080;&#1075;&#1080;&#1080;\&#1043;&#1088;&#1080;&#1075;&#1086;&#1088;&#1080;&#1072;&#1085;&#1089;&#1082;&#1080;&#1081;%20&#1093;&#1086;&#1088;&#1072;&#1083;%20&#8212;%20Pater%20Noster%20(&#1054;&#1090;&#1095;&#1077;%20&#1085;&#1072;&#1096;).mp3" TargetMode="External"/><Relationship Id="rId6" Type="http://schemas.openxmlformats.org/officeDocument/2006/relationships/image" Target="../media/image8.jpeg"/><Relationship Id="rId11" Type="http://schemas.openxmlformats.org/officeDocument/2006/relationships/image" Target="../media/image20.png"/><Relationship Id="rId5" Type="http://schemas.openxmlformats.org/officeDocument/2006/relationships/image" Target="../media/image15.jpeg"/><Relationship Id="rId10" Type="http://schemas.openxmlformats.org/officeDocument/2006/relationships/image" Target="../media/image19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elisa\YandexDisk\&#1064;&#1050;&#1054;&#1051;&#1040;\&#1054;&#1044;&#1053;&#1050;&#1053;&#1056;\&#1056;&#1045;&#1051;&#1048;&#1043;&#1048;&#1071;\&#1059;&#1088;&#1086;&#1082;%202\&#1055;&#1088;&#1077;&#1079;&#1077;&#1085;&#1090;&#1072;&#1094;&#1080;&#1103;%20&#1087;&#1086;%20&#1090;&#1077;&#1084;&#1077;%20&#1052;&#1080;&#1088;&#1086;&#1074;&#1099;&#1077;%20&#1088;&#1077;&#1083;&#1080;&#1075;&#1080;&#1080;\&#1051;&#1072;%20&#1080;&#1083;&#1072;ha%20&#1080;&#1083;&#1083;&#1072;%20&#1040;&#1083;&#1083;&#1072;h.mp3" TargetMode="Externa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D5052F-0FA0-48E9-A0CA-B93C24F3A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3682" y="2393573"/>
            <a:ext cx="9465777" cy="2259106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Georgia" pitchFamily="18" charset="0"/>
              </a:rPr>
              <a:t>Мировые </a:t>
            </a:r>
            <a:br>
              <a:rPr lang="ru-RU" sz="8000" b="1" dirty="0" smtClean="0">
                <a:latin typeface="Georgia" pitchFamily="18" charset="0"/>
              </a:rPr>
            </a:br>
            <a:r>
              <a:rPr lang="ru-RU" sz="8000" b="1" dirty="0" smtClean="0">
                <a:latin typeface="Georgia" pitchFamily="18" charset="0"/>
              </a:rPr>
              <a:t>религии</a:t>
            </a:r>
            <a:endParaRPr lang="en-US" sz="8000" b="1" dirty="0">
              <a:latin typeface="Georgia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D2280F3-572B-4A8F-88A6-C98C3B02B0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9871" y="4888878"/>
            <a:ext cx="9144000" cy="55718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Georgia" pitchFamily="18" charset="0"/>
              </a:rPr>
              <a:t>краткий обзор</a:t>
            </a:r>
            <a:endParaRPr lang="en-US" sz="32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73912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27294" y="536138"/>
            <a:ext cx="6064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/>
              <a:t>Мировые религии</a:t>
            </a:r>
            <a:endParaRPr lang="ru-RU" sz="4400" u="sng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496235" y="1627093"/>
            <a:ext cx="995084" cy="685800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93022" y="2326343"/>
          <a:ext cx="6696637" cy="3830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0316"/>
                <a:gridCol w="4066321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Последователи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буддисты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Когда и где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возникла?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543 г.  до н. э. в Древней Индии</a:t>
                      </a:r>
                      <a:endParaRPr lang="ru-RU" dirty="0"/>
                    </a:p>
                  </a:txBody>
                  <a:tcPr anchor="ctr"/>
                </a:tc>
              </a:tr>
              <a:tr h="642568">
                <a:tc>
                  <a:txBody>
                    <a:bodyPr/>
                    <a:lstStyle/>
                    <a:p>
                      <a:r>
                        <a:rPr lang="ru-RU" b="1" baseline="0" dirty="0" smtClean="0"/>
                        <a:t>Основатель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Сидхартха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Гаутама</a:t>
                      </a:r>
                      <a:r>
                        <a:rPr lang="ru-RU" dirty="0" smtClean="0"/>
                        <a:t> Будда</a:t>
                      </a:r>
                      <a:endParaRPr lang="ru-RU" dirty="0"/>
                    </a:p>
                  </a:txBody>
                  <a:tcPr anchor="ctr"/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Священная книга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Трипитака</a:t>
                      </a:r>
                      <a:endParaRPr lang="ru-RU" dirty="0"/>
                    </a:p>
                  </a:txBody>
                  <a:tcPr anchor="ctr"/>
                </a:tc>
              </a:tr>
              <a:tr h="91795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Религиозные</a:t>
                      </a:r>
                      <a:r>
                        <a:rPr lang="ru-RU" b="1" baseline="0" dirty="0" smtClean="0"/>
                        <a:t> направления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Хинаяна</a:t>
                      </a:r>
                    </a:p>
                    <a:p>
                      <a:r>
                        <a:rPr lang="ru-RU" dirty="0" smtClean="0"/>
                        <a:t>Махаяна</a:t>
                      </a:r>
                    </a:p>
                    <a:p>
                      <a:r>
                        <a:rPr lang="ru-RU" dirty="0" smtClean="0"/>
                        <a:t>Ламаизм</a:t>
                      </a:r>
                    </a:p>
                    <a:p>
                      <a:r>
                        <a:rPr lang="ru-RU" dirty="0" smtClean="0"/>
                        <a:t>Дзэн-буддизм</a:t>
                      </a:r>
                    </a:p>
                  </a:txBody>
                  <a:tcPr anchor="ctr"/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Священные сооружения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Дацан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048436" y="2512856"/>
            <a:ext cx="2120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Буддизм</a:t>
            </a:r>
            <a:endParaRPr lang="ru-RU" sz="2800" dirty="0"/>
          </a:p>
        </p:txBody>
      </p:sp>
      <p:pic>
        <p:nvPicPr>
          <p:cNvPr id="10" name="Picture 4" descr="C:\Users\elisa\Desktop\Папка для заданий\12.jpg"/>
          <p:cNvPicPr>
            <a:picLocks noChangeAspect="1" noChangeArrowheads="1"/>
          </p:cNvPicPr>
          <p:nvPr/>
        </p:nvPicPr>
        <p:blipFill>
          <a:blip r:embed="rId3" cstate="print"/>
          <a:srcRect l="6742" t="6891" r="3496" b="3347"/>
          <a:stretch>
            <a:fillRect/>
          </a:stretch>
        </p:blipFill>
        <p:spPr bwMode="auto">
          <a:xfrm>
            <a:off x="2218364" y="4126843"/>
            <a:ext cx="1748116" cy="174811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" name="Поющие чаш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48268" y="35597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5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5000" numSld="2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27294" y="536138"/>
            <a:ext cx="6064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/>
              <a:t>Мировые религии</a:t>
            </a:r>
            <a:endParaRPr lang="ru-RU" sz="4400" u="sng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2326343" y="1559859"/>
            <a:ext cx="3671045" cy="357280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353236" y="2299447"/>
            <a:ext cx="5472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/>
              <a:t>Учение Будды о четырех </a:t>
            </a:r>
          </a:p>
          <a:p>
            <a:pPr algn="ctr"/>
            <a:r>
              <a:rPr lang="ru-RU" sz="2000" b="1" u="sng" dirty="0" smtClean="0"/>
              <a:t>«благородных истинах»</a:t>
            </a:r>
            <a:r>
              <a:rPr lang="ru-RU" sz="2000" u="sng" dirty="0" smtClean="0"/>
              <a:t>:</a:t>
            </a:r>
          </a:p>
          <a:p>
            <a:endParaRPr lang="ru-RU" sz="2000" u="sng" dirty="0" smtClean="0"/>
          </a:p>
          <a:p>
            <a:pPr marL="174625" indent="269875">
              <a:buFont typeface="+mj-lt"/>
              <a:buAutoNum type="arabicPeriod"/>
            </a:pPr>
            <a:r>
              <a:rPr lang="ru-RU" sz="2000" dirty="0" smtClean="0"/>
              <a:t>Правда в том, что жизнь полна страданий;</a:t>
            </a:r>
          </a:p>
          <a:p>
            <a:pPr marL="174625" indent="269875">
              <a:buFont typeface="+mj-lt"/>
              <a:buAutoNum type="arabicPeriod"/>
            </a:pPr>
            <a:r>
              <a:rPr lang="ru-RU" sz="2000" dirty="0" smtClean="0"/>
              <a:t>Страдание рождается из желаний человека;</a:t>
            </a:r>
          </a:p>
          <a:p>
            <a:pPr marL="174625" indent="269875">
              <a:buFont typeface="+mj-lt"/>
              <a:buAutoNum type="arabicPeriod"/>
            </a:pPr>
            <a:r>
              <a:rPr lang="ru-RU" sz="2000" dirty="0" smtClean="0"/>
              <a:t>Страдания можно устранить, если устранены привязанности и желания;</a:t>
            </a:r>
          </a:p>
          <a:p>
            <a:pPr marL="174625" indent="269875">
              <a:buFont typeface="+mj-lt"/>
              <a:buAutoNum type="arabicPeriod"/>
            </a:pPr>
            <a:r>
              <a:rPr lang="ru-RU" sz="2000" dirty="0" smtClean="0"/>
              <a:t>Чтобы устранить страдания, нужно следовать Благородному Восьмеричному Пути. Это значит держать золотую середину между физическим и духовным миром, не впадать в крайности.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6871" y="1598456"/>
            <a:ext cx="2120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Буддизм</a:t>
            </a:r>
            <a:endParaRPr lang="ru-RU" sz="2800" dirty="0"/>
          </a:p>
        </p:txBody>
      </p:sp>
      <p:pic>
        <p:nvPicPr>
          <p:cNvPr id="9" name="Picture 4" descr="C:\Users\elisa\Desktop\Папка для заданий\12.jpg"/>
          <p:cNvPicPr>
            <a:picLocks noChangeAspect="1" noChangeArrowheads="1"/>
          </p:cNvPicPr>
          <p:nvPr/>
        </p:nvPicPr>
        <p:blipFill>
          <a:blip r:embed="rId2" cstate="print"/>
          <a:srcRect l="6742" t="6891" r="3496" b="3347"/>
          <a:stretch>
            <a:fillRect/>
          </a:stretch>
        </p:blipFill>
        <p:spPr bwMode="auto">
          <a:xfrm>
            <a:off x="484095" y="2393577"/>
            <a:ext cx="1748116" cy="174811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894" y="1689351"/>
            <a:ext cx="3651158" cy="4644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27294" y="536138"/>
            <a:ext cx="6064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/>
              <a:t>Мировые религии</a:t>
            </a:r>
            <a:endParaRPr lang="ru-RU" sz="4400" u="sng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496235" y="1627093"/>
            <a:ext cx="995084" cy="685800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6051176" y="1712258"/>
            <a:ext cx="4485" cy="1636059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682754" y="1658470"/>
            <a:ext cx="923363" cy="735107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04365" y="2463550"/>
            <a:ext cx="2985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Христианство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271248" y="3409326"/>
            <a:ext cx="1721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Ислам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951694" y="2485962"/>
            <a:ext cx="2120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Буддизм</a:t>
            </a:r>
            <a:endParaRPr lang="ru-RU" sz="2800" dirty="0"/>
          </a:p>
        </p:txBody>
      </p:sp>
      <p:pic>
        <p:nvPicPr>
          <p:cNvPr id="2050" name="Picture 2" descr="C:\Users\elisa\Desktop\Папка для заданий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7087" y="3171550"/>
            <a:ext cx="1646238" cy="1646237"/>
          </a:xfrm>
          <a:prstGeom prst="ellipse">
            <a:avLst/>
          </a:prstGeom>
          <a:ln w="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C:\Users\elisa\Desktop\Папка для заданий\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1820" y="4187828"/>
            <a:ext cx="1712913" cy="17081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 descr="C:\Users\elisa\Desktop\Папка для заданий\12.jpg"/>
          <p:cNvPicPr>
            <a:picLocks noChangeAspect="1" noChangeArrowheads="1"/>
          </p:cNvPicPr>
          <p:nvPr/>
        </p:nvPicPr>
        <p:blipFill>
          <a:blip r:embed="rId5" cstate="print"/>
          <a:srcRect l="6742" t="6891" r="3496" b="3347"/>
          <a:stretch>
            <a:fillRect/>
          </a:stretch>
        </p:blipFill>
        <p:spPr bwMode="auto">
          <a:xfrm>
            <a:off x="8148918" y="3281083"/>
            <a:ext cx="1748116" cy="174811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963704" y="1665692"/>
            <a:ext cx="678180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Мировые религии </a:t>
            </a:r>
            <a:r>
              <a:rPr lang="ru-RU" sz="2800" dirty="0" smtClean="0"/>
              <a:t>– </a:t>
            </a:r>
            <a:r>
              <a:rPr lang="ru-RU" sz="2400" dirty="0" smtClean="0"/>
              <a:t>это религии, распространившиеся среди народов различных стран и континентов. В отличие от национальных религий, в которых вера и связь между людьми совпадает с географическим положением (например, индуизм в Индии, иудаизм в Израиле, синтоизм в Японии), </a:t>
            </a:r>
            <a:r>
              <a:rPr lang="ru-RU" sz="2400" i="1" dirty="0" smtClean="0"/>
              <a:t>мировые религии </a:t>
            </a:r>
            <a:r>
              <a:rPr lang="ru-RU" sz="2400" dirty="0" smtClean="0"/>
              <a:t>объединяют людей независимо от их этнических, языковых или политических связей.</a:t>
            </a:r>
            <a:endParaRPr lang="ru-RU" sz="2800" dirty="0"/>
          </a:p>
        </p:txBody>
      </p:sp>
      <p:pic>
        <p:nvPicPr>
          <p:cNvPr id="1026" name="Picture 2" descr="C:\Users\elisa\Desktop\ANA_244201852572227Analog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7182" y="1953961"/>
            <a:ext cx="3048345" cy="3048345"/>
          </a:xfrm>
          <a:prstGeom prst="ellipse">
            <a:avLst/>
          </a:prstGeom>
          <a:ln w="63500" cap="rnd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27294" y="536138"/>
            <a:ext cx="6064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/>
              <a:t>Мировые религии</a:t>
            </a:r>
            <a:endParaRPr lang="ru-RU" sz="4400" u="sng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496235" y="1627093"/>
            <a:ext cx="995084" cy="685800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6051176" y="1712258"/>
            <a:ext cx="4485" cy="1636059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682754" y="1658470"/>
            <a:ext cx="923363" cy="735107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04365" y="2463550"/>
            <a:ext cx="2985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Христианство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271248" y="3409326"/>
            <a:ext cx="1721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Ислам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951694" y="2485962"/>
            <a:ext cx="2120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Буддизм</a:t>
            </a:r>
            <a:endParaRPr lang="ru-RU" sz="2800" dirty="0"/>
          </a:p>
        </p:txBody>
      </p:sp>
      <p:pic>
        <p:nvPicPr>
          <p:cNvPr id="2050" name="Picture 2" descr="C:\Users\elisa\Desktop\Папка для заданий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7087" y="3171550"/>
            <a:ext cx="1646238" cy="1646237"/>
          </a:xfrm>
          <a:prstGeom prst="ellipse">
            <a:avLst/>
          </a:prstGeom>
          <a:ln w="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C:\Users\elisa\Desktop\Папка для заданий\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1820" y="4187828"/>
            <a:ext cx="1712913" cy="17081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 descr="C:\Users\elisa\Desktop\Папка для заданий\12.jpg"/>
          <p:cNvPicPr>
            <a:picLocks noChangeAspect="1" noChangeArrowheads="1"/>
          </p:cNvPicPr>
          <p:nvPr/>
        </p:nvPicPr>
        <p:blipFill>
          <a:blip r:embed="rId5" cstate="print"/>
          <a:srcRect l="6742" t="6891" r="3496" b="3347"/>
          <a:stretch>
            <a:fillRect/>
          </a:stretch>
        </p:blipFill>
        <p:spPr bwMode="auto">
          <a:xfrm>
            <a:off x="8148918" y="3281083"/>
            <a:ext cx="1748116" cy="174811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27294" y="536138"/>
            <a:ext cx="6064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/>
              <a:t>Мировые религии</a:t>
            </a:r>
            <a:endParaRPr lang="ru-RU" sz="4400" u="sng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496235" y="1627093"/>
            <a:ext cx="995084" cy="685800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04365" y="2463550"/>
            <a:ext cx="2985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Христианство</a:t>
            </a:r>
            <a:endParaRPr lang="ru-RU" sz="2800" dirty="0"/>
          </a:p>
        </p:txBody>
      </p:sp>
      <p:pic>
        <p:nvPicPr>
          <p:cNvPr id="2050" name="Picture 2" descr="C:\Users\elisa\Desktop\Папка для заданий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0735" y="3976767"/>
            <a:ext cx="1646238" cy="1646237"/>
          </a:xfrm>
          <a:prstGeom prst="ellipse">
            <a:avLst/>
          </a:prstGeom>
          <a:ln w="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93022" y="2326343"/>
          <a:ext cx="6696637" cy="355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0316"/>
                <a:gridCol w="4066321"/>
              </a:tblGrid>
              <a:tr h="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Последователи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христиане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Когда и где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возникла?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</a:t>
                      </a:r>
                      <a:r>
                        <a:rPr lang="en-US" dirty="0" smtClean="0"/>
                        <a:t>I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веке в Палестине</a:t>
                      </a:r>
                      <a:endParaRPr lang="ru-RU" dirty="0"/>
                    </a:p>
                  </a:txBody>
                  <a:tcPr anchor="ctr"/>
                </a:tc>
              </a:tr>
              <a:tr h="64256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Основатель и объект поклонения верующих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Иисус Христос</a:t>
                      </a:r>
                      <a:endParaRPr lang="ru-RU" dirty="0"/>
                    </a:p>
                  </a:txBody>
                  <a:tcPr anchor="ctr"/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Священная книга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Библия</a:t>
                      </a:r>
                      <a:endParaRPr lang="ru-RU" dirty="0"/>
                    </a:p>
                  </a:txBody>
                  <a:tcPr anchor="ctr"/>
                </a:tc>
              </a:tr>
              <a:tr h="91795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Религиозные</a:t>
                      </a:r>
                      <a:r>
                        <a:rPr lang="ru-RU" b="1" baseline="0" dirty="0" smtClean="0"/>
                        <a:t> направления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Православие</a:t>
                      </a:r>
                    </a:p>
                    <a:p>
                      <a:r>
                        <a:rPr lang="ru-RU" dirty="0" smtClean="0"/>
                        <a:t>Католичество</a:t>
                      </a:r>
                    </a:p>
                    <a:p>
                      <a:r>
                        <a:rPr lang="ru-RU" dirty="0" smtClean="0"/>
                        <a:t>Протестантизм</a:t>
                      </a:r>
                      <a:endParaRPr lang="ru-RU" dirty="0"/>
                    </a:p>
                  </a:txBody>
                  <a:tcPr anchor="ctr"/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Священные сооружения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Церковь,</a:t>
                      </a:r>
                      <a:r>
                        <a:rPr lang="ru-RU" baseline="0" dirty="0" smtClean="0"/>
                        <a:t> собор, часовня, монастырь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8" name="Гендель Георг-Фридрих – Аллилуй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2694" y="304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2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27294" y="831972"/>
            <a:ext cx="6064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/>
              <a:t>Мировые религии</a:t>
            </a:r>
            <a:endParaRPr lang="ru-RU" sz="4400" u="sng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5943600" y="1788456"/>
            <a:ext cx="2" cy="618566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518212" y="2302186"/>
            <a:ext cx="2891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Христианство</a:t>
            </a:r>
            <a:endParaRPr lang="ru-RU" sz="2800" dirty="0"/>
          </a:p>
        </p:txBody>
      </p:sp>
      <p:pic>
        <p:nvPicPr>
          <p:cNvPr id="2050" name="Picture 2" descr="C:\Users\elisa\Desktop\Папка для заданий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5028" y="2942951"/>
            <a:ext cx="768537" cy="768537"/>
          </a:xfrm>
          <a:prstGeom prst="ellipse">
            <a:avLst/>
          </a:prstGeom>
          <a:ln w="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4706470" y="3473821"/>
            <a:ext cx="636497" cy="493061"/>
          </a:xfrm>
          <a:prstGeom prst="straightConnector1">
            <a:avLst/>
          </a:prstGeom>
          <a:ln w="4762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775012" y="4068233"/>
            <a:ext cx="3173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1. Православие</a:t>
            </a:r>
            <a:endParaRPr lang="ru-RU" sz="2000" i="1" dirty="0">
              <a:latin typeface="Georgia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5930153" y="3881715"/>
            <a:ext cx="8969" cy="878543"/>
          </a:xfrm>
          <a:prstGeom prst="straightConnector1">
            <a:avLst/>
          </a:prstGeom>
          <a:ln w="4762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980329" y="4839198"/>
            <a:ext cx="365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2. Католичество</a:t>
            </a:r>
            <a:endParaRPr lang="ru-RU" sz="2000" i="1" dirty="0">
              <a:latin typeface="Georgia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638369" y="3424514"/>
            <a:ext cx="596149" cy="502025"/>
          </a:xfrm>
          <a:prstGeom prst="straightConnector1">
            <a:avLst/>
          </a:prstGeom>
          <a:ln w="4762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826625" y="4063751"/>
            <a:ext cx="43075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3. Протестантизм</a:t>
            </a:r>
            <a:endParaRPr lang="ru-RU" sz="2000" i="1" dirty="0">
              <a:latin typeface="Georgia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4961965" y="123769"/>
            <a:ext cx="2635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Христианство</a:t>
            </a:r>
            <a:endParaRPr lang="ru-RU" sz="2000" u="sng" dirty="0"/>
          </a:p>
        </p:txBody>
      </p:sp>
      <p:pic>
        <p:nvPicPr>
          <p:cNvPr id="2050" name="Picture 2" descr="C:\Users\elisa\Desktop\Папка для заданий\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1922" y="751088"/>
            <a:ext cx="768537" cy="768537"/>
          </a:xfrm>
          <a:prstGeom prst="ellipse">
            <a:avLst/>
          </a:prstGeom>
          <a:ln w="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4491319" y="1116106"/>
            <a:ext cx="954740" cy="13454"/>
          </a:xfrm>
          <a:prstGeom prst="straightConnector1">
            <a:avLst/>
          </a:prstGeom>
          <a:ln w="4762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600201" y="827499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Православие</a:t>
            </a:r>
            <a:endParaRPr lang="ru-RU" sz="2000" i="1" dirty="0">
              <a:latin typeface="Georgia" pitchFamily="18" charset="0"/>
            </a:endParaRPr>
          </a:p>
        </p:txBody>
      </p:sp>
      <p:pic>
        <p:nvPicPr>
          <p:cNvPr id="3074" name="Picture 2" descr="C:\Users\elisa\Desktop\Christ_the_Savior_Cathedral_Mosco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2" y="1840146"/>
            <a:ext cx="1237129" cy="1321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2115673" y="1786715"/>
            <a:ext cx="39892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latin typeface="Georgia" pitchFamily="18" charset="0"/>
              </a:rPr>
              <a:t> Церковь </a:t>
            </a:r>
            <a:r>
              <a:rPr lang="ru-RU" sz="2000" i="1" dirty="0" smtClean="0">
                <a:latin typeface="Georgia" pitchFamily="18" charset="0"/>
              </a:rPr>
              <a:t>–</a:t>
            </a:r>
            <a:r>
              <a:rPr lang="ru-RU" sz="2000" b="1" i="1" dirty="0" smtClean="0">
                <a:latin typeface="Georgia" pitchFamily="18" charset="0"/>
              </a:rPr>
              <a:t> </a:t>
            </a:r>
            <a:r>
              <a:rPr lang="ru-RU" sz="2000" i="1" dirty="0" smtClean="0">
                <a:latin typeface="Georgia" pitchFamily="18" charset="0"/>
              </a:rPr>
              <a:t>1) Религиозная организация верующих; </a:t>
            </a:r>
          </a:p>
          <a:p>
            <a:r>
              <a:rPr lang="ru-RU" sz="2000" i="1" dirty="0" smtClean="0">
                <a:latin typeface="Georgia" pitchFamily="18" charset="0"/>
              </a:rPr>
              <a:t>2) Здание, в котором проходит богослужение.</a:t>
            </a:r>
            <a:endParaRPr lang="ru-RU" sz="1600" i="1" dirty="0">
              <a:latin typeface="Georgia" pitchFamily="18" charset="0"/>
            </a:endParaRPr>
          </a:p>
        </p:txBody>
      </p:sp>
      <p:pic>
        <p:nvPicPr>
          <p:cNvPr id="3075" name="Picture 3" descr="C:\Users\elisa\Desktop\Папка для заданий\maxres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906" y="3515190"/>
            <a:ext cx="1271962" cy="1271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2133603" y="3351054"/>
            <a:ext cx="398929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latin typeface="Georgia" pitchFamily="18" charset="0"/>
              </a:rPr>
              <a:t> Священнослужитель </a:t>
            </a:r>
            <a:r>
              <a:rPr lang="ru-RU" sz="2000" i="1" dirty="0" smtClean="0">
                <a:latin typeface="Georgia" pitchFamily="18" charset="0"/>
              </a:rPr>
              <a:t>–</a:t>
            </a:r>
            <a:r>
              <a:rPr lang="ru-RU" sz="2000" b="1" i="1" dirty="0" smtClean="0">
                <a:latin typeface="Georgia" pitchFamily="18" charset="0"/>
              </a:rPr>
              <a:t> </a:t>
            </a:r>
            <a:r>
              <a:rPr lang="ru-RU" sz="2000" i="1" dirty="0" smtClean="0">
                <a:latin typeface="Georgia" pitchFamily="18" charset="0"/>
              </a:rPr>
              <a:t>хранитель православной церкви. У священства есть свои чины: епископы, иереи, дьяконы и др.</a:t>
            </a:r>
            <a:endParaRPr lang="ru-RU" sz="1600" i="1" dirty="0">
              <a:latin typeface="Georg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70847" y="5157441"/>
            <a:ext cx="41775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i="1" dirty="0" smtClean="0">
                <a:latin typeface="Georgia" pitchFamily="18" charset="0"/>
              </a:rPr>
              <a:t> Икона </a:t>
            </a:r>
            <a:r>
              <a:rPr lang="ru-RU" sz="2000" i="1" dirty="0" smtClean="0">
                <a:latin typeface="Georgia" pitchFamily="18" charset="0"/>
              </a:rPr>
              <a:t>–</a:t>
            </a:r>
            <a:r>
              <a:rPr lang="ru-RU" sz="2000" b="1" i="1" dirty="0" smtClean="0">
                <a:latin typeface="Georgia" pitchFamily="18" charset="0"/>
              </a:rPr>
              <a:t> </a:t>
            </a:r>
            <a:r>
              <a:rPr lang="ru-RU" sz="2000" i="1" dirty="0" smtClean="0">
                <a:latin typeface="Georgia" pitchFamily="18" charset="0"/>
              </a:rPr>
              <a:t>это живописное изображение Бога или святых, являющееся предметом почитания у христиан.</a:t>
            </a:r>
            <a:endParaRPr lang="ru-RU" sz="1600" i="1" dirty="0">
              <a:latin typeface="Georgia" pitchFamily="18" charset="0"/>
            </a:endParaRPr>
          </a:p>
        </p:txBody>
      </p:sp>
      <p:pic>
        <p:nvPicPr>
          <p:cNvPr id="3076" name="Picture 4" descr="C:\Users\elisa\Desktop\Папка для заданий\икон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5928" y="5190563"/>
            <a:ext cx="1277751" cy="1277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Православный словарь. Храм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6898339" y="2279275"/>
            <a:ext cx="3334872" cy="250115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844554" y="1773275"/>
            <a:ext cx="48812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u="sng" dirty="0" smtClean="0">
                <a:latin typeface="Georgia" pitchFamily="18" charset="0"/>
              </a:rPr>
              <a:t>1. Ознакомьтесь с видео о православном храме</a:t>
            </a:r>
            <a:endParaRPr lang="ru-RU" sz="1200" i="1" u="sng" dirty="0">
              <a:latin typeface="Georgia" pitchFamily="18" charset="0"/>
            </a:endParaRPr>
          </a:p>
        </p:txBody>
      </p:sp>
      <p:pic>
        <p:nvPicPr>
          <p:cNvPr id="27" name="Молитва Господня - Отче наш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6952132" y="5629835"/>
            <a:ext cx="618564" cy="618564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6875931" y="5099181"/>
            <a:ext cx="48812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u="sng" dirty="0" smtClean="0">
                <a:latin typeface="Georgia" pitchFamily="18" charset="0"/>
              </a:rPr>
              <a:t>2. Прослушайте молитву «Отче наш»</a:t>
            </a:r>
            <a:endParaRPr lang="ru-RU" sz="1200" i="1" u="sng" dirty="0">
              <a:latin typeface="Georgia" pitchFamily="18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20" name="Церковные Колокола — Венчальный звон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348018" y="27409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64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110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13000" showWhenStopped="0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/>
      <p:bldP spid="17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elisa\Desktop\Презентация для задания_Кайсина\1411744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317" y="2043953"/>
            <a:ext cx="2681202" cy="17843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elisa\Desktop\Папка для заданий\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91923" y="764526"/>
            <a:ext cx="768537" cy="768537"/>
          </a:xfrm>
          <a:prstGeom prst="ellipse">
            <a:avLst/>
          </a:prstGeom>
          <a:ln w="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9" name="Прямая со стрелкой 18"/>
          <p:cNvCxnSpPr/>
          <p:nvPr/>
        </p:nvCxnSpPr>
        <p:spPr>
          <a:xfrm flipH="1">
            <a:off x="4491318" y="1264023"/>
            <a:ext cx="900953" cy="255494"/>
          </a:xfrm>
          <a:prstGeom prst="straightConnector1">
            <a:avLst/>
          </a:prstGeom>
          <a:ln w="4762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820271" y="1235385"/>
            <a:ext cx="3657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2. Католичество</a:t>
            </a:r>
            <a:endParaRPr lang="ru-RU" sz="2000" i="1" dirty="0">
              <a:latin typeface="Georgia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530793" y="1205748"/>
            <a:ext cx="851642" cy="354111"/>
          </a:xfrm>
          <a:prstGeom prst="straightConnector1">
            <a:avLst/>
          </a:prstGeom>
          <a:ln w="4762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7476564" y="1307103"/>
            <a:ext cx="435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Georgia" pitchFamily="18" charset="0"/>
              </a:rPr>
              <a:t>3. Протестантизм</a:t>
            </a:r>
            <a:endParaRPr lang="ru-RU" sz="2000" i="1" dirty="0"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61965" y="123769"/>
            <a:ext cx="2635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Христианство</a:t>
            </a:r>
            <a:endParaRPr lang="ru-RU" sz="2000" u="sng" dirty="0"/>
          </a:p>
        </p:txBody>
      </p:sp>
      <p:pic>
        <p:nvPicPr>
          <p:cNvPr id="1027" name="Picture 3" descr="C:\Users\elisa\Desktop\Презентация для задания_Кайсина\Frantsisk.jpg"/>
          <p:cNvPicPr>
            <a:picLocks noChangeAspect="1" noChangeArrowheads="1"/>
          </p:cNvPicPr>
          <p:nvPr/>
        </p:nvPicPr>
        <p:blipFill>
          <a:blip r:embed="rId7" cstate="print"/>
          <a:srcRect l="13090" r="41119"/>
          <a:stretch>
            <a:fillRect/>
          </a:stretch>
        </p:blipFill>
        <p:spPr bwMode="auto">
          <a:xfrm>
            <a:off x="551331" y="2044212"/>
            <a:ext cx="1478212" cy="2164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Прямоугольник 16"/>
          <p:cNvSpPr/>
          <p:nvPr/>
        </p:nvSpPr>
        <p:spPr>
          <a:xfrm>
            <a:off x="497540" y="4800996"/>
            <a:ext cx="50560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174625">
              <a:buFont typeface="Arial" pitchFamily="34" charset="0"/>
              <a:buChar char="•"/>
            </a:pPr>
            <a:r>
              <a:rPr lang="ru-RU" sz="1600" dirty="0" smtClean="0">
                <a:latin typeface="Georgia" pitchFamily="18" charset="0"/>
              </a:rPr>
              <a:t> Глава католической церкви –  Папа Римский. Резиденция находится в Ватикане;</a:t>
            </a:r>
          </a:p>
          <a:p>
            <a:pPr marL="93663" indent="174625">
              <a:buFont typeface="Arial" pitchFamily="34" charset="0"/>
              <a:buChar char="•"/>
            </a:pPr>
            <a:r>
              <a:rPr lang="ru-RU" sz="1600" dirty="0" smtClean="0">
                <a:latin typeface="Georgia" pitchFamily="18" charset="0"/>
              </a:rPr>
              <a:t> Богослужение ведется на латинском языке;</a:t>
            </a:r>
          </a:p>
          <a:p>
            <a:pPr marL="93663" indent="174625">
              <a:buFont typeface="Arial" pitchFamily="34" charset="0"/>
              <a:buChar char="•"/>
            </a:pPr>
            <a:r>
              <a:rPr lang="ru-RU" sz="1600" dirty="0" smtClean="0">
                <a:latin typeface="Georgia" pitchFamily="18" charset="0"/>
              </a:rPr>
              <a:t> Безбрачие духовенства (целибат) и др.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136338" y="4724795"/>
            <a:ext cx="56432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174625">
              <a:buFont typeface="Arial" pitchFamily="34" charset="0"/>
              <a:buChar char="•"/>
            </a:pPr>
            <a:r>
              <a:rPr lang="ru-RU" sz="1600" dirty="0" smtClean="0">
                <a:latin typeface="Georgia" pitchFamily="18" charset="0"/>
              </a:rPr>
              <a:t> Отрицают главенство Папы Римского, считают, что между Богом и человеком не может быть посредников;</a:t>
            </a:r>
          </a:p>
          <a:p>
            <a:pPr marL="93663" indent="174625">
              <a:buFont typeface="Arial" pitchFamily="34" charset="0"/>
              <a:buChar char="•"/>
            </a:pPr>
            <a:r>
              <a:rPr lang="ru-RU" sz="1600" dirty="0" smtClean="0">
                <a:latin typeface="Georgia" pitchFamily="18" charset="0"/>
              </a:rPr>
              <a:t> Особый авторитет Библии;</a:t>
            </a:r>
          </a:p>
          <a:p>
            <a:pPr marL="93663" indent="174625">
              <a:buFont typeface="Arial" pitchFamily="34" charset="0"/>
              <a:buChar char="•"/>
            </a:pPr>
            <a:r>
              <a:rPr lang="ru-RU" sz="1600" dirty="0" smtClean="0">
                <a:latin typeface="Georgia" pitchFamily="18" charset="0"/>
              </a:rPr>
              <a:t> Церковь может быть любого вида, как с пышным убранством, так и в арендуемом помещении и др. </a:t>
            </a:r>
          </a:p>
        </p:txBody>
      </p:sp>
      <p:pic>
        <p:nvPicPr>
          <p:cNvPr id="21" name="Григорианский хорал — Pater Noster (Отче наш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58906" y="6006354"/>
            <a:ext cx="537882" cy="537882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317812" y="5986687"/>
            <a:ext cx="4603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u="sng" dirty="0" smtClean="0">
                <a:latin typeface="Georgia" pitchFamily="18" charset="0"/>
              </a:rPr>
              <a:t>3. Прослушайте молитву «Отче наш» на латинском языке – «</a:t>
            </a:r>
            <a:r>
              <a:rPr lang="en-US" sz="1600" i="1" u="sng" dirty="0" smtClean="0">
                <a:latin typeface="Georgia" pitchFamily="18" charset="0"/>
              </a:rPr>
              <a:t>Pater </a:t>
            </a:r>
            <a:r>
              <a:rPr lang="en-US" sz="1600" i="1" u="sng" dirty="0" err="1" smtClean="0">
                <a:latin typeface="Georgia" pitchFamily="18" charset="0"/>
              </a:rPr>
              <a:t>Noster</a:t>
            </a:r>
            <a:r>
              <a:rPr lang="ru-RU" sz="1600" i="1" u="sng" dirty="0" smtClean="0">
                <a:latin typeface="Georgia" pitchFamily="18" charset="0"/>
              </a:rPr>
              <a:t>»</a:t>
            </a:r>
            <a:endParaRPr lang="ru-RU" sz="1200" i="1" u="sng" dirty="0">
              <a:latin typeface="Georgia" pitchFamily="18" charset="0"/>
            </a:endParaRPr>
          </a:p>
        </p:txBody>
      </p:sp>
      <p:pic>
        <p:nvPicPr>
          <p:cNvPr id="1030" name="Picture 6" descr="C:\Users\elisa\Desktop\Презентация для задания_Кайсина\maxresdefault.jpg"/>
          <p:cNvPicPr>
            <a:picLocks noChangeAspect="1" noChangeArrowheads="1"/>
          </p:cNvPicPr>
          <p:nvPr/>
        </p:nvPicPr>
        <p:blipFill>
          <a:blip r:embed="rId9" cstate="print"/>
          <a:srcRect l="8529" r="8971"/>
          <a:stretch>
            <a:fillRect/>
          </a:stretch>
        </p:blipFill>
        <p:spPr bwMode="auto">
          <a:xfrm>
            <a:off x="6212542" y="2086129"/>
            <a:ext cx="2738719" cy="18673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Прямоугольник 28"/>
          <p:cNvSpPr/>
          <p:nvPr/>
        </p:nvSpPr>
        <p:spPr>
          <a:xfrm>
            <a:off x="6874689" y="6190060"/>
            <a:ext cx="48602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u="sng" dirty="0" smtClean="0">
                <a:latin typeface="Georgia" pitchFamily="18" charset="0"/>
              </a:rPr>
              <a:t>3. Прослушайте органную мелодию </a:t>
            </a:r>
            <a:r>
              <a:rPr lang="en-US" sz="1600" i="1" u="sng" dirty="0" smtClean="0">
                <a:latin typeface="Georgia" pitchFamily="18" charset="0"/>
              </a:rPr>
              <a:t>Silent night</a:t>
            </a:r>
            <a:endParaRPr lang="ru-RU" sz="1200" i="1" u="sng" dirty="0">
              <a:latin typeface="Georgia" pitchFamily="18" charset="0"/>
            </a:endParaRPr>
          </a:p>
        </p:txBody>
      </p:sp>
      <p:pic>
        <p:nvPicPr>
          <p:cNvPr id="1031" name="Picture 7" descr="C:\Users\elisa\Desktop\Презентация для задания_Кайсина\svetlanovsky_hall_1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715700" y="2475914"/>
            <a:ext cx="2913593" cy="1943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Лютеранский гимн –  Silent Nigh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6406523" y="6160408"/>
            <a:ext cx="514643" cy="514643"/>
          </a:xfrm>
          <a:prstGeom prst="rect">
            <a:avLst/>
          </a:prstGeom>
        </p:spPr>
      </p:pic>
      <p:sp>
        <p:nvSpPr>
          <p:cNvPr id="34" name="Номер слайда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2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53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27294" y="536138"/>
            <a:ext cx="6064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/>
              <a:t>Мировые религии</a:t>
            </a:r>
            <a:endParaRPr lang="ru-RU" sz="4400" u="sng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496235" y="1627093"/>
            <a:ext cx="995084" cy="685800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93022" y="2326343"/>
          <a:ext cx="6696637" cy="4102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0316"/>
                <a:gridCol w="4066321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Последователи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мусульмане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Когда и где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возникла?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начале </a:t>
                      </a:r>
                      <a:r>
                        <a:rPr lang="en-US" dirty="0" smtClean="0"/>
                        <a:t>VII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века в Мекке</a:t>
                      </a:r>
                      <a:endParaRPr lang="ru-RU" dirty="0"/>
                    </a:p>
                  </a:txBody>
                  <a:tcPr anchor="ctr"/>
                </a:tc>
              </a:tr>
              <a:tr h="642568">
                <a:tc>
                  <a:txBody>
                    <a:bodyPr/>
                    <a:lstStyle/>
                    <a:p>
                      <a:r>
                        <a:rPr lang="ru-RU" b="1" baseline="0" dirty="0" smtClean="0"/>
                        <a:t>Как называют Бога</a:t>
                      </a:r>
                    </a:p>
                    <a:p>
                      <a:endParaRPr lang="ru-RU" b="1" baseline="0" dirty="0" smtClean="0"/>
                    </a:p>
                    <a:p>
                      <a:r>
                        <a:rPr lang="ru-RU" b="1" baseline="0" dirty="0" smtClean="0"/>
                        <a:t>Основатель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Аллах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err="1" smtClean="0"/>
                        <a:t>Мухаммад</a:t>
                      </a:r>
                      <a:r>
                        <a:rPr lang="ru-RU" dirty="0" smtClean="0"/>
                        <a:t> – пророк</a:t>
                      </a:r>
                      <a:endParaRPr lang="ru-RU" dirty="0"/>
                    </a:p>
                  </a:txBody>
                  <a:tcPr anchor="ctr"/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Священная книга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Коран</a:t>
                      </a:r>
                      <a:endParaRPr lang="ru-RU" dirty="0"/>
                    </a:p>
                  </a:txBody>
                  <a:tcPr anchor="ctr"/>
                </a:tc>
              </a:tr>
              <a:tr h="91795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Религиозные</a:t>
                      </a:r>
                      <a:r>
                        <a:rPr lang="ru-RU" b="1" baseline="0" dirty="0" smtClean="0"/>
                        <a:t> направления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Суннизм</a:t>
                      </a:r>
                    </a:p>
                    <a:p>
                      <a:r>
                        <a:rPr lang="ru-RU" dirty="0" smtClean="0"/>
                        <a:t>Шиизм</a:t>
                      </a:r>
                    </a:p>
                    <a:p>
                      <a:r>
                        <a:rPr lang="ru-RU" dirty="0" err="1" smtClean="0"/>
                        <a:t>Суффизм</a:t>
                      </a:r>
                      <a:r>
                        <a:rPr lang="ru-RU" baseline="0" dirty="0" smtClean="0"/>
                        <a:t> и др.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 anchor="ctr"/>
                </a:tc>
              </a:tr>
              <a:tr h="5444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Священные сооружения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Мечеть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272555" y="2427690"/>
            <a:ext cx="1721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Ислам</a:t>
            </a:r>
            <a:endParaRPr lang="ru-RU" sz="2800" dirty="0"/>
          </a:p>
        </p:txBody>
      </p:sp>
      <p:pic>
        <p:nvPicPr>
          <p:cNvPr id="8" name="Picture 3" descr="C:\Users\elisa\Desktop\Папка для заданий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7" y="4147887"/>
            <a:ext cx="1712913" cy="17081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" name="Ла илаha илла Алла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93427" y="32868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6000" numSld="2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27294" y="536138"/>
            <a:ext cx="60646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/>
              <a:t>Мировые религии</a:t>
            </a:r>
            <a:endParaRPr lang="ru-RU" sz="4400" u="sng" dirty="0"/>
          </a:p>
        </p:txBody>
      </p:sp>
      <p:cxnSp>
        <p:nvCxnSpPr>
          <p:cNvPr id="13" name="Прямая со стрелкой 12"/>
          <p:cNvCxnSpPr>
            <a:endCxn id="22" idx="3"/>
          </p:cNvCxnSpPr>
          <p:nvPr/>
        </p:nvCxnSpPr>
        <p:spPr>
          <a:xfrm flipH="1">
            <a:off x="2326343" y="1559859"/>
            <a:ext cx="3671045" cy="357280"/>
          </a:xfrm>
          <a:prstGeom prst="straightConnector1">
            <a:avLst/>
          </a:prstGeom>
          <a:ln w="920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605119" y="1593973"/>
            <a:ext cx="1721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Ислам</a:t>
            </a:r>
            <a:endParaRPr lang="ru-RU" sz="2800" dirty="0"/>
          </a:p>
        </p:txBody>
      </p:sp>
      <p:pic>
        <p:nvPicPr>
          <p:cNvPr id="2051" name="Picture 3" descr="C:\Users\elisa\Desktop\Папка для заданий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91" y="2372475"/>
            <a:ext cx="1712913" cy="170815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2501153" y="2299447"/>
            <a:ext cx="55939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/>
              <a:t>Пять столпов ислама</a:t>
            </a:r>
            <a:r>
              <a:rPr lang="ru-RU" sz="2000" u="sng" dirty="0" smtClean="0"/>
              <a:t> включают пять действий, обязательных для мусульманина:</a:t>
            </a:r>
          </a:p>
          <a:p>
            <a:endParaRPr lang="ru-RU" sz="2000" u="sng" dirty="0" smtClean="0"/>
          </a:p>
          <a:p>
            <a:pPr marL="93663" indent="269875">
              <a:buFont typeface="+mj-lt"/>
              <a:buAutoNum type="arabicPeriod"/>
            </a:pPr>
            <a:r>
              <a:rPr lang="ru-RU" sz="2000" dirty="0" smtClean="0"/>
              <a:t>Признание единого Бога и пророка </a:t>
            </a:r>
            <a:r>
              <a:rPr lang="ru-RU" sz="2000" dirty="0" err="1" smtClean="0"/>
              <a:t>Мухаммада</a:t>
            </a:r>
            <a:r>
              <a:rPr lang="ru-RU" sz="2000" dirty="0" smtClean="0"/>
              <a:t> (шахада);</a:t>
            </a:r>
          </a:p>
          <a:p>
            <a:pPr marL="93663" indent="269875">
              <a:buFont typeface="+mj-lt"/>
              <a:buAutoNum type="arabicPeriod"/>
            </a:pPr>
            <a:r>
              <a:rPr lang="ru-RU" sz="2000" dirty="0" smtClean="0"/>
              <a:t>Пять ежедневных молитв (намаз);</a:t>
            </a:r>
          </a:p>
          <a:p>
            <a:pPr marL="93663" indent="269875">
              <a:buFont typeface="+mj-lt"/>
              <a:buAutoNum type="arabicPeriod"/>
            </a:pPr>
            <a:r>
              <a:rPr lang="ru-RU" sz="2000" dirty="0" smtClean="0"/>
              <a:t>Пост во время месяца Рамадан (ураза);</a:t>
            </a:r>
          </a:p>
          <a:p>
            <a:pPr marL="93663" indent="269875">
              <a:buFont typeface="+mj-lt"/>
              <a:buAutoNum type="arabicPeriod"/>
            </a:pPr>
            <a:r>
              <a:rPr lang="ru-RU" sz="2000" dirty="0" smtClean="0"/>
              <a:t>Религиозный налог в пользу нуждающихся (закят);</a:t>
            </a:r>
          </a:p>
          <a:p>
            <a:pPr marL="93663" indent="269875">
              <a:buFont typeface="+mj-lt"/>
              <a:buAutoNum type="arabicPeriod"/>
            </a:pPr>
            <a:r>
              <a:rPr lang="ru-RU" sz="2000" dirty="0" smtClean="0"/>
              <a:t>Паломничество в Мекку (хадж).</a:t>
            </a:r>
            <a:endParaRPr lang="ru-RU" sz="2000" dirty="0"/>
          </a:p>
        </p:txBody>
      </p:sp>
      <p:pic>
        <p:nvPicPr>
          <p:cNvPr id="3074" name="Picture 2" descr="C:\Users\elisa\Desktop\Презентация для задания_Кайсина\мусульман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8342" y="1789206"/>
            <a:ext cx="3267075" cy="4356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44F7C-604A-4FA6-B02E-9F8EB61E2CE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3402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469</Words>
  <Application>Microsoft Office PowerPoint</Application>
  <PresentationFormat>Произвольный</PresentationFormat>
  <Paragraphs>120</Paragraphs>
  <Slides>12</Slides>
  <Notes>3</Notes>
  <HiddenSlides>0</HiddenSlides>
  <MMClips>8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  <vt:variant>
        <vt:lpstr>Произвольные показы</vt:lpstr>
      </vt:variant>
      <vt:variant>
        <vt:i4>3</vt:i4>
      </vt:variant>
    </vt:vector>
  </HeadingPairs>
  <TitlesOfParts>
    <vt:vector size="16" baseType="lpstr">
      <vt:lpstr>Тема Office</vt:lpstr>
      <vt:lpstr>Мировые  религии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Христианство</vt:lpstr>
      <vt:lpstr>Ислам</vt:lpstr>
      <vt:lpstr>Буддизм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Олеся Александровна</cp:lastModifiedBy>
  <cp:revision>35</cp:revision>
  <dcterms:created xsi:type="dcterms:W3CDTF">2020-10-04T10:29:41Z</dcterms:created>
  <dcterms:modified xsi:type="dcterms:W3CDTF">2022-05-19T19:51:44Z</dcterms:modified>
</cp:coreProperties>
</file>