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9" r:id="rId2"/>
    <p:sldId id="257" r:id="rId3"/>
    <p:sldId id="282" r:id="rId4"/>
    <p:sldId id="299" r:id="rId5"/>
    <p:sldId id="284" r:id="rId6"/>
    <p:sldId id="285" r:id="rId7"/>
    <p:sldId id="266" r:id="rId8"/>
    <p:sldId id="286" r:id="rId9"/>
    <p:sldId id="279" r:id="rId10"/>
    <p:sldId id="280" r:id="rId11"/>
    <p:sldId id="261" r:id="rId12"/>
    <p:sldId id="287" r:id="rId13"/>
    <p:sldId id="300" r:id="rId14"/>
    <p:sldId id="263" r:id="rId15"/>
    <p:sldId id="271" r:id="rId16"/>
    <p:sldId id="310" r:id="rId17"/>
    <p:sldId id="273" r:id="rId18"/>
    <p:sldId id="311" r:id="rId19"/>
    <p:sldId id="275" r:id="rId20"/>
    <p:sldId id="301" r:id="rId21"/>
    <p:sldId id="297" r:id="rId22"/>
    <p:sldId id="268" r:id="rId23"/>
    <p:sldId id="277" r:id="rId24"/>
    <p:sldId id="289" r:id="rId25"/>
    <p:sldId id="304" r:id="rId26"/>
    <p:sldId id="305" r:id="rId27"/>
    <p:sldId id="302" r:id="rId28"/>
    <p:sldId id="303" r:id="rId29"/>
    <p:sldId id="306" r:id="rId30"/>
    <p:sldId id="294" r:id="rId31"/>
    <p:sldId id="291" r:id="rId32"/>
    <p:sldId id="295" r:id="rId33"/>
    <p:sldId id="293" r:id="rId34"/>
    <p:sldId id="262" r:id="rId35"/>
    <p:sldId id="307" r:id="rId36"/>
    <p:sldId id="309" r:id="rId37"/>
    <p:sldId id="30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3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BEC5C-0F16-4900-9D10-04A1EC00AC7E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9A6EE-EF25-411C-B535-C21BC89483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70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9A6EE-EF25-411C-B535-C21BC894833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96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9A6EE-EF25-411C-B535-C21BC894833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96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9A6EE-EF25-411C-B535-C21BC894833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96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9A6EE-EF25-411C-B535-C21BC894833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96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9A6EE-EF25-411C-B535-C21BC8948332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96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9A6EE-EF25-411C-B535-C21BC8948332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96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601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223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902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019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96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801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50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904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956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59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64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78DF0-FACB-45DD-AF0B-66C7E714487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C2484-5348-4B9A-9558-3B5C814A00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192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18" Type="http://schemas.openxmlformats.org/officeDocument/2006/relationships/image" Target="../media/image22.jpe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5.jpeg"/><Relationship Id="rId5" Type="http://schemas.openxmlformats.org/officeDocument/2006/relationships/image" Target="../media/image10.jpe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microsoft.com/office/2007/relationships/hdphoto" Target="../media/hdphoto3.wdp"/><Relationship Id="rId18" Type="http://schemas.openxmlformats.org/officeDocument/2006/relationships/image" Target="../media/image15.jpeg"/><Relationship Id="rId26" Type="http://schemas.openxmlformats.org/officeDocument/2006/relationships/image" Target="../media/image23.jpeg"/><Relationship Id="rId3" Type="http://schemas.openxmlformats.org/officeDocument/2006/relationships/image" Target="../media/image2.jpeg"/><Relationship Id="rId21" Type="http://schemas.openxmlformats.org/officeDocument/2006/relationships/image" Target="../media/image18.jpeg"/><Relationship Id="rId7" Type="http://schemas.microsoft.com/office/2007/relationships/hdphoto" Target="../media/hdphoto2.wdp"/><Relationship Id="rId12" Type="http://schemas.openxmlformats.org/officeDocument/2006/relationships/image" Target="../media/image10.jpeg"/><Relationship Id="rId17" Type="http://schemas.openxmlformats.org/officeDocument/2006/relationships/image" Target="../media/image14.png"/><Relationship Id="rId25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jpe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24" Type="http://schemas.openxmlformats.org/officeDocument/2006/relationships/image" Target="../media/image21.jpeg"/><Relationship Id="rId5" Type="http://schemas.openxmlformats.org/officeDocument/2006/relationships/image" Target="../media/image3.jpeg"/><Relationship Id="rId15" Type="http://schemas.openxmlformats.org/officeDocument/2006/relationships/image" Target="../media/image12.jpeg"/><Relationship Id="rId23" Type="http://schemas.openxmlformats.org/officeDocument/2006/relationships/image" Target="../media/image20.png"/><Relationship Id="rId10" Type="http://schemas.openxmlformats.org/officeDocument/2006/relationships/image" Target="../media/image8.png"/><Relationship Id="rId19" Type="http://schemas.openxmlformats.org/officeDocument/2006/relationships/image" Target="../media/image16.png"/><Relationship Id="rId4" Type="http://schemas.microsoft.com/office/2007/relationships/hdphoto" Target="../media/hdphoto1.wdp"/><Relationship Id="rId9" Type="http://schemas.openxmlformats.org/officeDocument/2006/relationships/image" Target="../media/image6.jpeg"/><Relationship Id="rId14" Type="http://schemas.openxmlformats.org/officeDocument/2006/relationships/image" Target="../media/image11.jpeg"/><Relationship Id="rId22" Type="http://schemas.openxmlformats.org/officeDocument/2006/relationships/image" Target="../media/image1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18" Type="http://schemas.openxmlformats.org/officeDocument/2006/relationships/image" Target="../media/image22.jpe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5.jpeg"/><Relationship Id="rId5" Type="http://schemas.openxmlformats.org/officeDocument/2006/relationships/image" Target="../media/image10.jpe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18" Type="http://schemas.openxmlformats.org/officeDocument/2006/relationships/image" Target="../media/image22.jpe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5.jpeg"/><Relationship Id="rId5" Type="http://schemas.openxmlformats.org/officeDocument/2006/relationships/image" Target="../media/image10.jpe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18" Type="http://schemas.openxmlformats.org/officeDocument/2006/relationships/image" Target="../media/image22.jpe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5.jpeg"/><Relationship Id="rId5" Type="http://schemas.openxmlformats.org/officeDocument/2006/relationships/image" Target="../media/image10.jpe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18" Type="http://schemas.openxmlformats.org/officeDocument/2006/relationships/image" Target="../media/image22.jpe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5.jpeg"/><Relationship Id="rId5" Type="http://schemas.openxmlformats.org/officeDocument/2006/relationships/image" Target="../media/image10.jpe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udago.com/media/images/event/91/56/9156537d0c8365c63208b04818b2dd78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717" y="-21286"/>
            <a:ext cx="5858283" cy="395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pdb/2056332/e5dbfe06-3a61-4d95-a562-53e597f1f8ce/s1200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107" y="-21286"/>
            <a:ext cx="3616524" cy="287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4" y="6517"/>
            <a:ext cx="3831809" cy="4646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mtdata.ru/u1/photoF1E3/20895923865-0/original.jpg"/>
          <p:cNvPicPr>
            <a:picLocks noChangeAspect="1" noChangeArrowheads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4" y="3867050"/>
            <a:ext cx="4375849" cy="305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vatars.mds.yandex.net/get-zen_doc/153246/pub_5d95a979e3062c00b016cae6_5d95ab675d6c4b00ae54b479/scale_1200"/>
          <p:cNvPicPr>
            <a:picLocks noChangeAspect="1" noChangeArrowheads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15" y="3681412"/>
            <a:ext cx="4762501" cy="317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media.professionali.ru/processor/topics/size6/2019/10/29/snimok2.jpg"/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571" y="1928560"/>
            <a:ext cx="3771900" cy="30051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3087" y="1043037"/>
            <a:ext cx="9036496" cy="1590067"/>
          </a:xfrm>
          <a:prstGeom prst="rect">
            <a:avLst/>
          </a:prstGeom>
          <a:noFill/>
        </p:spPr>
        <p:txBody>
          <a:bodyPr wrap="none" rtlCol="0">
            <a:prstTxWarp prst="textCircle">
              <a:avLst>
                <a:gd name="adj" fmla="val 11316823"/>
              </a:avLst>
            </a:prstTxWarp>
            <a:spAutoFit/>
          </a:bodyPr>
          <a:lstStyle/>
          <a:p>
            <a:r>
              <a:rPr lang="ru-RU" sz="8000" spc="300" dirty="0" smtClean="0">
                <a:solidFill>
                  <a:srgbClr val="002060"/>
                </a:solidFill>
              </a:rPr>
              <a:t>Интеллектуальный</a:t>
            </a:r>
            <a:r>
              <a:rPr lang="ru-RU" sz="8000" spc="3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8000" spc="300" dirty="0" smtClean="0"/>
              <a:t> </a:t>
            </a:r>
            <a:endParaRPr lang="ru-RU" sz="8000" spc="300" dirty="0"/>
          </a:p>
        </p:txBody>
      </p:sp>
      <p:sp>
        <p:nvSpPr>
          <p:cNvPr id="9" name="TextBox 8"/>
          <p:cNvSpPr txBox="1"/>
          <p:nvPr/>
        </p:nvSpPr>
        <p:spPr>
          <a:xfrm rot="21423741">
            <a:off x="2426948" y="5365265"/>
            <a:ext cx="5328592" cy="72937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sz="8000" spc="600" dirty="0" smtClean="0">
                <a:solidFill>
                  <a:srgbClr val="002060"/>
                </a:solidFill>
              </a:rPr>
              <a:t>марафон</a:t>
            </a:r>
            <a:endParaRPr lang="ru-RU" sz="8000" spc="6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20074" y="2011484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«Смутное время в Российском государстве»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54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zen_doc/162989/pub_5d1b3b043b4cd800adc72f9d_5d1b5306af329300adf3f8c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528" y="1484784"/>
            <a:ext cx="7368941" cy="515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481235"/>
            <a:ext cx="4188967" cy="625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24 </a:t>
            </a:r>
            <a:r>
              <a:rPr lang="ru-RU" sz="32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августа 1612 г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1471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366" y="1844824"/>
            <a:ext cx="6502729" cy="451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620688"/>
            <a:ext cx="853244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какого года  4 ноября является «красным днем календаря» ?</a:t>
            </a:r>
          </a:p>
        </p:txBody>
      </p:sp>
    </p:spTree>
    <p:extLst>
      <p:ext uri="{BB962C8B-B14F-4D97-AF65-F5344CB8AC3E}">
        <p14:creationId xmlns:p14="http://schemas.microsoft.com/office/powerpoint/2010/main" val="97876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91" y="1484784"/>
            <a:ext cx="7258453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620688"/>
            <a:ext cx="8532440" cy="556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/>
              </a:rPr>
              <a:t>2005 г.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236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lipartmania.ru/uploads/gallery/main/328/paper-13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42" y="180330"/>
            <a:ext cx="2082663" cy="214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3730" y="877426"/>
            <a:ext cx="13933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хроника</a:t>
            </a:r>
            <a:endParaRPr lang="ru-RU" sz="2400" b="1" dirty="0">
              <a:solidFill>
                <a:prstClr val="black"/>
              </a:solidFill>
            </a:endParaRPr>
          </a:p>
          <a:p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событий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5410" y="1037555"/>
            <a:ext cx="2605457" cy="84623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Лица </a:t>
            </a:r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в истории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7147" y="5476451"/>
            <a:ext cx="2602002" cy="86904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картография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933128" y="2130799"/>
            <a:ext cx="304800" cy="27080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291745" y="1828872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532921" y="1496264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3455975" y="2691659"/>
            <a:ext cx="124944" cy="297872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599307" y="3040303"/>
            <a:ext cx="0" cy="3274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511508" y="3418601"/>
            <a:ext cx="115134" cy="27176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4581519" y="4466500"/>
            <a:ext cx="184229" cy="38973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6991522" y="1556792"/>
            <a:ext cx="244774" cy="135883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4827473" y="4033593"/>
            <a:ext cx="176966" cy="29796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7920332" y="3652720"/>
            <a:ext cx="196088" cy="35528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8142306" y="3151676"/>
            <a:ext cx="120588" cy="40280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7990130" y="2625593"/>
            <a:ext cx="182309" cy="40075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 flipV="1">
            <a:off x="7601825" y="2215851"/>
            <a:ext cx="312805" cy="31271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292457" y="1785289"/>
            <a:ext cx="231872" cy="34551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H="1">
            <a:off x="1835929" y="1216444"/>
            <a:ext cx="292100" cy="24442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3204873" y="3795707"/>
            <a:ext cx="237965" cy="395440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5398676" y="3220759"/>
            <a:ext cx="442077" cy="46960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V="1">
            <a:off x="7647641" y="4108981"/>
            <a:ext cx="221172" cy="315108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2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img1.liveinternet.ru/images/attach/c/3/122/111/122111147_5687032_f931815148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5" y="2407831"/>
            <a:ext cx="1817208" cy="14225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2.akspic.ru/image/11457-natyurmort-karta_sokrovishh-karta-kartografiya-kompas-1600x9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6115"/>
          <a:stretch/>
        </p:blipFill>
        <p:spPr bwMode="auto">
          <a:xfrm>
            <a:off x="1728995" y="4219893"/>
            <a:ext cx="3006363" cy="169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5840753" y="4266535"/>
            <a:ext cx="3032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Картинная галерея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H="1" flipV="1">
            <a:off x="3290395" y="2306071"/>
            <a:ext cx="103108" cy="3135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Picture 12" descr="http://halloart.ru/attachment.php?attachmentid=11170&amp;d=130349233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1"/>
          <a:stretch/>
        </p:blipFill>
        <p:spPr bwMode="auto">
          <a:xfrm>
            <a:off x="5513000" y="4977062"/>
            <a:ext cx="3446591" cy="1867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99732" y="2727921"/>
            <a:ext cx="1882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Рубикон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935396"/>
            <a:ext cx="483559" cy="64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328865"/>
            <a:ext cx="469825" cy="586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3" t="2010" r="41242" b="41362"/>
          <a:stretch/>
        </p:blipFill>
        <p:spPr bwMode="auto">
          <a:xfrm>
            <a:off x="5153867" y="1324999"/>
            <a:ext cx="521310" cy="708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" descr="https://dom-knig.com/page_images/5/f46090d3eb4e86d90232a5981f78162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479" y="1931842"/>
            <a:ext cx="517660" cy="654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203" y="1888195"/>
            <a:ext cx="590768" cy="714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5"/>
          <a:stretch/>
        </p:blipFill>
        <p:spPr bwMode="auto">
          <a:xfrm>
            <a:off x="6530686" y="1342189"/>
            <a:ext cx="434668" cy="5733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" descr="https://yargid.ru/uploads/images/00/00/02/2015/02/06/abcce8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659330" y="1328865"/>
            <a:ext cx="401531" cy="56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 descr="https://pickimage.ru/wp-content/uploads/images/detskie/ivansusanin/ivansusanin4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4" t="34509" r="18592" b="6888"/>
          <a:stretch/>
        </p:blipFill>
        <p:spPr bwMode="auto">
          <a:xfrm>
            <a:off x="5138020" y="2510817"/>
            <a:ext cx="545049" cy="57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89" y="2455970"/>
            <a:ext cx="446725" cy="61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6" descr="https://i.pinimg.com/236x/84/9f/c6/849fc6497a5f540f88e59042bf8c27da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10" y="2525803"/>
            <a:ext cx="481799" cy="5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8" descr="https://nemaloknig.com/picimg/272/2721/27210/272100/i_054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9"/>
          <a:stretch/>
        </p:blipFill>
        <p:spPr bwMode="auto">
          <a:xfrm>
            <a:off x="5677616" y="2442281"/>
            <a:ext cx="503386" cy="64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https://biography-life.ru/uploads/posts/2019-04/1556131046_godunov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56"/>
          <a:stretch/>
        </p:blipFill>
        <p:spPr bwMode="auto">
          <a:xfrm>
            <a:off x="5138021" y="1938830"/>
            <a:ext cx="521310" cy="55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Прямая соединительная линия 94"/>
          <p:cNvCxnSpPr/>
          <p:nvPr/>
        </p:nvCxnSpPr>
        <p:spPr>
          <a:xfrm flipV="1">
            <a:off x="5083475" y="3756774"/>
            <a:ext cx="205972" cy="23159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53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nastianet.ru/wp-content/uploads/2017/11/xs3docsrcA0AB0EA71198998A4AB1628444863178_1_1359377607-768x7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87" y="548680"/>
            <a:ext cx="5112568" cy="590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36096" y="1844824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dirty="0" smtClean="0">
                <a:latin typeface="Arial Black" panose="020B0A04020102020204" pitchFamily="34" charset="0"/>
                <a:cs typeface="Times New Roman" pitchFamily="18" charset="0"/>
              </a:rPr>
              <a:t>Этот </a:t>
            </a:r>
            <a:r>
              <a:rPr lang="ru-RU" altLang="ru-RU" sz="2800" dirty="0">
                <a:latin typeface="Arial Black" panose="020B0A04020102020204" pitchFamily="34" charset="0"/>
                <a:cs typeface="Times New Roman" pitchFamily="18" charset="0"/>
              </a:rPr>
              <a:t>город считался «ключом от Москвы» </a:t>
            </a:r>
            <a:endParaRPr lang="ru-RU" altLang="ru-RU" sz="2800" dirty="0" smtClean="0"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548747"/>
            <a:ext cx="149387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FF0000"/>
                </a:solidFill>
              </a:rPr>
              <a:t>С</a:t>
            </a:r>
            <a:r>
              <a:rPr lang="ru-RU" sz="2400" b="1" cap="none" spc="0" dirty="0" smtClean="0">
                <a:ln w="11430"/>
                <a:solidFill>
                  <a:srgbClr val="FF0000"/>
                </a:solidFill>
              </a:rPr>
              <a:t>моленск</a:t>
            </a:r>
            <a:endParaRPr lang="ru-RU" sz="2400" b="1" cap="none" spc="0" dirty="0">
              <a:ln w="11430"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15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trojden.com/books/russian-history/russian-history-10-class-zhuravleva-2013/russian-history-10-class-zhuravleva-2013.files/image175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2"/>
          <a:stretch/>
        </p:blipFill>
        <p:spPr bwMode="auto">
          <a:xfrm>
            <a:off x="395536" y="100460"/>
            <a:ext cx="8136904" cy="670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893024"/>
            <a:ext cx="89644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 Black" panose="020B0A04020102020204" pitchFamily="34" charset="0"/>
              </a:rPr>
              <a:t>Обозначьте на карте место, о котором пишет </a:t>
            </a:r>
            <a:r>
              <a:rPr lang="ru-RU" sz="3200" b="1" dirty="0" err="1" smtClean="0">
                <a:latin typeface="Arial Black" panose="020B0A04020102020204" pitchFamily="34" charset="0"/>
              </a:rPr>
              <a:t>С.Ф.Платонов</a:t>
            </a:r>
            <a:r>
              <a:rPr lang="ru-RU" sz="3200" b="1" dirty="0" smtClean="0">
                <a:latin typeface="Arial Black" panose="020B0A04020102020204" pitchFamily="34" charset="0"/>
              </a:rPr>
              <a:t>: «Весной Шуйский решил действовать энергично, осадил город. Стоял под ним целое лето, устроил плотину на реке </a:t>
            </a:r>
            <a:r>
              <a:rPr lang="ru-RU" sz="3200" b="1" dirty="0" err="1" smtClean="0">
                <a:latin typeface="Arial Black" panose="020B0A04020102020204" pitchFamily="34" charset="0"/>
              </a:rPr>
              <a:t>Упе</a:t>
            </a:r>
            <a:r>
              <a:rPr lang="ru-RU" sz="3200" b="1" dirty="0" smtClean="0">
                <a:latin typeface="Arial Black" panose="020B0A04020102020204" pitchFamily="34" charset="0"/>
              </a:rPr>
              <a:t>… В Октябре город сдался царю Василию» 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39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xamer.ru/i/hist/task/21/3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406082"/>
            <a:ext cx="5634509" cy="6045835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" name="Прямоугольник 2"/>
          <p:cNvSpPr/>
          <p:nvPr/>
        </p:nvSpPr>
        <p:spPr>
          <a:xfrm>
            <a:off x="4419041" y="3963248"/>
            <a:ext cx="7732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</a:rPr>
              <a:t>Тула</a:t>
            </a:r>
            <a:endParaRPr lang="ru-RU" sz="2400" b="1" cap="none" spc="0" dirty="0">
              <a:ln w="11430"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68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trojden.com/books/russian-history/russian-history-10-class-zhuravleva-2013/russian-history-10-class-zhuravleva-2013.files/image175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2"/>
          <a:stretch/>
        </p:blipFill>
        <p:spPr bwMode="auto">
          <a:xfrm>
            <a:off x="1593671" y="100460"/>
            <a:ext cx="6223112" cy="670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28237" y="1788815"/>
            <a:ext cx="62231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spc="-15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Отметьте город, где был создан « Совет всея земли</a:t>
            </a:r>
            <a:r>
              <a:rPr lang="ru-RU" sz="4400" spc="-15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»</a:t>
            </a:r>
            <a:endParaRPr lang="ru-RU" sz="4400" spc="-15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67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chebnik-tetrad.com/istoriya/7_klass/tetrad/danilov_kosulina/6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1" t="26104" r="7609" b="8297"/>
          <a:stretch/>
        </p:blipFill>
        <p:spPr bwMode="auto">
          <a:xfrm>
            <a:off x="1691680" y="116632"/>
            <a:ext cx="5472608" cy="66247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2118047"/>
            <a:ext cx="159819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</a:rPr>
              <a:t>Ярославль</a:t>
            </a:r>
            <a:endParaRPr lang="ru-RU" sz="24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4998481" y="2592910"/>
            <a:ext cx="228600" cy="2286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06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history-gdz.ru/wp-content/uploads/2018/07/6-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3" t="18762" r="2564" b="3275"/>
          <a:stretch/>
        </p:blipFill>
        <p:spPr bwMode="auto">
          <a:xfrm>
            <a:off x="880269" y="488082"/>
            <a:ext cx="7338631" cy="614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88640"/>
            <a:ext cx="3563888" cy="18158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Чей поход отмечен на карте синими стрелками?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47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https://kudago.com/media/images/event/91/56/9156537d0c8365c63208b04818b2dd78.jp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717" y="-21286"/>
            <a:ext cx="5858283" cy="395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8" descr="https://avatars.mds.yandex.net/get-pdb/2056332/e5dbfe06-3a61-4d95-a562-53e597f1f8ce/s1200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107" y="-21286"/>
            <a:ext cx="3616524" cy="287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4" y="6517"/>
            <a:ext cx="3831809" cy="4646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4" descr="https://mtdata.ru/u1/photoF1E3/20895923865-0/original.jpg"/>
          <p:cNvPicPr>
            <a:picLocks noChangeAspect="1" noChangeArrowheads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4" y="3867050"/>
            <a:ext cx="4375849" cy="305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https://avatars.mds.yandex.net/get-zen_doc/153246/pub_5d95a979e3062c00b016cae6_5d95ab675d6c4b00ae54b479/scale_1200"/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15" y="3681412"/>
            <a:ext cx="4762501" cy="317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clipartmania.ru/uploads/gallery/main/328/paper-13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42" y="180330"/>
            <a:ext cx="2082663" cy="214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3730" y="877426"/>
            <a:ext cx="13933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хроника</a:t>
            </a:r>
            <a:endParaRPr lang="ru-RU" sz="2400" b="1" dirty="0">
              <a:solidFill>
                <a:prstClr val="black"/>
              </a:solidFill>
            </a:endParaRPr>
          </a:p>
          <a:p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событий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5410" y="1037555"/>
            <a:ext cx="2605457" cy="84623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Лица </a:t>
            </a:r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в истории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7147" y="5476451"/>
            <a:ext cx="2602002" cy="86904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картография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933128" y="2130799"/>
            <a:ext cx="304800" cy="27080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291745" y="1828872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532921" y="1496264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3455975" y="2691659"/>
            <a:ext cx="124944" cy="297872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599307" y="3040303"/>
            <a:ext cx="0" cy="3274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511508" y="3418601"/>
            <a:ext cx="115134" cy="27176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4581519" y="4466500"/>
            <a:ext cx="184229" cy="38973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6991522" y="1556792"/>
            <a:ext cx="244774" cy="135883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4827473" y="4033593"/>
            <a:ext cx="176966" cy="29796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7920332" y="3652720"/>
            <a:ext cx="196088" cy="35528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8142306" y="3151676"/>
            <a:ext cx="120588" cy="40280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7990130" y="2625593"/>
            <a:ext cx="182309" cy="40075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 flipV="1">
            <a:off x="7601825" y="2215851"/>
            <a:ext cx="312805" cy="31271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292457" y="1785289"/>
            <a:ext cx="231872" cy="34551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H="1">
            <a:off x="1835929" y="1216444"/>
            <a:ext cx="292100" cy="24442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3204873" y="3795707"/>
            <a:ext cx="237965" cy="395440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5398676" y="3220759"/>
            <a:ext cx="442077" cy="46960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V="1">
            <a:off x="7647641" y="4108981"/>
            <a:ext cx="221172" cy="315108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2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img1.liveinternet.ru/images/attach/c/3/122/111/122111147_5687032_f931815148eb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5" y="2407831"/>
            <a:ext cx="1817208" cy="14225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2.akspic.ru/image/11457-natyurmort-karta_sokrovishh-karta-kartografiya-kompas-1600x900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6115"/>
          <a:stretch/>
        </p:blipFill>
        <p:spPr bwMode="auto">
          <a:xfrm>
            <a:off x="1728995" y="4219893"/>
            <a:ext cx="3006363" cy="169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5840753" y="4266535"/>
            <a:ext cx="3032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Картинная галерея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H="1" flipV="1">
            <a:off x="3290395" y="2306071"/>
            <a:ext cx="103108" cy="3135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Picture 12" descr="http://halloart.ru/attachment.php?attachmentid=11170&amp;d=1303492339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1"/>
          <a:stretch/>
        </p:blipFill>
        <p:spPr bwMode="auto">
          <a:xfrm>
            <a:off x="5513000" y="4977062"/>
            <a:ext cx="3446591" cy="1867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99732" y="2727921"/>
            <a:ext cx="1882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Рубикон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935396"/>
            <a:ext cx="483559" cy="64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328865"/>
            <a:ext cx="469825" cy="586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3" t="2010" r="41242" b="41362"/>
          <a:stretch/>
        </p:blipFill>
        <p:spPr bwMode="auto">
          <a:xfrm>
            <a:off x="5153867" y="1324999"/>
            <a:ext cx="521310" cy="708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" descr="https://dom-knig.com/page_images/5/f46090d3eb4e86d90232a5981f781621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479" y="1931842"/>
            <a:ext cx="517660" cy="654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203" y="1888195"/>
            <a:ext cx="590768" cy="714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5"/>
          <a:stretch/>
        </p:blipFill>
        <p:spPr bwMode="auto">
          <a:xfrm>
            <a:off x="6530686" y="1342189"/>
            <a:ext cx="434668" cy="5733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" descr="https://yargid.ru/uploads/images/00/00/02/2015/02/06/abcce8.jp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659330" y="1328865"/>
            <a:ext cx="401531" cy="56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 descr="https://pickimage.ru/wp-content/uploads/images/detskie/ivansusanin/ivansusanin4.jp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4" t="34509" r="18592" b="6888"/>
          <a:stretch/>
        </p:blipFill>
        <p:spPr bwMode="auto">
          <a:xfrm>
            <a:off x="5138020" y="2510817"/>
            <a:ext cx="545049" cy="57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89" y="2455970"/>
            <a:ext cx="446725" cy="61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6" descr="https://i.pinimg.com/236x/84/9f/c6/849fc6497a5f540f88e59042bf8c27da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10" y="2525803"/>
            <a:ext cx="481799" cy="5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8" descr="https://nemaloknig.com/picimg/272/2721/27210/272100/i_054.jpg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9"/>
          <a:stretch/>
        </p:blipFill>
        <p:spPr bwMode="auto">
          <a:xfrm>
            <a:off x="5677616" y="2442281"/>
            <a:ext cx="503386" cy="64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https://biography-life.ru/uploads/posts/2019-04/1556131046_godunov.jpg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56"/>
          <a:stretch/>
        </p:blipFill>
        <p:spPr bwMode="auto">
          <a:xfrm>
            <a:off x="5138021" y="1938830"/>
            <a:ext cx="521310" cy="55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Прямая соединительная линия 94"/>
          <p:cNvCxnSpPr/>
          <p:nvPr/>
        </p:nvCxnSpPr>
        <p:spPr>
          <a:xfrm flipV="1">
            <a:off x="5083475" y="3756774"/>
            <a:ext cx="205972" cy="23159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834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lipartmania.ru/uploads/gallery/main/328/paper-13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42" y="180330"/>
            <a:ext cx="2082663" cy="214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3730" y="877426"/>
            <a:ext cx="13933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хроника</a:t>
            </a:r>
            <a:endParaRPr lang="ru-RU" sz="2400" b="1" dirty="0">
              <a:solidFill>
                <a:prstClr val="black"/>
              </a:solidFill>
            </a:endParaRPr>
          </a:p>
          <a:p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событий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5410" y="1037555"/>
            <a:ext cx="2605457" cy="84623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Лица </a:t>
            </a:r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в истории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7147" y="5476451"/>
            <a:ext cx="2602002" cy="86904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картография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933128" y="2130799"/>
            <a:ext cx="304800" cy="27080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291745" y="1828872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532921" y="1496264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3455975" y="2691659"/>
            <a:ext cx="124944" cy="297872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599307" y="3040303"/>
            <a:ext cx="0" cy="3274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511508" y="3418601"/>
            <a:ext cx="115134" cy="27176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4581519" y="4466500"/>
            <a:ext cx="184229" cy="38973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6991522" y="1556792"/>
            <a:ext cx="244774" cy="135883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4827473" y="4033593"/>
            <a:ext cx="176966" cy="29796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7920332" y="3652720"/>
            <a:ext cx="196088" cy="35528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8142306" y="3151676"/>
            <a:ext cx="120588" cy="40280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7990130" y="2625593"/>
            <a:ext cx="182309" cy="40075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 flipV="1">
            <a:off x="7601825" y="2215851"/>
            <a:ext cx="312805" cy="31271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292457" y="1785289"/>
            <a:ext cx="231872" cy="34551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H="1">
            <a:off x="1835929" y="1216444"/>
            <a:ext cx="292100" cy="24442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3204873" y="3795707"/>
            <a:ext cx="237965" cy="395440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5398676" y="3220759"/>
            <a:ext cx="442077" cy="46960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V="1">
            <a:off x="7647641" y="4108981"/>
            <a:ext cx="221172" cy="315108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2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img1.liveinternet.ru/images/attach/c/3/122/111/122111147_5687032_f931815148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5" y="2407831"/>
            <a:ext cx="1817208" cy="14225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2.akspic.ru/image/11457-natyurmort-karta_sokrovishh-karta-kartografiya-kompas-1600x9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6115"/>
          <a:stretch/>
        </p:blipFill>
        <p:spPr bwMode="auto">
          <a:xfrm>
            <a:off x="1728995" y="4219893"/>
            <a:ext cx="3006363" cy="169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5840753" y="4266535"/>
            <a:ext cx="3032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Картинная галерея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H="1" flipV="1">
            <a:off x="3290395" y="2306071"/>
            <a:ext cx="103108" cy="3135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Picture 12" descr="http://halloart.ru/attachment.php?attachmentid=11170&amp;d=130349233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1"/>
          <a:stretch/>
        </p:blipFill>
        <p:spPr bwMode="auto">
          <a:xfrm>
            <a:off x="5513000" y="4977062"/>
            <a:ext cx="3446591" cy="1867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99732" y="2727921"/>
            <a:ext cx="1882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Рубикон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935396"/>
            <a:ext cx="483559" cy="64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328865"/>
            <a:ext cx="469825" cy="586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3" t="2010" r="41242" b="41362"/>
          <a:stretch/>
        </p:blipFill>
        <p:spPr bwMode="auto">
          <a:xfrm>
            <a:off x="5153867" y="1324999"/>
            <a:ext cx="521310" cy="708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" descr="https://dom-knig.com/page_images/5/f46090d3eb4e86d90232a5981f78162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479" y="1931842"/>
            <a:ext cx="517660" cy="654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203" y="1888195"/>
            <a:ext cx="590768" cy="714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5"/>
          <a:stretch/>
        </p:blipFill>
        <p:spPr bwMode="auto">
          <a:xfrm>
            <a:off x="6530686" y="1342189"/>
            <a:ext cx="434668" cy="5733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" descr="https://yargid.ru/uploads/images/00/00/02/2015/02/06/abcce8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659330" y="1328865"/>
            <a:ext cx="401531" cy="56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 descr="https://pickimage.ru/wp-content/uploads/images/detskie/ivansusanin/ivansusanin4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4" t="34509" r="18592" b="6888"/>
          <a:stretch/>
        </p:blipFill>
        <p:spPr bwMode="auto">
          <a:xfrm>
            <a:off x="5138020" y="2510817"/>
            <a:ext cx="545049" cy="57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89" y="2455970"/>
            <a:ext cx="446725" cy="61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6" descr="https://i.pinimg.com/236x/84/9f/c6/849fc6497a5f540f88e59042bf8c27da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10" y="2525803"/>
            <a:ext cx="481799" cy="5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8" descr="https://nemaloknig.com/picimg/272/2721/27210/272100/i_054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9"/>
          <a:stretch/>
        </p:blipFill>
        <p:spPr bwMode="auto">
          <a:xfrm>
            <a:off x="5677616" y="2442281"/>
            <a:ext cx="503386" cy="64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https://biography-life.ru/uploads/posts/2019-04/1556131046_godunov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56"/>
          <a:stretch/>
        </p:blipFill>
        <p:spPr bwMode="auto">
          <a:xfrm>
            <a:off x="5138021" y="1938830"/>
            <a:ext cx="521310" cy="55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Прямая соединительная линия 94"/>
          <p:cNvCxnSpPr/>
          <p:nvPr/>
        </p:nvCxnSpPr>
        <p:spPr>
          <a:xfrm flipV="1">
            <a:off x="5083475" y="3756774"/>
            <a:ext cx="205972" cy="23159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52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1. Василий Савинский. Нижегородские послы у князя Дмитрия Пожарского. 18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8089"/>
            <a:ext cx="7620000" cy="515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031" y="5596322"/>
            <a:ext cx="3355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Василий Савинский.</a:t>
            </a:r>
          </a:p>
        </p:txBody>
      </p:sp>
    </p:spTree>
    <p:extLst>
      <p:ext uri="{BB962C8B-B14F-4D97-AF65-F5344CB8AC3E}">
        <p14:creationId xmlns:p14="http://schemas.microsoft.com/office/powerpoint/2010/main" val="305222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c.pics.livejournal.com/pro100_mica/12814609/2185366/2185366_9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06"/>
          <a:stretch/>
        </p:blipFill>
        <p:spPr bwMode="auto">
          <a:xfrm>
            <a:off x="4266111" y="332656"/>
            <a:ext cx="4171950" cy="338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Памятник 1000-летию Руси. - Yuriy Rudy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33" y="188640"/>
            <a:ext cx="3816424" cy="463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6247" y="5013176"/>
            <a:ext cx="88924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Памятнике 1000-летию России в Великом </a:t>
            </a:r>
            <a:r>
              <a:rPr lang="ru-RU" sz="2400" b="1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Новгороде изображен один из участников </a:t>
            </a:r>
            <a:r>
              <a:rPr lang="ru-RU" sz="2400" b="1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Смутного времени. Назовите его.</a:t>
            </a:r>
            <a:endParaRPr lang="ru-RU" sz="2400" b="1" dirty="0">
              <a:solidFill>
                <a:schemeClr val="tx2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57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351508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 Black" panose="020B0A04020102020204" pitchFamily="34" charset="0"/>
              </a:rPr>
              <a:t>Назовите имя наследника престола иностранного государства,  помимо польского короля Сигизмунда III и  польского королевича Владислава, который претендовал на русский престол? 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50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c.pics.livejournal.com/fon_eichwald/43081844/248831/248831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248472" cy="5423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1844824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Наследник шведского престола Карл Филипп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72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052736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Впишите пропущенное имя. Укажите автора этого произведения.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27204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692696"/>
            <a:ext cx="60486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Чем кончится? Узнать не мудрено:</a:t>
            </a:r>
          </a:p>
          <a:p>
            <a:r>
              <a:rPr lang="ru-RU" sz="2800" b="1" i="1" dirty="0"/>
              <a:t>Народ еще повоет да поплачет,</a:t>
            </a:r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Борис</a:t>
            </a:r>
            <a:r>
              <a:rPr lang="ru-RU" sz="2800" b="1" i="1" dirty="0" smtClean="0"/>
              <a:t>  </a:t>
            </a:r>
            <a:r>
              <a:rPr lang="ru-RU" sz="2800" b="1" i="1" dirty="0"/>
              <a:t>еще поморщится немного,</a:t>
            </a:r>
          </a:p>
          <a:p>
            <a:r>
              <a:rPr lang="ru-RU" sz="2800" b="1" i="1" dirty="0"/>
              <a:t>Что пьяница пред </a:t>
            </a:r>
            <a:r>
              <a:rPr lang="ru-RU" sz="2800" b="1" i="1" dirty="0" err="1"/>
              <a:t>чаркою</a:t>
            </a:r>
            <a:r>
              <a:rPr lang="ru-RU" sz="2800" b="1" i="1" dirty="0"/>
              <a:t> вина,</a:t>
            </a:r>
          </a:p>
          <a:p>
            <a:r>
              <a:rPr lang="ru-RU" sz="2800" b="1" i="1" dirty="0"/>
              <a:t>И наконец по милости своей</a:t>
            </a:r>
          </a:p>
          <a:p>
            <a:r>
              <a:rPr lang="ru-RU" sz="2800" b="1" i="1" dirty="0"/>
              <a:t>Принять венец смиренно согласится;</a:t>
            </a:r>
          </a:p>
          <a:p>
            <a:r>
              <a:rPr lang="ru-RU" sz="2800" b="1" i="1" dirty="0"/>
              <a:t>А там - а там он будет нами править</a:t>
            </a:r>
          </a:p>
          <a:p>
            <a:r>
              <a:rPr lang="ru-RU" sz="2800" b="1" i="1" dirty="0"/>
              <a:t>По-прежнему.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517232"/>
            <a:ext cx="748883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БОРИС ГОДУНОВ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А.С. Пушкин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9393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908720"/>
            <a:ext cx="878497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sz="3200" dirty="0" smtClean="0">
                <a:latin typeface="Arial Black" panose="020B0A04020102020204" pitchFamily="34" charset="0"/>
              </a:rPr>
              <a:t>…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16-летний красивый, мужественный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умный и образованный юноша – царь нравился всем. От него можно было ожидать многого… Но проклятьем висела над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(…) ненавистная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россиянам тень отца…»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А.И.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Кулюгин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1954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Федор Годунов – трагичное правление юного царя 7 мая - 2 июня 1605 </a:t>
            </a:r>
          </a:p>
        </p:txBody>
      </p:sp>
      <p:pic>
        <p:nvPicPr>
          <p:cNvPr id="1026" name="Picture 2" descr="Фёдор II Борисови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44824"/>
            <a:ext cx="3606553" cy="487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65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lipartmania.ru/uploads/gallery/main/328/paper-13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42" y="180330"/>
            <a:ext cx="2082663" cy="214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3730" y="877426"/>
            <a:ext cx="13933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хроника</a:t>
            </a:r>
            <a:endParaRPr lang="ru-RU" sz="2400" b="1" dirty="0">
              <a:solidFill>
                <a:prstClr val="black"/>
              </a:solidFill>
            </a:endParaRPr>
          </a:p>
          <a:p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событий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5410" y="1037555"/>
            <a:ext cx="2605457" cy="84623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Лица </a:t>
            </a:r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в истории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7147" y="5476451"/>
            <a:ext cx="2602002" cy="86904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картография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933128" y="2130799"/>
            <a:ext cx="304800" cy="27080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291745" y="1828872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532921" y="1496264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3455975" y="2691659"/>
            <a:ext cx="124944" cy="297872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599307" y="3040303"/>
            <a:ext cx="0" cy="3274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511508" y="3418601"/>
            <a:ext cx="115134" cy="27176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4581519" y="4466500"/>
            <a:ext cx="184229" cy="38973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6991522" y="1556792"/>
            <a:ext cx="244774" cy="135883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4827473" y="4033593"/>
            <a:ext cx="176966" cy="29796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7920332" y="3652720"/>
            <a:ext cx="196088" cy="35528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8142306" y="3151676"/>
            <a:ext cx="120588" cy="40280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7990130" y="2625593"/>
            <a:ext cx="182309" cy="40075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 flipV="1">
            <a:off x="7601825" y="2215851"/>
            <a:ext cx="312805" cy="31271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292457" y="1785289"/>
            <a:ext cx="231872" cy="34551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H="1">
            <a:off x="1835929" y="1216444"/>
            <a:ext cx="292100" cy="24442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3204873" y="3795707"/>
            <a:ext cx="237965" cy="395440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5398676" y="3220759"/>
            <a:ext cx="442077" cy="46960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V="1">
            <a:off x="7647641" y="4108981"/>
            <a:ext cx="221172" cy="315108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2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img1.liveinternet.ru/images/attach/c/3/122/111/122111147_5687032_f931815148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5" y="2407831"/>
            <a:ext cx="1817208" cy="14225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2.akspic.ru/image/11457-natyurmort-karta_sokrovishh-karta-kartografiya-kompas-1600x9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6115"/>
          <a:stretch/>
        </p:blipFill>
        <p:spPr bwMode="auto">
          <a:xfrm>
            <a:off x="1728995" y="4219893"/>
            <a:ext cx="3006363" cy="169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5840753" y="4266535"/>
            <a:ext cx="3032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Картинная галерея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H="1" flipV="1">
            <a:off x="3290395" y="2306071"/>
            <a:ext cx="103108" cy="3135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Picture 12" descr="http://halloart.ru/attachment.php?attachmentid=11170&amp;d=130349233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1"/>
          <a:stretch/>
        </p:blipFill>
        <p:spPr bwMode="auto">
          <a:xfrm>
            <a:off x="5513000" y="4977062"/>
            <a:ext cx="3446591" cy="1867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99732" y="2727921"/>
            <a:ext cx="1882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Рубикон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935396"/>
            <a:ext cx="483559" cy="64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328865"/>
            <a:ext cx="469825" cy="586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3" t="2010" r="41242" b="41362"/>
          <a:stretch/>
        </p:blipFill>
        <p:spPr bwMode="auto">
          <a:xfrm>
            <a:off x="5153867" y="1324999"/>
            <a:ext cx="521310" cy="708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" descr="https://dom-knig.com/page_images/5/f46090d3eb4e86d90232a5981f78162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479" y="1931842"/>
            <a:ext cx="517660" cy="654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203" y="1888195"/>
            <a:ext cx="590768" cy="714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5"/>
          <a:stretch/>
        </p:blipFill>
        <p:spPr bwMode="auto">
          <a:xfrm>
            <a:off x="6530686" y="1342189"/>
            <a:ext cx="434668" cy="5733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" descr="https://yargid.ru/uploads/images/00/00/02/2015/02/06/abcce8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659330" y="1328865"/>
            <a:ext cx="401531" cy="56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 descr="https://pickimage.ru/wp-content/uploads/images/detskie/ivansusanin/ivansusanin4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4" t="34509" r="18592" b="6888"/>
          <a:stretch/>
        </p:blipFill>
        <p:spPr bwMode="auto">
          <a:xfrm>
            <a:off x="5138020" y="2510817"/>
            <a:ext cx="545049" cy="57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89" y="2455970"/>
            <a:ext cx="446725" cy="61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6" descr="https://i.pinimg.com/236x/84/9f/c6/849fc6497a5f540f88e59042bf8c27da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10" y="2525803"/>
            <a:ext cx="481799" cy="5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8" descr="https://nemaloknig.com/picimg/272/2721/27210/272100/i_054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9"/>
          <a:stretch/>
        </p:blipFill>
        <p:spPr bwMode="auto">
          <a:xfrm>
            <a:off x="5677616" y="2442281"/>
            <a:ext cx="503386" cy="64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https://biography-life.ru/uploads/posts/2019-04/1556131046_godunov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56"/>
          <a:stretch/>
        </p:blipFill>
        <p:spPr bwMode="auto">
          <a:xfrm>
            <a:off x="5138021" y="1938830"/>
            <a:ext cx="521310" cy="55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Прямая соединительная линия 94"/>
          <p:cNvCxnSpPr/>
          <p:nvPr/>
        </p:nvCxnSpPr>
        <p:spPr>
          <a:xfrm flipV="1">
            <a:off x="5083475" y="3756774"/>
            <a:ext cx="205972" cy="23159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86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img1.liveinternet.ru/images/attach/c/3/122/111/122111147_5687032_f931815148e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19" y="116632"/>
            <a:ext cx="3384376" cy="26493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17" y="530433"/>
            <a:ext cx="36801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Рубикон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356992"/>
            <a:ext cx="83776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i="1" dirty="0">
                <a:solidFill>
                  <a:srgbClr val="002060"/>
                </a:solidFill>
                <a:latin typeface="Arial Black" panose="020B0A04020102020204" pitchFamily="34" charset="0"/>
              </a:rPr>
              <a:t>Смутное время </a:t>
            </a:r>
            <a:endParaRPr lang="ru-RU" sz="7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01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45224"/>
            <a:ext cx="81163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800" b="1" dirty="0">
                <a:latin typeface="Arial Black" panose="020B0A04020102020204" pitchFamily="34" charset="0"/>
              </a:rPr>
              <a:t>Сергей Иванов. В Смутное время. 1908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581455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AutoShape 4" descr="https://pro100-mica.livejournal.com/G1sI69621/7ed688L228oE/yhEw2_6o39H6JpfoQxTGIF8ogxaRuHrq1Vex9bOtijLtZxT2Ql8x7qY9nXBuoZwcmREpr_oN1mj_dTKi1DmYRM7mZ7u8io9kiFeUCqM09vHsm4Mykrh5rqY3MBEk2dhS_-XmQcJv4ojjuC8wW-BJ7o3Dqj8Y_Ib4bJTzwGbaOafNFLco7Rod5arUVnki1teR_kijQhPrGXxndZISN4g5ET_Ut8PTHxCpQdrMUTkSOC9dcFnvSr81iP9FkZAFagpUvWalG17pbbaIVqRLQBYkIy7IIxDhaLt-duewkOcrqLMOpTZyc68iqWGp3uErMssNTXHprjouhztORBCSpeqZRX93NtvuKd_GGIY1yKL0pEIfeZByIJgZDFfX0aPX6MlSTPQHc4I-kFvQeA0hK3G67o0gCo4ajiYIjFTDgmcK2oUvR-Q4HvuMVBrXJ-jjVHWhDqvBAxE56l439aAxxlvJI02mtCAD7oEagDpswnmz-h3N4Wqu618VyRyV4sLkGQoFHWeG6O0Y_mRbt2ZrYfclM4zboYITKZjPdvcRcyRpm1EMdebzMPzjGCBrvBDJ0qkdzAHabfr9llsMNPDhRzm59LwlFPpfmLxnWsRk2SEWViEP2kLhAxhrbHVXsWJXOqviL-WF4jNPQxlTCj3S-JBJXpxjqG_Kr0f5HDSBExaI2qbfpaVaLbluhkiXRGjTdyQhbYgjIzE6CMwUlcBwZPjJE780N4AD70CIY_nOQGqiGh8vs3muKW0VWU9lwOFk6QhlHUU26pwpjicqZCWJAxUVEn6p8nHh-YifFLeAgrRJKGJPB2RDoF7gqRJ6TTB48kjfPpHLjzpt9nl8VfKS51m6Jp8nFvleyj_n-scl2qOWl4Fc6lOzQbkLnJcEQ9EkCmiyHoUGUZOv46ggu45ReiHr3fxQCn8pfWXZH_Yj8vSouCbcp6V5nhjNxfi3pMtxpmQyDmujMKIoCB01FDBARPv4gs035nATrICqgfmvIilAu06eAeu9Gr62GD4UIjD1awunPhS2y5zozhZblJaYMOUmE4zq8VFiGwqulGQAkHb5y3N-tqWC076yeiNYTZGJEoh9j5E6Pxs-5wr9BBAgJ7rrhe_0xOg_qayGOlR0CwM3V0HuuPCAkMhrbEUXEFIkSmuRnvYkszOOgTgzSczjaUI6b90zumwb_JUbvgfzMNUb2IWPJGW5X5tsNwn0F4txBRQCb6nzMJOaqk7UBoJTlpjo0160tnJDf0GKAcn9McsiKT2NoDr9q29GGk4mkVMW6_hmzsZEyW4IrcfKxObbEseUMF8L80DDquksBVXAgSeJCSG8h0az4E1DWkNLnOObQ8o-nZLb_ltOlcrN1-Dy5YmqVWzlRWofac7XW6ZmeMOHdGBvSFDAkLhobmf3o7M068iw7UX349Is8yiTakwwWWH47e3zOk8aL3RpT5Zw4TYa2dWvVIQaHRjN9Qi0RaryFzYi_NjzkTMo-3ynZYOztgvZAN0HN4MgXIFIsLpcYElAqN_-kYpuCi-lyI0UINFEmpt1j1e0SF5ojeWp9scpctQW85144TKDu-pOdDZxIdeK6-LcplTQ8h-yqVJ6jbFqkhtO7eJ5j3vN97t-ZnFxZIkJ9X3mpNneiU4HKvR0uwL2p1I9eeMBMVnbH7bWM_O2WquTPuWF4yGuwQkyeE2SK-CIDI1SyQ1abVTq7FXiExcLKDR9xOUKLIgctSlEFDmStuRzn-ixMRNY2t-lV4HiRfj6Yt9WBmOTb1P64Jg-ECtSqF89AQi9mq93-A3kUyKXGKskbwS1O92oHBXr9TeYItdm0k9rgvAC6ih8FEbR05YYKsNt5qSgkS9AS3EbvMP7MNrdL_AYr_is14oOZCIQ19ob9--WxOt_af-mijbkGALVljGc-IMwgpmqHKUH8FOV68tBL0fEIYGMAOszGR_B-KGbD19QGc7LDafLD1TiMwUoSSZ-NxT4XCgMRJgHdssTJ0RTDSizMpLL2K6nd8PjJDgbgIyWZnDDnXGYEwp9MFiRC26toivvOz_3OW1WsuAHy6pHbQVXOb943NZJ5xQLQjQnwx1rgwAjebqftRSwU_eqeqFvpddjg-6z6PA4jSHpEqpdTVPqLVjNNEk-pNMyFbhbl4zUVFtvOd4luHZUeXFUR5L9erOj4SopH0VF4gOUSrljP4VGQCPsselQCL9zmtPLvR1B6M_43ZWLf9WAMwS629Vs1eTZzvpcxcnnlDiAxkWiLlhCQFIJm28kNfJxtDrJIq1mtZOCTZF6cLgsUCqAGjyukvgcCA60Oj0Vs5N2uNvVzdTXu4-rjEX6xIebUXUk4S6IoRNy-6pu1QYxksSaCwIvdUTC4n1jaCErP5Nq8Cu8LrBLjzoOl9r_tENxFdsYRZ3mlWjve3yVelcH2nHkx_LdiZDSksoYDycHkaL0aqigHcVlwMINUNnQOO4wOND4Lj8xedxonyeIvUejArSaOkbd9YSIDXo814gFJLtRJCeTHFuTgCM62t111rEx1bnaoP6FdBBSXoBb0muN0SoSaOyvg8iNeV332g_n0VLmmDhm3ve3KL06DgQZ5LfpEjZ2Y9yIYqICmdqtFQThsBXKSyKtJ2QSAiyjC1For8Bqoits32O7jCvP1ztflmPDZKmKdl62hQu_WU9EKNWXqOPWxuDeW8EgMasaHUcl4kEHuOkxrMUFkHIvwEiz2P3DmKGaL8wzir0rb6QorLehkMUJyBcNVUcZfNps9Vp1Z-kDpJdB3OhTYAKpCE0lJRNzNHgL069XBmJDLCN58kgPkNuhOu190YguCN0k6YwH4MMGCGnXfVfVqN6IzcdI9hQaAPan09-Ic-DRWrlNtRTCgHRYG9KPlmfB0F1gu1Gb7FPa4ZgM3yL5r_qvdxicNZLCJvqZRyw05mv_OAylyLaGuoGGV1HN6fGSU2jpXDd2sxKWWRrhHSeUEjGO0csSuH2hCII7v46DCR_JXDZLbgcg01eK2kffBbcZ3yjOhjj3l_tRlPei7WpB4qK6y6x3RfAQJQrbc5-GVIIwfAGpIpk8wYnAGa0OQ4hu-D1VGp2lM-C1Wlg2_tdF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pro100-mica.livejournal.com/G1sI69621/7ed688L228oE/yhEw2_6o39H6JpfoQxTGIF8ogxaRuHrq1Vex9bOtijLtZxT2Ql8x7qY9nXBuoZwcmREpr_oN1mj_dTKi1DmYRM7mZ7u8io9kiFeUCqM09vHsm4Mykrh5rqY3MBEk2dhS_-XmQcJv4ojjuC8wW-BJ7o3Dqj8Y_Ib4bJTzwGbaOafNFLco7Rod5arUVnki1teR_kijQhPrGXxndZISN4g5ET_Ut8PTHxCpQdrMUTkSOC9dcFnvSr81iP9FkZAFagpUvWalG17pbbaIVqRLQBYkIy7IIxDhaLt-duewkOcrqLMOpTZyc68iqWGp3uErMssNTXHprjouhztORBCSpeqZRX93NtvuKd_GGIY1yKL0pEIfeZByIJgZDFfX0aPX6MlSTPQHc4I-kFvQeA0hK3G67o0gCo4ajiYIjFTDgmcK2oUvR-Q4HvuMVBrXJ-jjVHWhDqvBAxE56l439aAxxlvJI02mtCAD7oEagDpswnmz-h3N4Wqu618VyRyV4sLkGQoFHWeG6O0Y_mRbt2ZrYfclM4zboYITKZjPdvcRcyRpm1EMdebzMPzjGCBrvBDJ0qkdzAHabfr9llsMNPDhRzm59LwlFPpfmLxnWsRk2SEWViEP2kLhAxhrbHVXsWJXOqviL-WF4jNPQxlTCj3S-JBJXpxjqG_Kr0f5HDSBExaI2qbfpaVaLbluhkiXRGjTdyQhbYgjIzE6CMwUlcBwZPjJE780N4AD70CIY_nOQGqiGh8vs3muKW0VWU9lwOFk6QhlHUU26pwpjicqZCWJAxUVEn6p8nHh-YifFLeAgrRJKGJPB2RDoF7gqRJ6TTB48kjfPpHLjzpt9nl8VfKS51m6Jp8nFvleyj_n-scl2qOWl4Fc6lOzQbkLnJcEQ9EkCmiyHoUGUZOv46ggu45ReiHr3fxQCn8pfWXZH_Yj8vSouCbcp6V5nhjNxfi3pMtxpmQyDmujMKIoCB01FDBARPv4gs035nATrICqgfmvIilAu06eAeu9Gr62GD4UIjD1awunPhS2y5zozhZblJaYMOUmE4zq8VFiGwqulGQAkHb5y3N-tqWC076yeiNYTZGJEoh9j5E6Pxs-5wr9BBAgJ7rrhe_0xOg_qayGOlR0CwM3V0HuuPCAkMhrbEUXEFIkSmuRnvYkszOOgTgzSczjaUI6b90zumwb_JUbvgfzMNUb2IWPJGW5X5tsNwn0F4txBRQCb6nzMJOaqk7UBoJTlpjo0160tnJDf0GKAcn9McsiKT2NoDr9q29GGk4mkVMW6_hmzsZEyW4IrcfKxObbEseUMF8L80DDquksBVXAgSeJCSG8h0az4E1DWkNLnOObQ8o-nZLb_ltOlcrN1-Dy5YmqVWzlRWofac7XW6ZmeMOHdGBvSFDAkLhobmf3o7M068iw7UX349Is8yiTakwwWWH47e3zOk8aL3RpT5Zw4TYa2dWvVIQaHRjN9Qi0RaryFzYi_NjzkTMo-3ynZYOztgvZAN0HN4MgXIFIsLpcYElAqN_-kYpuCi-lyI0UINFEmpt1j1e0SF5ojeWp9scpctQW85144TKDu-pOdDZxIdeK6-LcplTQ8h-yqVJ6jbFqkhtO7eJ5j3vN97t-ZnFxZIkJ9X3mpNneiU4HKvR0uwL2p1I9eeMBMVnbH7bWM_O2WquTPuWF4yGuwQkyeE2SK-CIDI1SyQ1abVTq7FXiExcLKDR9xOUKLIgctSlEFDmStuRzn-ixMRNY2t-lV4HiRfj6Yt9WBmOTb1P64Jg-ECtSqF89AQi9mq93-A3kUyKXGKskbwS1O92oHBXr9TeYItdm0k9rgvAC6ih8FEbR05YYKsNt5qSgkS9AS3EbvMP7MNrdL_AYr_is14oOZCIQ19ob9--WxOt_af-mijbkGALVljGc-IMwgpmqHKUH8FOV68tBL0fEIYGMAOszGR_B-KGbD19QGc7LDafLD1TiMwUoSSZ-NxT4XCgMRJgHdssTJ0RTDSizMpLL2K6nd8PjJDgbgIyWZnDDnXGYEwp9MFiRC26toivvOz_3OW1WsuAHy6pHbQVXOb943NZJ5xQLQjQnwx1rgwAjebqftRSwU_eqeqFvpddjg-6z6PA4jSHpEqpdTVPqLVjNNEk-pNMyFbhbl4zUVFtvOd4luHZUeXFUR5L9erOj4SopH0VF4gOUSrljP4VGQCPsselQCL9zmtPLvR1B6M_43ZWLf9WAMwS629Vs1eTZzvpcxcnnlDiAxkWiLlhCQFIJm28kNfJxtDrJIq1mtZOCTZF6cLgsUCqAGjyukvgcCA60Oj0Vs5N2uNvVzdTXu4-rjEX6xIebUXUk4S6IoRNy-6pu1QYxksSaCwIvdUTC4n1jaCErP5Nq8Cu8LrBLjzoOl9r_tENxFdsYRZ3mlWjve3yVelcH2nHkx_LdiZDSksoYDycHkaL0aqigHcVlwMINUNnQOO4wOND4Lj8xedxonyeIvUejArSaOkbd9YSIDXo814gFJLtRJCeTHFuTgCM62t111rEx1bnaoP6FdBBSXoBb0muN0SoSaOyvg8iNeV332g_n0VLmmDhm3ve3KL06DgQZ5LfpEjZ2Y9yIYqICmdqtFQThsBXKSyKtJ2QSAiyjC1For8Bqoits32O7jCvP1ztflmPDZKmKdl62hQu_WU9EKNWXqOPWxuDeW8EgMasaHUcl4kEHuOkxrMUFkHIvwEiz2P3DmKGaL8wzir0rb6QorLehkMUJyBcNVUcZfNps9Vp1Z-kDpJdB3OhTYAKpCE0lJRNzNHgL069XBmJDLCN58kgPkNuhOu190YguCN0k6YwH4MMGCGnXfVfVqN6IzcdI9hQaAPan09-Ic-DRWrlNtRTCgHRYG9KPlmfB0F1gu1Gb7FPa4ZgM3yL5r_qvdxicNZLCJvqZRyw05mv_OAylyLaGuoGGV1HN6fGSU2jpXDd2sxKWWRrhHSeUEjGO0csSuH2hCII7v46DCR_JXDZLbgcg01eK2kffBbcZ3yjOhjj3l_tRlPei7WpB4qK6y6x3RfAQJQrbc5-GVIIwfAGpIpk8wYnAGa0OQ4hu-D1VGp2lM-C1Wlg2_tdF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pro100-mica.livejournal.com/G1sI69621/7ed688L228oE/yhEw2_6o39H6JpfoQxTGIF8ogxaRuHrq1Vex9bOtijLtZxT2Ql8x7qY9nXBuoZwcmREpr_oN1mj_dTKi1DmYRM7mZ7u8io9kiFeUCqM09vHsm4Mykrh5rqY3MBEk2dhS_-XmQcJv4ojjuC8wW-BJ7o3Dqj8Y_Ib4bJTzwGbaOafNFLco7Rod5arUVnki1teR_kijQhPrGXxndZISN4g5ET_Ut8PTHxCpQdrMUTkSOC9dcFnvSr81iP9FkZAFagpUvWalG17pbbaIVqRLQBYkIy7IIxDhaLt-duewkOcrqLMOpTZyc68iqWGp3uErMssNTXHprjouhztORBCSpeqZRX93NtvuKd_GGIY1yKL0pEIfeZByIJgZDFfX0aPX6MlSTPQHc4I-kFvQeA0hK3G67o0gCo4ajiYIjFTDgmcK2oUvR-Q4HvuMVBrXJ-jjVHWhDqvBAxE56l439aAxxlvJI02mtCAD7oEagDpswnmz-h3N4Wqu618VyRyV4sLkGQoFHWeG6O0Y_mRbt2ZrYfclM4zboYITKZjPdvcRcyRpm1EMdebzMPzjGCBrvBDJ0qkdzAHabfr9llsMNPDhRzm59LwlFPpfmLxnWsRk2SEWViEP2kLhAxhrbHVXsWJXOqviL-WF4jNPQxlTCj3S-JBJXpxjqG_Kr0f5HDSBExaI2qbfpaVaLbluhkiXRGjTdyQhbYgjIzE6CMwUlcBwZPjJE780N4AD70CIY_nOQGqiGh8vs3muKW0VWU9lwOFk6QhlHUU26pwpjicqZCWJAxUVEn6p8nHh-YifFLeAgrRJKGJPB2RDoF7gqRJ6TTB48kjfPpHLjzpt9nl8VfKS51m6Jp8nFvleyj_n-scl2qOWl4Fc6lOzQbkLnJcEQ9EkCmiyHoUGUZOv46ggu45ReiHr3fxQCn8pfWXZH_Yj8vSouCbcp6V5nhjNxfi3pMtxpmQyDmujMKIoCB01FDBARPv4gs035nATrICqgfmvIilAu06eAeu9Gr62GD4UIjD1awunPhS2y5zozhZblJaYMOUmE4zq8VFiGwqulGQAkHb5y3N-tqWC076yeiNYTZGJEoh9j5E6Pxs-5wr9BBAgJ7rrhe_0xOg_qayGOlR0CwM3V0HuuPCAkMhrbEUXEFIkSmuRnvYkszOOgTgzSczjaUI6b90zumwb_JUbvgfzMNUb2IWPJGW5X5tsNwn0F4txBRQCb6nzMJOaqk7UBoJTlpjo0160tnJDf0GKAcn9McsiKT2NoDr9q29GGk4mkVMW6_hmzsZEyW4IrcfKxObbEseUMF8L80DDquksBVXAgSeJCSG8h0az4E1DWkNLnOObQ8o-nZLb_ltOlcrN1-Dy5YmqVWzlRWofac7XW6ZmeMOHdGBvSFDAkLhobmf3o7M068iw7UX349Is8yiTakwwWWH47e3zOk8aL3RpT5Zw4TYa2dWvVIQaHRjN9Qi0RaryFzYi_NjzkTMo-3ynZYOztgvZAN0HN4MgXIFIsLpcYElAqN_-kYpuCi-lyI0UINFEmpt1j1e0SF5ojeWp9scpctQW85144TKDu-pOdDZxIdeK6-LcplTQ8h-yqVJ6jbFqkhtO7eJ5j3vN97t-ZnFxZIkJ9X3mpNneiU4HKvR0uwL2p1I9eeMBMVnbH7bWM_O2WquTPuWF4yGuwQkyeE2SK-CIDI1SyQ1abVTq7FXiExcLKDR9xOUKLIgctSlEFDmStuRzn-ixMRNY2t-lV4HiRfj6Yt9WBmOTb1P64Jg-ECtSqF89AQi9mq93-A3kUyKXGKskbwS1O92oHBXr9TeYItdm0k9rgvAC6ih8FEbR05YYKsNt5qSgkS9AS3EbvMP7MNrdL_AYr_is14oOZCIQ19ob9--WxOt_af-mijbkGALVljGc-IMwgpmqHKUH8FOV68tBL0fEIYGMAOszGR_B-KGbD19QGc7LDafLD1TiMwUoSSZ-NxT4XCgMRJgHdssTJ0RTDSizMpLL2K6nd8PjJDgbgIyWZnDDnXGYEwp9MFiRC26toivvOz_3OW1WsuAHy6pHbQVXOb943NZJ5xQLQjQnwx1rgwAjebqftRSwU_eqeqFvpddjg-6z6PA4jSHpEqpdTVPqLVjNNEk-pNMyFbhbl4zUVFtvOd4luHZUeXFUR5L9erOj4SopH0VF4gOUSrljP4VGQCPsselQCL9zmtPLvR1B6M_43ZWLf9WAMwS629Vs1eTZzvpcxcnnlDiAxkWiLlhCQFIJm28kNfJxtDrJIq1mtZOCTZF6cLgsUCqAGjyukvgcCA60Oj0Vs5N2uNvVzdTXu4-rjEX6xIebUXUk4S6IoRNy-6pu1QYxksSaCwIvdUTC4n1jaCErP5Nq8Cu8LrBLjzoOl9r_tENxFdsYRZ3mlWjve3yVelcH2nHkx_LdiZDSksoYDycHkaL0aqigHcVlwMINUNnQOO4wOND4Lj8xedxonyeIvUejArSaOkbd9YSIDXo814gFJLtRJCeTHFuTgCM62t111rEx1bnaoP6FdBBSXoBb0muN0SoSaOyvg8iNeV332g_n0VLmmDhm3ve3KL06DgQZ5LfpEjZ2Y9yIYqICmdqtFQThsBXKSyKtJ2QSAiyjC1For8Bqoits32O7jCvP1ztflmPDZKmKdl62hQu_WU9EKNWXqOPWxuDeW8EgMasaHUcl4kEHuOkxrMUFkHIvwEiz2P3DmKGaL8wzir0rb6QorLehkMUJyBcNVUcZfNps9Vp1Z-kDpJdB3OhTYAKpCE0lJRNzNHgL069XBmJDLCN58kgPkNuhOu190YguCN0k6YwH4MMGCGnXfVfVqN6IzcdI9hQaAPan09-Ic-DRWrlNtRTCgHRYG9KPlmfB0F1gu1Gb7FPa4ZgM3yL5r_qvdxicNZLCJvqZRyw05mv_OAylyLaGuoGGV1HN6fGSU2jpXDd2sxKWWRrhHSeUEjGO0csSuH2hCII7v46DCR_JXDZLbgcg01eK2kffBbcZ3yjOhjj3l_tRlPei7WpB4qK6y6x3RfAQJQrbc5-GVIIwfAGpIpk8wYnAGa0OQ4hu-D1VGp2lM-C1Wlg2_tdF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 descr="D:\2139889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6" y="160338"/>
            <a:ext cx="7293868" cy="523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71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. Николай Неврев. Присяга Лжедмитрия I польскому королю Сигизмунду III на введение в России католицизма. 18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7" y="90255"/>
            <a:ext cx="5189658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34136" y="188640"/>
            <a:ext cx="35283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Calibri"/>
                <a:cs typeface="Times New Roman"/>
              </a:rPr>
              <a:t> </a:t>
            </a:r>
            <a:r>
              <a:rPr lang="ru-RU" sz="2800" b="1" dirty="0">
                <a:latin typeface="Arial Black" panose="020B0A04020102020204" pitchFamily="34" charset="0"/>
                <a:ea typeface="Calibri"/>
                <a:cs typeface="Times New Roman"/>
              </a:rPr>
              <a:t>Назовите участников исторических событий Смутного времени, которых  </a:t>
            </a:r>
            <a:r>
              <a:rPr lang="ru-RU" sz="2800" b="1" dirty="0" smtClean="0">
                <a:latin typeface="Arial Black" panose="020B0A04020102020204" pitchFamily="34" charset="0"/>
                <a:ea typeface="Calibri"/>
                <a:cs typeface="Times New Roman"/>
              </a:rPr>
              <a:t>изобразил на своей картине художник   </a:t>
            </a:r>
            <a:r>
              <a:rPr lang="ru-RU" sz="2800" b="1" dirty="0">
                <a:latin typeface="Arial Black" panose="020B0A04020102020204" pitchFamily="34" charset="0"/>
                <a:ea typeface="Calibri"/>
                <a:cs typeface="Times New Roman"/>
              </a:rPr>
              <a:t>Николай </a:t>
            </a:r>
            <a:r>
              <a:rPr lang="ru-RU" sz="2800" b="1" dirty="0" err="1">
                <a:latin typeface="Arial Black" panose="020B0A04020102020204" pitchFamily="34" charset="0"/>
                <a:ea typeface="Calibri"/>
                <a:cs typeface="Times New Roman"/>
              </a:rPr>
              <a:t>Неврев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76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pravmir.ru/wp-content/uploads/2015/11/7-600x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77686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94116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sz="2800" b="1" dirty="0"/>
              <a:t>Сергей </a:t>
            </a:r>
            <a:r>
              <a:rPr lang="ru-RU" sz="2800" b="1" dirty="0" smtClean="0"/>
              <a:t>Милорадович.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46271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Смутное время в картинах русских худож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" y="7992"/>
            <a:ext cx="5753962" cy="676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85798" y="3630098"/>
            <a:ext cx="295337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Маковский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Минин на площади Нижнего Новгорода, призывающий народ к пожертвованиям.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216470"/>
            <a:ext cx="4283968" cy="17912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Объясните, что означала 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«третья </a:t>
            </a:r>
            <a:r>
              <a:rPr lang="ru-RU" sz="3200" b="1" dirty="0">
                <a:latin typeface="Times New Roman"/>
                <a:ea typeface="Calibri"/>
                <a:cs typeface="Times New Roman"/>
              </a:rPr>
              <a:t>деньга» ?</a:t>
            </a:r>
            <a:endParaRPr lang="ru-RU" sz="32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807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043511" cy="590907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785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thumb/9/99/Martos_IP.jpg/800px-Martos_I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5782"/>
            <a:ext cx="2985762" cy="40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80808" y="236413"/>
            <a:ext cx="5145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"/>
              </a:rPr>
              <a:t>Скульптор </a:t>
            </a:r>
            <a:endParaRPr lang="ru-RU" sz="3200" b="1" dirty="0" smtClean="0">
              <a:solidFill>
                <a:srgbClr val="002060"/>
              </a:solidFill>
              <a:latin typeface="Arial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Arial"/>
              </a:rPr>
              <a:t>Иван </a:t>
            </a:r>
            <a:r>
              <a:rPr lang="ru-RU" sz="3200" b="1" dirty="0">
                <a:solidFill>
                  <a:srgbClr val="002060"/>
                </a:solidFill>
                <a:latin typeface="Arial"/>
              </a:rPr>
              <a:t>Петрович </a:t>
            </a:r>
            <a:r>
              <a:rPr lang="ru-RU" sz="3200" b="1" dirty="0" err="1">
                <a:solidFill>
                  <a:srgbClr val="002060"/>
                </a:solidFill>
                <a:latin typeface="Arial"/>
              </a:rPr>
              <a:t>Мартос</a:t>
            </a:r>
            <a:r>
              <a:rPr lang="ru-RU" b="1" dirty="0">
                <a:solidFill>
                  <a:srgbClr val="002060"/>
                </a:solidFill>
                <a:latin typeface="Arial"/>
              </a:rPr>
              <a:t>,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2" name="Picture 4" descr="https://upload.wikimedia.org/wikipedia/commons/8/8b/P126_Upper_Trade_Rows_by_Daziaro_1850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354" y="1934923"/>
            <a:ext cx="6107832" cy="443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653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lipartmania.ru/uploads/gallery/main/328/paper-13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42" y="180330"/>
            <a:ext cx="2082663" cy="214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3730" y="877426"/>
            <a:ext cx="13933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хроника</a:t>
            </a:r>
            <a:endParaRPr lang="ru-RU" sz="2400" b="1" dirty="0">
              <a:solidFill>
                <a:prstClr val="black"/>
              </a:solidFill>
            </a:endParaRPr>
          </a:p>
          <a:p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событий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5410" y="1037555"/>
            <a:ext cx="2605457" cy="84623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Лица </a:t>
            </a:r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в истории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7147" y="5476451"/>
            <a:ext cx="2602002" cy="86904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картография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933128" y="2130799"/>
            <a:ext cx="304800" cy="27080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291745" y="1828872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532921" y="1496264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3455975" y="2691659"/>
            <a:ext cx="124944" cy="297872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599307" y="3040303"/>
            <a:ext cx="0" cy="3274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511508" y="3418601"/>
            <a:ext cx="115134" cy="27176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4581519" y="4466500"/>
            <a:ext cx="184229" cy="38973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6991522" y="1556792"/>
            <a:ext cx="244774" cy="135883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4827473" y="4033593"/>
            <a:ext cx="176966" cy="29796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7920332" y="3652720"/>
            <a:ext cx="196088" cy="35528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8142306" y="3151676"/>
            <a:ext cx="120588" cy="40280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7990130" y="2625593"/>
            <a:ext cx="182309" cy="40075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 flipV="1">
            <a:off x="7601825" y="2215851"/>
            <a:ext cx="312805" cy="31271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292457" y="1785289"/>
            <a:ext cx="231872" cy="34551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H="1">
            <a:off x="1835929" y="1216444"/>
            <a:ext cx="292100" cy="24442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3204873" y="3795707"/>
            <a:ext cx="237965" cy="395440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5398676" y="3220759"/>
            <a:ext cx="442077" cy="46960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V="1">
            <a:off x="7647641" y="4108981"/>
            <a:ext cx="221172" cy="315108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2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img1.liveinternet.ru/images/attach/c/3/122/111/122111147_5687032_f931815148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5" y="2407831"/>
            <a:ext cx="1817208" cy="14225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2.akspic.ru/image/11457-natyurmort-karta_sokrovishh-karta-kartografiya-kompas-1600x9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6115"/>
          <a:stretch/>
        </p:blipFill>
        <p:spPr bwMode="auto">
          <a:xfrm>
            <a:off x="1728995" y="4219893"/>
            <a:ext cx="3006363" cy="169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5840753" y="4266535"/>
            <a:ext cx="3032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Картинная галерея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H="1" flipV="1">
            <a:off x="3290395" y="2306071"/>
            <a:ext cx="103108" cy="3135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Picture 12" descr="http://halloart.ru/attachment.php?attachmentid=11170&amp;d=130349233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1"/>
          <a:stretch/>
        </p:blipFill>
        <p:spPr bwMode="auto">
          <a:xfrm>
            <a:off x="5513000" y="4977062"/>
            <a:ext cx="3446591" cy="1867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99732" y="2727921"/>
            <a:ext cx="1882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Рубикон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935396"/>
            <a:ext cx="483559" cy="64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328865"/>
            <a:ext cx="469825" cy="586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3" t="2010" r="41242" b="41362"/>
          <a:stretch/>
        </p:blipFill>
        <p:spPr bwMode="auto">
          <a:xfrm>
            <a:off x="5153867" y="1324999"/>
            <a:ext cx="521310" cy="708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" descr="https://dom-knig.com/page_images/5/f46090d3eb4e86d90232a5981f78162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479" y="1931842"/>
            <a:ext cx="517660" cy="654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203" y="1888195"/>
            <a:ext cx="590768" cy="714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5"/>
          <a:stretch/>
        </p:blipFill>
        <p:spPr bwMode="auto">
          <a:xfrm>
            <a:off x="6530686" y="1342189"/>
            <a:ext cx="434668" cy="5733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" descr="https://yargid.ru/uploads/images/00/00/02/2015/02/06/abcce8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659330" y="1328865"/>
            <a:ext cx="401531" cy="56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 descr="https://pickimage.ru/wp-content/uploads/images/detskie/ivansusanin/ivansusanin4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4" t="34509" r="18592" b="6888"/>
          <a:stretch/>
        </p:blipFill>
        <p:spPr bwMode="auto">
          <a:xfrm>
            <a:off x="5138020" y="2510817"/>
            <a:ext cx="545049" cy="57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89" y="2455970"/>
            <a:ext cx="446725" cy="61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6" descr="https://i.pinimg.com/236x/84/9f/c6/849fc6497a5f540f88e59042bf8c27da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10" y="2525803"/>
            <a:ext cx="481799" cy="5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8" descr="https://nemaloknig.com/picimg/272/2721/27210/272100/i_054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9"/>
          <a:stretch/>
        </p:blipFill>
        <p:spPr bwMode="auto">
          <a:xfrm>
            <a:off x="5677616" y="2442281"/>
            <a:ext cx="503386" cy="64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https://biography-life.ru/uploads/posts/2019-04/1556131046_godunov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56"/>
          <a:stretch/>
        </p:blipFill>
        <p:spPr bwMode="auto">
          <a:xfrm>
            <a:off x="5138021" y="1938830"/>
            <a:ext cx="521310" cy="55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Прямая соединительная линия 94"/>
          <p:cNvCxnSpPr/>
          <p:nvPr/>
        </p:nvCxnSpPr>
        <p:spPr>
          <a:xfrm flipV="1">
            <a:off x="5083475" y="3756774"/>
            <a:ext cx="205972" cy="23159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77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340768"/>
            <a:ext cx="869449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участие!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альнейших успехов в изучении истории!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528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lipartmania.ru/uploads/gallery/main/328/paper-13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42" y="180330"/>
            <a:ext cx="2082663" cy="214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3730" y="877426"/>
            <a:ext cx="13933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хроника</a:t>
            </a:r>
            <a:endParaRPr lang="ru-RU" sz="2400" b="1" dirty="0">
              <a:solidFill>
                <a:prstClr val="black"/>
              </a:solidFill>
            </a:endParaRPr>
          </a:p>
          <a:p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событий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5410" y="1037555"/>
            <a:ext cx="2605457" cy="84623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Лица </a:t>
            </a:r>
            <a:r>
              <a:rPr lang="ru-RU" sz="3600" b="1" dirty="0">
                <a:solidFill>
                  <a:srgbClr val="FF0000"/>
                </a:solidFill>
                <a:latin typeface="Arial Black" panose="020B0A04020102020204" pitchFamily="34" charset="0"/>
              </a:rPr>
              <a:t>в истории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7147" y="5476451"/>
            <a:ext cx="2602002" cy="869043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картография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933128" y="2130799"/>
            <a:ext cx="304800" cy="27080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291745" y="1828872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532921" y="1496264"/>
            <a:ext cx="241176" cy="271766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3455975" y="2691659"/>
            <a:ext cx="124944" cy="297872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599307" y="3040303"/>
            <a:ext cx="0" cy="3274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511508" y="3418601"/>
            <a:ext cx="115134" cy="27176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4581519" y="4466500"/>
            <a:ext cx="184229" cy="38973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6991522" y="1556792"/>
            <a:ext cx="244774" cy="135883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4827473" y="4033593"/>
            <a:ext cx="176966" cy="29796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7920332" y="3652720"/>
            <a:ext cx="196088" cy="35528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8142306" y="3151676"/>
            <a:ext cx="120588" cy="40280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7990130" y="2625593"/>
            <a:ext cx="182309" cy="400757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 flipV="1">
            <a:off x="7601825" y="2215851"/>
            <a:ext cx="312805" cy="312714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292457" y="1785289"/>
            <a:ext cx="231872" cy="34551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H="1">
            <a:off x="1835929" y="1216444"/>
            <a:ext cx="292100" cy="24442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3204873" y="3795707"/>
            <a:ext cx="237965" cy="395440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5398676" y="3220759"/>
            <a:ext cx="442077" cy="469606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V="1">
            <a:off x="7647641" y="4108981"/>
            <a:ext cx="221172" cy="315108"/>
          </a:xfrm>
          <a:prstGeom prst="straightConnector1">
            <a:avLst/>
          </a:prstGeom>
          <a:ln w="76200">
            <a:solidFill>
              <a:schemeClr val="accent4">
                <a:lumMod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2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http://vikhino-zhulebino.ru/photos/5976101e9c63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img1.liveinternet.ru/images/attach/c/3/122/111/122111147_5687032_f931815148e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5" y="2407831"/>
            <a:ext cx="1817208" cy="14225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2.akspic.ru/image/11457-natyurmort-karta_sokrovishh-karta-kartografiya-kompas-1600x9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6115"/>
          <a:stretch/>
        </p:blipFill>
        <p:spPr bwMode="auto">
          <a:xfrm>
            <a:off x="1728995" y="4219893"/>
            <a:ext cx="3006363" cy="169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5840753" y="4266535"/>
            <a:ext cx="3032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Картинная галерея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H="1" flipV="1">
            <a:off x="3290395" y="2306071"/>
            <a:ext cx="103108" cy="313520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Picture 12" descr="http://halloart.ru/attachment.php?attachmentid=11170&amp;d=130349233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1"/>
          <a:stretch/>
        </p:blipFill>
        <p:spPr bwMode="auto">
          <a:xfrm>
            <a:off x="5513000" y="4977062"/>
            <a:ext cx="3446591" cy="1867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99732" y="2727921"/>
            <a:ext cx="1882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anose="020B0A04020102020204" pitchFamily="34" charset="0"/>
              </a:rPr>
              <a:t>Рубикон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935396"/>
            <a:ext cx="483559" cy="64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61" y="1328865"/>
            <a:ext cx="469825" cy="586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3" t="2010" r="41242" b="41362"/>
          <a:stretch/>
        </p:blipFill>
        <p:spPr bwMode="auto">
          <a:xfrm>
            <a:off x="5153867" y="1324999"/>
            <a:ext cx="521310" cy="708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2" descr="https://dom-knig.com/page_images/5/f46090d3eb4e86d90232a5981f78162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479" y="1931842"/>
            <a:ext cx="517660" cy="6543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203" y="1888195"/>
            <a:ext cx="590768" cy="714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5"/>
          <a:stretch/>
        </p:blipFill>
        <p:spPr bwMode="auto">
          <a:xfrm>
            <a:off x="6530686" y="1342189"/>
            <a:ext cx="434668" cy="5733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" descr="https://yargid.ru/uploads/images/00/00/02/2015/02/06/abcce8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659330" y="1328865"/>
            <a:ext cx="401531" cy="56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 descr="https://pickimage.ru/wp-content/uploads/images/detskie/ivansusanin/ivansusanin4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4" t="34509" r="18592" b="6888"/>
          <a:stretch/>
        </p:blipFill>
        <p:spPr bwMode="auto">
          <a:xfrm>
            <a:off x="5138020" y="2510817"/>
            <a:ext cx="545049" cy="57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89" y="2455970"/>
            <a:ext cx="446725" cy="61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6" descr="https://i.pinimg.com/236x/84/9f/c6/849fc6497a5f540f88e59042bf8c27da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10" y="2525803"/>
            <a:ext cx="481799" cy="5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8" descr="https://nemaloknig.com/picimg/272/2721/27210/272100/i_054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9"/>
          <a:stretch/>
        </p:blipFill>
        <p:spPr bwMode="auto">
          <a:xfrm>
            <a:off x="5677616" y="2442281"/>
            <a:ext cx="503386" cy="64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https://biography-life.ru/uploads/posts/2019-04/1556131046_godunov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56"/>
          <a:stretch/>
        </p:blipFill>
        <p:spPr bwMode="auto">
          <a:xfrm>
            <a:off x="5138021" y="1938830"/>
            <a:ext cx="521310" cy="55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Прямая соединительная линия 94"/>
          <p:cNvCxnSpPr/>
          <p:nvPr/>
        </p:nvCxnSpPr>
        <p:spPr>
          <a:xfrm flipV="1">
            <a:off x="5083475" y="3756774"/>
            <a:ext cx="205972" cy="231598"/>
          </a:xfrm>
          <a:prstGeom prst="line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930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19901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 какой  целью собрался  Земский  собор 17 февраля 1598 г. ?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 descr="http://www.rcoit.ru/upload/medialibrary/b05/zemskoi-sobor-159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26903"/>
          <a:stretch>
            <a:fillRect/>
          </a:stretch>
        </p:blipFill>
        <p:spPr bwMode="auto">
          <a:xfrm>
            <a:off x="559340" y="1772816"/>
            <a:ext cx="7647935" cy="49776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1725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pdb/1598461/2e217da4-da4f-412c-a16c-de9b532ef76e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1" y="1676585"/>
            <a:ext cx="806937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90" y="77077"/>
            <a:ext cx="9108010" cy="15788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3 сентября 1598 года – в Успенском соборе Московского кремля венчание  на царство Бориса Годунова</a:t>
            </a:r>
          </a:p>
        </p:txBody>
      </p:sp>
    </p:spTree>
    <p:extLst>
      <p:ext uri="{BB962C8B-B14F-4D97-AF65-F5344CB8AC3E}">
        <p14:creationId xmlns:p14="http://schemas.microsoft.com/office/powerpoint/2010/main" val="350942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1281418"/>
            <a:ext cx="52920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19 мая 1606 </a:t>
            </a:r>
            <a:r>
              <a:rPr lang="ru-RU" sz="3200" dirty="0">
                <a:latin typeface="Arial Black" panose="020B0A04020102020204" pitchFamily="34" charset="0"/>
              </a:rPr>
              <a:t>г. была сделана  Крестоцеловальная запись. </a:t>
            </a:r>
            <a:endParaRPr lang="ru-RU" sz="3200" dirty="0" smtClean="0">
              <a:latin typeface="Arial Black" panose="020B0A04020102020204" pitchFamily="34" charset="0"/>
            </a:endParaRPr>
          </a:p>
          <a:p>
            <a:r>
              <a:rPr lang="ru-RU" sz="3200" dirty="0" smtClean="0">
                <a:latin typeface="Arial Black" panose="020B0A04020102020204" pitchFamily="34" charset="0"/>
              </a:rPr>
              <a:t>Каково </a:t>
            </a:r>
            <a:r>
              <a:rPr lang="ru-RU" sz="3200" dirty="0">
                <a:latin typeface="Arial Black" panose="020B0A04020102020204" pitchFamily="34" charset="0"/>
              </a:rPr>
              <a:t>ее содержание? </a:t>
            </a:r>
          </a:p>
        </p:txBody>
      </p:sp>
      <p:pic>
        <p:nvPicPr>
          <p:cNvPr id="5122" name="Picture 2" descr="https://cf.ppt-online.org/files1/slide/u/UEGWAHR2nBDhMpStfuoKCIqOTJZbP37mrjwgzy6de0/slide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5" t="10959" r="19903" b="5381"/>
          <a:stretch/>
        </p:blipFill>
        <p:spPr bwMode="auto">
          <a:xfrm>
            <a:off x="179512" y="912641"/>
            <a:ext cx="3528392" cy="387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1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yandex.ru/images/_crpd/Zl15mv147/b1a067qQLDQn/caDgyAChv10SCgzTG_k7jZax5GfZ3Aimewn3s40scSu8oy4VsjFk0t1Io9p5FyHB4UvWTTFcIdtQlzUfYTggJnEBFB2RgY5dI26rxpv4X0mDxJEn6A3Nw79YB_P56JC-aQXuAbM1oddInsP6aVb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2656"/>
            <a:ext cx="4707668" cy="5691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124744"/>
            <a:ext cx="4283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Крестоцеловальная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запись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- запись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принципов, по которым Василий Шуйский обещал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править.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Является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первой попыткой ограничить самодержавные права государя.</a:t>
            </a:r>
          </a:p>
        </p:txBody>
      </p:sp>
    </p:spTree>
    <p:extLst>
      <p:ext uri="{BB962C8B-B14F-4D97-AF65-F5344CB8AC3E}">
        <p14:creationId xmlns:p14="http://schemas.microsoft.com/office/powerpoint/2010/main" val="65306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885698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Arial Black" panose="020B0A04020102020204" pitchFamily="34" charset="0"/>
                <a:ea typeface="Calibri"/>
                <a:cs typeface="Times New Roman"/>
              </a:rPr>
              <a:t>В этот день началось главное сражение за Москву.      </a:t>
            </a:r>
            <a:endParaRPr lang="ru-RU" dirty="0">
              <a:ea typeface="Calibri"/>
              <a:cs typeface="Times New Roman"/>
            </a:endParaRPr>
          </a:p>
        </p:txBody>
      </p:sp>
      <p:pic>
        <p:nvPicPr>
          <p:cNvPr id="4098" name="Picture 2" descr="https://avatars.mds.yandex.net/get-zen_doc/162989/pub_5d1b3b043b4cd800adc72f9d_5d1b5306af329300adf3f8c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201" y="1484784"/>
            <a:ext cx="7368941" cy="515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0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446</Words>
  <Application>Microsoft Office PowerPoint</Application>
  <PresentationFormat>Экран (4:3)</PresentationFormat>
  <Paragraphs>90</Paragraphs>
  <Slides>37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Римма</dc:creator>
  <cp:lastModifiedBy>Римма</cp:lastModifiedBy>
  <cp:revision>110</cp:revision>
  <dcterms:created xsi:type="dcterms:W3CDTF">2020-01-07T05:19:23Z</dcterms:created>
  <dcterms:modified xsi:type="dcterms:W3CDTF">2022-01-18T06:52:39Z</dcterms:modified>
</cp:coreProperties>
</file>