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57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4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AF7CA-67A2-4D84-B865-270239EC75E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5407-9F44-4207-8A1A-B0E27B2790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122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AF7CA-67A2-4D84-B865-270239EC75E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5407-9F44-4207-8A1A-B0E27B2790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131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AF7CA-67A2-4D84-B865-270239EC75E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5407-9F44-4207-8A1A-B0E27B279018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08821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AF7CA-67A2-4D84-B865-270239EC75E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5407-9F44-4207-8A1A-B0E27B2790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7657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AF7CA-67A2-4D84-B865-270239EC75E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5407-9F44-4207-8A1A-B0E27B27901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7467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AF7CA-67A2-4D84-B865-270239EC75E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5407-9F44-4207-8A1A-B0E27B2790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118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AF7CA-67A2-4D84-B865-270239EC75E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5407-9F44-4207-8A1A-B0E27B2790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7006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AF7CA-67A2-4D84-B865-270239EC75E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5407-9F44-4207-8A1A-B0E27B2790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49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AF7CA-67A2-4D84-B865-270239EC75E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5407-9F44-4207-8A1A-B0E27B2790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522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AF7CA-67A2-4D84-B865-270239EC75E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5407-9F44-4207-8A1A-B0E27B2790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000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AF7CA-67A2-4D84-B865-270239EC75E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5407-9F44-4207-8A1A-B0E27B2790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54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AF7CA-67A2-4D84-B865-270239EC75E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5407-9F44-4207-8A1A-B0E27B2790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214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AF7CA-67A2-4D84-B865-270239EC75E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5407-9F44-4207-8A1A-B0E27B2790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502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AF7CA-67A2-4D84-B865-270239EC75E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5407-9F44-4207-8A1A-B0E27B2790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783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AF7CA-67A2-4D84-B865-270239EC75E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5407-9F44-4207-8A1A-B0E27B2790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733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AF7CA-67A2-4D84-B865-270239EC75E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5407-9F44-4207-8A1A-B0E27B2790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829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AF7CA-67A2-4D84-B865-270239EC75E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AD65407-9F44-4207-8A1A-B0E27B2790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7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499436"/>
              </p:ext>
            </p:extLst>
          </p:nvPr>
        </p:nvGraphicFramePr>
        <p:xfrm>
          <a:off x="1734671" y="1021976"/>
          <a:ext cx="8364070" cy="35500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64070">
                  <a:extLst>
                    <a:ext uri="{9D8B030D-6E8A-4147-A177-3AD203B41FA5}">
                      <a16:colId xmlns:a16="http://schemas.microsoft.com/office/drawing/2014/main" val="2912912759"/>
                    </a:ext>
                  </a:extLst>
                </a:gridCol>
              </a:tblGrid>
              <a:tr h="11833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solidFill>
                            <a:srgbClr val="FF0000"/>
                          </a:solidFill>
                          <a:effectLst/>
                        </a:rPr>
                        <a:t>город </a:t>
                      </a:r>
                      <a:r>
                        <a:rPr lang="ru-RU" sz="6600" dirty="0" err="1">
                          <a:solidFill>
                            <a:srgbClr val="FF0000"/>
                          </a:solidFill>
                          <a:effectLst/>
                        </a:rPr>
                        <a:t>норильск</a:t>
                      </a:r>
                      <a:endParaRPr lang="ru-RU" sz="6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6982948"/>
                  </a:ext>
                </a:extLst>
              </a:tr>
              <a:tr h="11833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solidFill>
                            <a:srgbClr val="FF0000"/>
                          </a:solidFill>
                          <a:effectLst/>
                        </a:rPr>
                        <a:t> улица </a:t>
                      </a:r>
                      <a:r>
                        <a:rPr lang="ru-RU" sz="6600" dirty="0" err="1">
                          <a:solidFill>
                            <a:srgbClr val="FF0000"/>
                          </a:solidFill>
                          <a:effectLst/>
                        </a:rPr>
                        <a:t>хантайская</a:t>
                      </a:r>
                      <a:endParaRPr lang="ru-RU" sz="6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9123702"/>
                  </a:ext>
                </a:extLst>
              </a:tr>
              <a:tr h="11833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solidFill>
                            <a:srgbClr val="FF0000"/>
                          </a:solidFill>
                          <a:effectLst/>
                        </a:rPr>
                        <a:t>незнайка</a:t>
                      </a:r>
                      <a:endParaRPr lang="ru-RU" sz="6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87294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8973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142675"/>
              </p:ext>
            </p:extLst>
          </p:nvPr>
        </p:nvGraphicFramePr>
        <p:xfrm>
          <a:off x="1734671" y="1021976"/>
          <a:ext cx="8364070" cy="35500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64070">
                  <a:extLst>
                    <a:ext uri="{9D8B030D-6E8A-4147-A177-3AD203B41FA5}">
                      <a16:colId xmlns:a16="http://schemas.microsoft.com/office/drawing/2014/main" val="2912912759"/>
                    </a:ext>
                  </a:extLst>
                </a:gridCol>
              </a:tblGrid>
              <a:tr h="11833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solidFill>
                            <a:srgbClr val="FF0000"/>
                          </a:solidFill>
                          <a:effectLst/>
                        </a:rPr>
                        <a:t>город </a:t>
                      </a:r>
                      <a:r>
                        <a:rPr lang="ru-RU" sz="6600" dirty="0" smtClean="0">
                          <a:solidFill>
                            <a:srgbClr val="FF0000"/>
                          </a:solidFill>
                          <a:effectLst/>
                        </a:rPr>
                        <a:t>Норильск</a:t>
                      </a:r>
                      <a:endParaRPr lang="ru-RU" sz="6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6982948"/>
                  </a:ext>
                </a:extLst>
              </a:tr>
              <a:tr h="11833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>
                          <a:solidFill>
                            <a:srgbClr val="FF0000"/>
                          </a:solidFill>
                          <a:effectLst/>
                        </a:rPr>
                        <a:t> улица </a:t>
                      </a:r>
                      <a:r>
                        <a:rPr lang="ru-RU" sz="6600" dirty="0" err="1" smtClean="0">
                          <a:solidFill>
                            <a:srgbClr val="FF0000"/>
                          </a:solidFill>
                          <a:effectLst/>
                        </a:rPr>
                        <a:t>Хантайская</a:t>
                      </a:r>
                      <a:endParaRPr lang="ru-RU" sz="6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9123702"/>
                  </a:ext>
                </a:extLst>
              </a:tr>
              <a:tr h="11833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600" dirty="0" smtClean="0">
                          <a:solidFill>
                            <a:srgbClr val="FF0000"/>
                          </a:solidFill>
                          <a:effectLst/>
                        </a:rPr>
                        <a:t>Незнайка</a:t>
                      </a:r>
                      <a:endParaRPr lang="ru-RU" sz="6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87294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7782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ПРОВЕРКА!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</a:t>
            </a:r>
            <a:r>
              <a:rPr lang="ru-RU" sz="3200" dirty="0" smtClean="0">
                <a:solidFill>
                  <a:schemeClr val="tx1"/>
                </a:solidFill>
              </a:rPr>
              <a:t>У кошки </a:t>
            </a:r>
            <a:r>
              <a:rPr lang="ru-RU" sz="3200" u="sng" dirty="0" err="1" smtClean="0">
                <a:solidFill>
                  <a:schemeClr val="tx1"/>
                </a:solidFill>
              </a:rPr>
              <a:t>Мурлетты</a:t>
            </a:r>
            <a:r>
              <a:rPr lang="ru-RU" sz="3200" u="sng" dirty="0" smtClean="0">
                <a:solidFill>
                  <a:schemeClr val="tx1"/>
                </a:solidFill>
              </a:rPr>
              <a:t> </a:t>
            </a:r>
            <a:r>
              <a:rPr lang="ru-RU" sz="3200" dirty="0" smtClean="0">
                <a:solidFill>
                  <a:schemeClr val="tx1"/>
                </a:solidFill>
              </a:rPr>
              <a:t>сыночек </a:t>
            </a:r>
            <a:r>
              <a:rPr lang="ru-RU" sz="3200" u="sng" dirty="0" err="1" smtClean="0">
                <a:solidFill>
                  <a:schemeClr val="tx1"/>
                </a:solidFill>
              </a:rPr>
              <a:t>Мурмурка</a:t>
            </a:r>
            <a:r>
              <a:rPr lang="ru-RU" sz="3200" u="sng" dirty="0" smtClean="0">
                <a:solidFill>
                  <a:schemeClr val="tx1"/>
                </a:solidFill>
              </a:rPr>
              <a:t>,</a:t>
            </a:r>
          </a:p>
          <a:p>
            <a:pPr marL="0" indent="0">
              <a:spcBef>
                <a:spcPts val="0"/>
              </a:spcBef>
              <a:buNone/>
            </a:pPr>
            <a:endParaRPr lang="ru-RU" sz="3200" dirty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Коротенький хвостик, пушистая шкурка.</a:t>
            </a:r>
          </a:p>
          <a:p>
            <a:pPr marL="0" indent="0">
              <a:spcBef>
                <a:spcPts val="0"/>
              </a:spcBef>
              <a:buNone/>
            </a:pPr>
            <a:endParaRPr lang="ru-RU" sz="3200" dirty="0"/>
          </a:p>
          <a:p>
            <a:pPr marL="0" indent="0">
              <a:spcBef>
                <a:spcPts val="0"/>
              </a:spcBef>
              <a:buNone/>
            </a:pPr>
            <a:endParaRPr lang="ru-RU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У </a:t>
            </a:r>
            <a:r>
              <a:rPr lang="ru-RU" sz="3200" u="sng" dirty="0" err="1" smtClean="0">
                <a:solidFill>
                  <a:srgbClr val="0070C0"/>
                </a:solidFill>
              </a:rPr>
              <a:t>Мурлетты</a:t>
            </a:r>
            <a:r>
              <a:rPr lang="ru-RU" sz="3200" u="sng" dirty="0" smtClean="0">
                <a:solidFill>
                  <a:srgbClr val="0070C0"/>
                </a:solidFill>
              </a:rPr>
              <a:t> </a:t>
            </a:r>
            <a:r>
              <a:rPr lang="ru-RU" sz="3200" dirty="0" smtClean="0">
                <a:solidFill>
                  <a:srgbClr val="0070C0"/>
                </a:solidFill>
              </a:rPr>
              <a:t>был огненный мех.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663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845469"/>
              </p:ext>
            </p:extLst>
          </p:nvPr>
        </p:nvGraphicFramePr>
        <p:xfrm>
          <a:off x="363072" y="443753"/>
          <a:ext cx="9399494" cy="61031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99494">
                  <a:extLst>
                    <a:ext uri="{9D8B030D-6E8A-4147-A177-3AD203B41FA5}">
                      <a16:colId xmlns:a16="http://schemas.microsoft.com/office/drawing/2014/main" val="748070450"/>
                    </a:ext>
                  </a:extLst>
                </a:gridCol>
              </a:tblGrid>
              <a:tr h="5725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81000" algn="l"/>
                        </a:tabLs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Имена, отчества, фамилии людей – это _____________ имена __________________.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81000" algn="l"/>
                        </a:tabLs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Имена собственные пишутся с __________________________ буквы.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60680" algn="l"/>
                        </a:tabLs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 остальные имена существительные – это_________________________ имена ________________.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81000" algn="l"/>
                        </a:tabLs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Нарицательные имена существительные пишутся с _________________ буквы.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81000" algn="l"/>
                        </a:tabLs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Клички животных пишутся с _____________буквы - это __________________ имена существительные.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81000" algn="l"/>
                        </a:tabLs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Названия государств, городов, сёл, улиц, рек, озёр – это_______________ имена существительные и пишутся с __________________ буквы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0876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865796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</TotalTime>
  <Words>103</Words>
  <Application>Microsoft Office PowerPoint</Application>
  <PresentationFormat>Широкоэкранный</PresentationFormat>
  <Paragraphs>19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ПРОВЕРКА!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1</cp:revision>
  <dcterms:created xsi:type="dcterms:W3CDTF">2019-02-26T16:01:31Z</dcterms:created>
  <dcterms:modified xsi:type="dcterms:W3CDTF">2019-02-26T16:09:19Z</dcterms:modified>
</cp:coreProperties>
</file>